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6"/>
  </p:notesMasterIdLst>
  <p:handoutMasterIdLst>
    <p:handoutMasterId r:id="rId47"/>
  </p:handoutMasterIdLst>
  <p:sldIdLst>
    <p:sldId id="256" r:id="rId2"/>
    <p:sldId id="257" r:id="rId3"/>
    <p:sldId id="298" r:id="rId4"/>
    <p:sldId id="259" r:id="rId5"/>
    <p:sldId id="260" r:id="rId6"/>
    <p:sldId id="261" r:id="rId7"/>
    <p:sldId id="262" r:id="rId8"/>
    <p:sldId id="263" r:id="rId9"/>
    <p:sldId id="264" r:id="rId10"/>
    <p:sldId id="265" r:id="rId11"/>
    <p:sldId id="266" r:id="rId12"/>
    <p:sldId id="267" r:id="rId13"/>
    <p:sldId id="268" r:id="rId14"/>
    <p:sldId id="299" r:id="rId15"/>
    <p:sldId id="270" r:id="rId16"/>
    <p:sldId id="271" r:id="rId17"/>
    <p:sldId id="272" r:id="rId18"/>
    <p:sldId id="273" r:id="rId19"/>
    <p:sldId id="300" r:id="rId20"/>
    <p:sldId id="275" r:id="rId21"/>
    <p:sldId id="276" r:id="rId22"/>
    <p:sldId id="310" r:id="rId23"/>
    <p:sldId id="277" r:id="rId24"/>
    <p:sldId id="278" r:id="rId25"/>
    <p:sldId id="279" r:id="rId26"/>
    <p:sldId id="301" r:id="rId27"/>
    <p:sldId id="289" r:id="rId28"/>
    <p:sldId id="290" r:id="rId29"/>
    <p:sldId id="291" r:id="rId30"/>
    <p:sldId id="292" r:id="rId31"/>
    <p:sldId id="302" r:id="rId32"/>
    <p:sldId id="294" r:id="rId33"/>
    <p:sldId id="295" r:id="rId34"/>
    <p:sldId id="280" r:id="rId35"/>
    <p:sldId id="281" r:id="rId36"/>
    <p:sldId id="303" r:id="rId37"/>
    <p:sldId id="283" r:id="rId38"/>
    <p:sldId id="284" r:id="rId39"/>
    <p:sldId id="285" r:id="rId40"/>
    <p:sldId id="297" r:id="rId41"/>
    <p:sldId id="304" r:id="rId42"/>
    <p:sldId id="286" r:id="rId43"/>
    <p:sldId id="287" r:id="rId44"/>
    <p:sldId id="313" r:id="rId4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eck, Tori" initials="PT" lastIdx="1" clrIdx="0">
    <p:extLst>
      <p:ext uri="{19B8F6BF-5375-455C-9EA6-DF929625EA0E}">
        <p15:presenceInfo xmlns:p15="http://schemas.microsoft.com/office/powerpoint/2012/main" userId="S::tpeck@chenega.com::036bf3b3-a872-427e-b27e-383387b7a27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0D1"/>
    <a:srgbClr val="B2E5DE"/>
    <a:srgbClr val="00A791"/>
    <a:srgbClr val="00A790"/>
    <a:srgbClr val="D0D8DC"/>
    <a:srgbClr val="77FF04"/>
    <a:srgbClr val="1976D2"/>
    <a:srgbClr val="00A3D4"/>
    <a:srgbClr val="437C51"/>
    <a:srgbClr val="A8E4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6813" autoAdjust="0"/>
    <p:restoredTop sz="45578" autoAdjust="0"/>
  </p:normalViewPr>
  <p:slideViewPr>
    <p:cSldViewPr snapToGrid="0" snapToObjects="1">
      <p:cViewPr varScale="1">
        <p:scale>
          <a:sx n="30" d="100"/>
          <a:sy n="30" d="100"/>
        </p:scale>
        <p:origin x="1988" y="3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66" d="100"/>
          <a:sy n="66" d="100"/>
        </p:scale>
        <p:origin x="2802" y="4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50" tIns="46576" rIns="93150" bIns="46576" rtlCol="0"/>
          <a:lstStyle>
            <a:lvl1pPr algn="l">
              <a:defRPr sz="1200"/>
            </a:lvl1pPr>
          </a:lstStyle>
          <a:p>
            <a:endParaRPr lang="en-US"/>
          </a:p>
        </p:txBody>
      </p:sp>
      <p:sp>
        <p:nvSpPr>
          <p:cNvPr id="3" name="Date Placeholder 2"/>
          <p:cNvSpPr>
            <a:spLocks noGrp="1"/>
          </p:cNvSpPr>
          <p:nvPr>
            <p:ph type="dt" sz="quarter" idx="1"/>
          </p:nvPr>
        </p:nvSpPr>
        <p:spPr>
          <a:xfrm>
            <a:off x="3970938" y="1"/>
            <a:ext cx="3037840" cy="466434"/>
          </a:xfrm>
          <a:prstGeom prst="rect">
            <a:avLst/>
          </a:prstGeom>
        </p:spPr>
        <p:txBody>
          <a:bodyPr vert="horz" lIns="93150" tIns="46576" rIns="93150" bIns="46576" rtlCol="0"/>
          <a:lstStyle>
            <a:lvl1pPr algn="r">
              <a:defRPr sz="1200"/>
            </a:lvl1pPr>
          </a:lstStyle>
          <a:p>
            <a:fld id="{6BD6E4EB-40DE-404F-8CA4-B8C775ADB850}" type="datetimeFigureOut">
              <a:rPr lang="en-US" smtClean="0"/>
              <a:t>12/6/2022</a:t>
            </a:fld>
            <a:endParaRPr lang="en-US"/>
          </a:p>
        </p:txBody>
      </p:sp>
      <p:sp>
        <p:nvSpPr>
          <p:cNvPr id="4" name="Footer Placeholder 3"/>
          <p:cNvSpPr>
            <a:spLocks noGrp="1"/>
          </p:cNvSpPr>
          <p:nvPr>
            <p:ph type="ftr" sz="quarter" idx="2"/>
          </p:nvPr>
        </p:nvSpPr>
        <p:spPr>
          <a:xfrm>
            <a:off x="0" y="8829969"/>
            <a:ext cx="3037840" cy="466433"/>
          </a:xfrm>
          <a:prstGeom prst="rect">
            <a:avLst/>
          </a:prstGeom>
        </p:spPr>
        <p:txBody>
          <a:bodyPr vert="horz" lIns="93150" tIns="46576" rIns="93150" bIns="46576"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9"/>
            <a:ext cx="3037840" cy="466433"/>
          </a:xfrm>
          <a:prstGeom prst="rect">
            <a:avLst/>
          </a:prstGeom>
        </p:spPr>
        <p:txBody>
          <a:bodyPr vert="horz" lIns="93150" tIns="46576" rIns="93150" bIns="46576" rtlCol="0" anchor="b"/>
          <a:lstStyle>
            <a:lvl1pPr algn="r">
              <a:defRPr sz="1200"/>
            </a:lvl1pPr>
          </a:lstStyle>
          <a:p>
            <a:fld id="{0CD5DC93-67D0-41CC-9D51-50735A18AFCF}" type="slidenum">
              <a:rPr lang="en-US" smtClean="0"/>
              <a:t>‹#›</a:t>
            </a:fld>
            <a:endParaRPr lang="en-US"/>
          </a:p>
        </p:txBody>
      </p:sp>
    </p:spTree>
    <p:extLst>
      <p:ext uri="{BB962C8B-B14F-4D97-AF65-F5344CB8AC3E}">
        <p14:creationId xmlns:p14="http://schemas.microsoft.com/office/powerpoint/2010/main" val="4076798984"/>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3970938" y="1"/>
            <a:ext cx="3037840" cy="466434"/>
          </a:xfrm>
          <a:prstGeom prst="rect">
            <a:avLst/>
          </a:prstGeom>
        </p:spPr>
        <p:txBody>
          <a:bodyPr vert="horz" lIns="93150" tIns="46576" rIns="93150" bIns="46576" rtlCol="0"/>
          <a:lstStyle>
            <a:lvl1pPr algn="r">
              <a:defRPr sz="1200"/>
            </a:lvl1pPr>
          </a:lstStyle>
          <a:p>
            <a:fld id="{0DFB67BC-1C1C-574B-8ED0-E264232CEF95}" type="datetimeFigureOut">
              <a:rPr lang="en-US" smtClean="0"/>
              <a:t>12/6/2022</a:t>
            </a:fld>
            <a:endParaRPr lang="en-US" dirty="0"/>
          </a:p>
        </p:txBody>
      </p:sp>
      <p:sp>
        <p:nvSpPr>
          <p:cNvPr id="4" name="Slide Image Placeholder 3"/>
          <p:cNvSpPr>
            <a:spLocks noGrp="1" noRot="1" noChangeAspect="1"/>
          </p:cNvSpPr>
          <p:nvPr>
            <p:ph type="sldImg" idx="2"/>
          </p:nvPr>
        </p:nvSpPr>
        <p:spPr>
          <a:xfrm>
            <a:off x="709613" y="666750"/>
            <a:ext cx="4097337" cy="2305050"/>
          </a:xfrm>
          <a:prstGeom prst="rect">
            <a:avLst/>
          </a:prstGeom>
          <a:noFill/>
          <a:ln w="12700">
            <a:solidFill>
              <a:prstClr val="black"/>
            </a:solidFill>
          </a:ln>
        </p:spPr>
        <p:txBody>
          <a:bodyPr vert="horz" lIns="93150" tIns="46576" rIns="93150" bIns="46576" rtlCol="0" anchor="ctr"/>
          <a:lstStyle/>
          <a:p>
            <a:endParaRPr lang="en-US" dirty="0"/>
          </a:p>
        </p:txBody>
      </p:sp>
      <p:sp>
        <p:nvSpPr>
          <p:cNvPr id="5" name="Notes Placeholder 4"/>
          <p:cNvSpPr>
            <a:spLocks noGrp="1"/>
          </p:cNvSpPr>
          <p:nvPr>
            <p:ph type="body" sz="quarter" idx="3"/>
          </p:nvPr>
        </p:nvSpPr>
        <p:spPr>
          <a:xfrm>
            <a:off x="565485" y="3089118"/>
            <a:ext cx="5911516" cy="5645809"/>
          </a:xfrm>
          <a:prstGeom prst="rect">
            <a:avLst/>
          </a:prstGeom>
        </p:spPr>
        <p:txBody>
          <a:bodyPr vert="horz" lIns="93150" tIns="46576" rIns="93150" bIns="4657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9"/>
            <a:ext cx="3037840" cy="466433"/>
          </a:xfrm>
          <a:prstGeom prst="rect">
            <a:avLst/>
          </a:prstGeom>
        </p:spPr>
        <p:txBody>
          <a:bodyPr vert="horz" lIns="93150" tIns="46576" rIns="93150" bIns="4657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9"/>
            <a:ext cx="3037840" cy="466433"/>
          </a:xfrm>
          <a:prstGeom prst="rect">
            <a:avLst/>
          </a:prstGeom>
        </p:spPr>
        <p:txBody>
          <a:bodyPr vert="horz" lIns="93150" tIns="46576" rIns="93150" bIns="46576" rtlCol="0" anchor="b"/>
          <a:lstStyle>
            <a:lvl1pPr algn="r">
              <a:defRPr sz="1200"/>
            </a:lvl1pPr>
          </a:lstStyle>
          <a:p>
            <a:fld id="{72317DA0-F51C-5549-98AF-0A2BD937B745}" type="slidenum">
              <a:rPr lang="en-US" smtClean="0"/>
              <a:pPr/>
              <a:t>‹#›</a:t>
            </a:fld>
            <a:endParaRPr lang="en-US" dirty="0"/>
          </a:p>
        </p:txBody>
      </p:sp>
    </p:spTree>
    <p:extLst>
      <p:ext uri="{BB962C8B-B14F-4D97-AF65-F5344CB8AC3E}">
        <p14:creationId xmlns:p14="http://schemas.microsoft.com/office/powerpoint/2010/main" val="3338122799"/>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s/slide1.xml"/><Relationship Id="rId1" Type="http://schemas.openxmlformats.org/officeDocument/2006/relationships/notesMaster" Target="../notesMasters/notesMaster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notesSlides/_rels/note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s/slide11.xml"/><Relationship Id="rId1" Type="http://schemas.openxmlformats.org/officeDocument/2006/relationships/notesMaster" Target="../notesMasters/notesMaster1.xml"/><Relationship Id="rId5" Type="http://schemas.openxmlformats.org/officeDocument/2006/relationships/image" Target="../media/image19.png"/><Relationship Id="rId4" Type="http://schemas.openxmlformats.org/officeDocument/2006/relationships/image" Target="../media/image20.png"/></Relationships>
</file>

<file path=ppt/notesSlides/_rels/note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image" Target="../media/image20.png"/></Relationships>
</file>

<file path=ppt/notesSlides/_rels/note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youtu.be/PWVN3Rq4gzw" TargetMode="External"/><Relationship Id="rId2" Type="http://schemas.openxmlformats.org/officeDocument/2006/relationships/slide" Target="../slides/slide14.xml"/><Relationship Id="rId1" Type="http://schemas.openxmlformats.org/officeDocument/2006/relationships/notesMaster" Target="../notesMasters/notesMaster1.xml"/><Relationship Id="rId5" Type="http://schemas.openxmlformats.org/officeDocument/2006/relationships/image" Target="../media/image20.png"/><Relationship Id="rId4" Type="http://schemas.openxmlformats.org/officeDocument/2006/relationships/image" Target="../media/image18.png"/></Relationships>
</file>

<file path=ppt/notesSlides/_rels/note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image" Target="../media/image19.png"/></Relationships>
</file>

<file path=ppt/notesSlides/_rels/note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image" Target="../media/image19.png"/></Relationships>
</file>

<file path=ppt/notesSlides/_rels/note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kgw.com/article/news/crime/portland-woman-id-theft-victim/283-2254fe8e-a948-4c93-877e-b23d001eb0b4" TargetMode="External"/><Relationship Id="rId2" Type="http://schemas.openxmlformats.org/officeDocument/2006/relationships/slide" Target="../slides/slide19.xml"/><Relationship Id="rId1" Type="http://schemas.openxmlformats.org/officeDocument/2006/relationships/notesMaster" Target="../notesMasters/notesMaster1.xml"/><Relationship Id="rId5" Type="http://schemas.openxmlformats.org/officeDocument/2006/relationships/image" Target="../media/image20.png"/><Relationship Id="rId4" Type="http://schemas.openxmlformats.org/officeDocument/2006/relationships/image" Target="../media/image18.png"/></Relationships>
</file>

<file path=ppt/notesSlides/_rels/notesSlide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image" Target="../media/image20.png"/></Relationships>
</file>

<file path=ppt/notesSlides/_rels/note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image" Target="../media/image19.png"/></Relationships>
</file>

<file path=ppt/notesSlides/_rels/note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image" Target="../media/image20.png"/></Relationships>
</file>

<file path=ppt/notesSlides/_rels/note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youtube.com/watch?v=Q1xDmUTvvEM" TargetMode="External"/><Relationship Id="rId2" Type="http://schemas.openxmlformats.org/officeDocument/2006/relationships/slide" Target="../slides/slide26.xml"/><Relationship Id="rId1" Type="http://schemas.openxmlformats.org/officeDocument/2006/relationships/notesMaster" Target="../notesMasters/notesMaster1.xml"/><Relationship Id="rId5" Type="http://schemas.openxmlformats.org/officeDocument/2006/relationships/image" Target="../media/image20.png"/><Relationship Id="rId4" Type="http://schemas.openxmlformats.org/officeDocument/2006/relationships/image" Target="../media/image18.png"/></Relationships>
</file>

<file path=ppt/notesSlides/_rels/note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s/slide29.xml"/><Relationship Id="rId1" Type="http://schemas.openxmlformats.org/officeDocument/2006/relationships/notesMaster" Target="../notesMasters/notesMaster1.xml"/><Relationship Id="rId4" Type="http://schemas.openxmlformats.org/officeDocument/2006/relationships/image" Target="../media/image20.png"/></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youtube.com/watch?v=wKtjlq5F2mI"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image" Target="../media/image20.png"/></Relationships>
</file>

<file path=ppt/notesSlides/_rels/note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abcnews.go.com/GMA/News/video/terrifying-video-familys-hacked-ring-camera-system-67704081" TargetMode="External"/><Relationship Id="rId2" Type="http://schemas.openxmlformats.org/officeDocument/2006/relationships/slide" Target="../slides/slide31.xml"/><Relationship Id="rId1" Type="http://schemas.openxmlformats.org/officeDocument/2006/relationships/notesMaster" Target="../notesMasters/notesMaster1.xml"/><Relationship Id="rId5" Type="http://schemas.openxmlformats.org/officeDocument/2006/relationships/image" Target="../media/image20.png"/><Relationship Id="rId4" Type="http://schemas.openxmlformats.org/officeDocument/2006/relationships/image" Target="../media/image18.png"/></Relationships>
</file>

<file path=ppt/notesSlides/_rels/note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s/slide34.xml"/><Relationship Id="rId1" Type="http://schemas.openxmlformats.org/officeDocument/2006/relationships/notesMaster" Target="../notesMasters/notesMaster1.xml"/><Relationship Id="rId4" Type="http://schemas.openxmlformats.org/officeDocument/2006/relationships/image" Target="../media/image20.png"/></Relationships>
</file>

<file path=ppt/notesSlides/_rels/note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s/slide35.xml"/><Relationship Id="rId1" Type="http://schemas.openxmlformats.org/officeDocument/2006/relationships/notesMaster" Target="../notesMasters/notesMaster1.xml"/><Relationship Id="rId4" Type="http://schemas.openxmlformats.org/officeDocument/2006/relationships/image" Target="../media/image20.png"/></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www.youtube.com/watch?v=S7CHzzsT3mc" TargetMode="External"/><Relationship Id="rId2" Type="http://schemas.openxmlformats.org/officeDocument/2006/relationships/slide" Target="../slides/slide36.xml"/><Relationship Id="rId1" Type="http://schemas.openxmlformats.org/officeDocument/2006/relationships/notesMaster" Target="../notesMasters/notesMaster1.xml"/><Relationship Id="rId5" Type="http://schemas.openxmlformats.org/officeDocument/2006/relationships/image" Target="../media/image20.png"/><Relationship Id="rId4" Type="http://schemas.openxmlformats.org/officeDocument/2006/relationships/image" Target="../media/image18.png"/></Relationships>
</file>

<file path=ppt/notesSlides/_rels/notesSlide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s/slide39.xml"/><Relationship Id="rId1" Type="http://schemas.openxmlformats.org/officeDocument/2006/relationships/notesMaster" Target="../notesMasters/notesMaster1.xml"/><Relationship Id="rId4" Type="http://schemas.openxmlformats.org/officeDocument/2006/relationships/image" Target="../media/image20.png"/></Relationships>
</file>

<file path=ppt/notesSlides/_rels/note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youtu.be/bwZztQTVrhw" TargetMode="External"/><Relationship Id="rId2" Type="http://schemas.openxmlformats.org/officeDocument/2006/relationships/slide" Target="../slides/slide41.xml"/><Relationship Id="rId1" Type="http://schemas.openxmlformats.org/officeDocument/2006/relationships/notesMaster" Target="../notesMasters/notesMaster1.xml"/><Relationship Id="rId5" Type="http://schemas.openxmlformats.org/officeDocument/2006/relationships/image" Target="../media/image20.png"/><Relationship Id="rId4" Type="http://schemas.openxmlformats.org/officeDocument/2006/relationships/image" Target="../media/image18.png"/></Relationships>
</file>

<file path=ppt/notesSlides/_rels/notesSlide4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8" Type="http://schemas.openxmlformats.org/officeDocument/2006/relationships/hyperlink" Target="https://abcnews.go.com/GMA/News/video/terrifying-video-familys-hacked-ring-camera-system-67704081" TargetMode="External"/><Relationship Id="rId13" Type="http://schemas.openxmlformats.org/officeDocument/2006/relationships/hyperlink" Target="https://www.safewise.com/blog/8-surprising-home-burglary-statistics/#Fact_1" TargetMode="External"/><Relationship Id="rId18" Type="http://schemas.openxmlformats.org/officeDocument/2006/relationships/hyperlink" Target="https://www.statista.com/statistics/741735/us-number-of-internet-connectable-devices/#:~:text=In%202016%2C%20there%20were%20180,to%20rise%20to%20260%20million" TargetMode="External"/><Relationship Id="rId3" Type="http://schemas.openxmlformats.org/officeDocument/2006/relationships/hyperlink" Target="https://www.youtube.com/watch?v=wKtjlq5F2mI" TargetMode="External"/><Relationship Id="rId21" Type="http://schemas.openxmlformats.org/officeDocument/2006/relationships/hyperlink" Target="https://www.cpomagazine.com/data-privacy/smart-devices-leaking-data-to-tech-giants-raises-new-iot-privacy-issues/" TargetMode="External"/><Relationship Id="rId7" Type="http://schemas.openxmlformats.org/officeDocument/2006/relationships/hyperlink" Target="https://newyork.cbslocal.com/2020/09/28/legislation-federal-judge-data-privacy-esther-salas/" TargetMode="External"/><Relationship Id="rId12" Type="http://schemas.openxmlformats.org/officeDocument/2006/relationships/hyperlink" Target="https://www.helpnetsecurity.com/2018/07/09/polar-flow-privacy-fail/" TargetMode="External"/><Relationship Id="rId17" Type="http://schemas.openxmlformats.org/officeDocument/2006/relationships/hyperlink" Target="https://variety.com/2019/digital/news/u-s-households-have-an-average-of-11-connected-devices-and-5g-should-push-that-even-higher-1203431225/" TargetMode="External"/><Relationship Id="rId25" Type="http://schemas.openxmlformats.org/officeDocument/2006/relationships/hyperlink" Target="https://www.thesslstore.com/blog/33-alarming-cybercrime-statistics-you-should-know/" TargetMode="External"/><Relationship Id="rId2" Type="http://schemas.openxmlformats.org/officeDocument/2006/relationships/slide" Target="../slides/slide44.xml"/><Relationship Id="rId16" Type="http://schemas.openxmlformats.org/officeDocument/2006/relationships/hyperlink" Target="https://cio.economictimes.indiatimes.com/news/internet-of-things/households-have-10-connected-devices-now-will-rise-to-50-by-2020/53765773" TargetMode="External"/><Relationship Id="rId20" Type="http://schemas.openxmlformats.org/officeDocument/2006/relationships/hyperlink" Target="https://www.ncta.com/whats-new/bring-on-the-smart-devices" TargetMode="External"/><Relationship Id="rId1" Type="http://schemas.openxmlformats.org/officeDocument/2006/relationships/notesMaster" Target="../notesMasters/notesMaster1.xml"/><Relationship Id="rId6" Type="http://schemas.openxmlformats.org/officeDocument/2006/relationships/hyperlink" Target="https://www.kgw.com/article/news/crime/portland-woman-id-theft-victim/283-2254fe8e-a948-4c93-877e-b23d001eb0b4" TargetMode="External"/><Relationship Id="rId11" Type="http://schemas.openxmlformats.org/officeDocument/2006/relationships/hyperlink" Target="https://www.washingtonpost.com/news/worldviews/wp/2018/07/18/fitness-app-polar-revealed-not-only-where-u-s-military-personnel-worked-but-where-they-lived/" TargetMode="External"/><Relationship Id="rId24" Type="http://schemas.openxmlformats.org/officeDocument/2006/relationships/hyperlink" Target="https://www.ncbi.nlm.nih.gov/pmc/articles/PMC7508510/" TargetMode="External"/><Relationship Id="rId5" Type="http://schemas.openxmlformats.org/officeDocument/2006/relationships/hyperlink" Target="https://www.youtube.com/watch?v=PWVN3Rq4gzw&amp;feature=youtu.be" TargetMode="External"/><Relationship Id="rId15" Type="http://schemas.openxmlformats.org/officeDocument/2006/relationships/hyperlink" Target="https://www.cybintsolutions.com/cyber-security-facts-stats/" TargetMode="External"/><Relationship Id="rId23" Type="http://schemas.openxmlformats.org/officeDocument/2006/relationships/hyperlink" Target="https://dx.doi.org/10.1016%2FS1361-3723(20)30098-1" TargetMode="External"/><Relationship Id="rId10" Type="http://schemas.openxmlformats.org/officeDocument/2006/relationships/hyperlink" Target="https://www.youtube.com/watch?v=bwZztQTVrhw&amp;feature=youtu.be" TargetMode="External"/><Relationship Id="rId19" Type="http://schemas.openxmlformats.org/officeDocument/2006/relationships/hyperlink" Target="https://www.statista.com/statistics/741735/us-number-of-internet-connectabledevices/#:~:text=In%202016%2C%20there%20were%20180,to%20rise%20to%20260%20million" TargetMode="External"/><Relationship Id="rId4" Type="http://schemas.openxmlformats.org/officeDocument/2006/relationships/hyperlink" Target="https://www.youtube.com/watch?v=70co-FDcP1U&amp;list=PLC7A095EDCE81B09B" TargetMode="External"/><Relationship Id="rId9" Type="http://schemas.openxmlformats.org/officeDocument/2006/relationships/hyperlink" Target="https://www.youtube.com/watch?v=S7CHzzsT3mc" TargetMode="External"/><Relationship Id="rId14" Type="http://schemas.openxmlformats.org/officeDocument/2006/relationships/hyperlink" Target="https://www.nationsearch.com/blog/home-invasion-crime-statistics-that-will-keep-you-up-at-night/" TargetMode="External"/><Relationship Id="rId22" Type="http://schemas.openxmlformats.org/officeDocument/2006/relationships/hyperlink" Target="https://www.cisco.com/c/en/us/solutions/internet-of-things/future-of-iot.html" TargetMode="External"/></Relationships>
</file>

<file path=ppt/notesSlides/_rels/note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image" Target="../media/image20.png"/></Relationships>
</file>

<file path=ppt/notesSlides/_rels/note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image" Target="../media/image20.png"/></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9613" y="666750"/>
            <a:ext cx="4097337" cy="2305050"/>
          </a:xfrm>
        </p:spPr>
      </p:sp>
      <p:sp>
        <p:nvSpPr>
          <p:cNvPr id="3" name="Notes Placeholder 2"/>
          <p:cNvSpPr>
            <a:spLocks noGrp="1"/>
          </p:cNvSpPr>
          <p:nvPr>
            <p:ph type="body" idx="1"/>
          </p:nvPr>
        </p:nvSpPr>
        <p:spPr>
          <a:xfrm>
            <a:off x="566928" y="3090674"/>
            <a:ext cx="5911516" cy="5861739"/>
          </a:xfrm>
        </p:spPr>
        <p:txBody>
          <a:bodyPr/>
          <a:lstStyle/>
          <a:p>
            <a:r>
              <a:rPr lang="en-US" b="1" dirty="0"/>
              <a:t>OPSEC for All </a:t>
            </a:r>
            <a:r>
              <a:rPr lang="en-US" dirty="0"/>
              <a:t>is an editable and modular OPSEC overview developed for OPSEC practitioners who want a briefing that increases the workforce’s operations security knowledge and awareness. The slides and script are unclassified in their entirety; however, based on your situation, you could have discussions that are for official use only or classified.</a:t>
            </a:r>
          </a:p>
          <a:p>
            <a:endParaRPr lang="en-US" dirty="0"/>
          </a:p>
          <a:p>
            <a:r>
              <a:rPr lang="en-US" b="1" dirty="0"/>
              <a:t>The Structure</a:t>
            </a:r>
          </a:p>
          <a:p>
            <a:r>
              <a:rPr lang="en-US" dirty="0"/>
              <a:t>This deck includes a 20 slide OPSEC overview and four stand alone five slides modules: </a:t>
            </a:r>
          </a:p>
          <a:p>
            <a:pPr marL="285666" indent="-285666">
              <a:buFont typeface="Arial" panose="020B0604020202020204" pitchFamily="34" charset="0"/>
              <a:buChar char="•"/>
            </a:pPr>
            <a:r>
              <a:rPr lang="en-US" dirty="0"/>
              <a:t>OPSEC and Your Family</a:t>
            </a:r>
          </a:p>
          <a:p>
            <a:pPr marL="285666" indent="-285666">
              <a:buFont typeface="Arial" panose="020B0604020202020204" pitchFamily="34" charset="0"/>
              <a:buChar char="•"/>
            </a:pPr>
            <a:r>
              <a:rPr lang="en-US" dirty="0"/>
              <a:t>OPSEC and Your Connected Devices</a:t>
            </a:r>
          </a:p>
          <a:p>
            <a:pPr marL="285666" indent="-285666">
              <a:buFont typeface="Arial" panose="020B0604020202020204" pitchFamily="34" charset="0"/>
              <a:buChar char="•"/>
            </a:pPr>
            <a:r>
              <a:rPr lang="en-US" dirty="0"/>
              <a:t>OPSEC and Work From Home</a:t>
            </a:r>
          </a:p>
          <a:p>
            <a:pPr marL="285666" indent="-285666">
              <a:buFont typeface="Arial" panose="020B0604020202020204" pitchFamily="34" charset="0"/>
              <a:buChar char="•"/>
            </a:pPr>
            <a:r>
              <a:rPr lang="en-US" dirty="0"/>
              <a:t>OPSEC and Social Media</a:t>
            </a:r>
          </a:p>
          <a:p>
            <a:r>
              <a:rPr lang="en-US" dirty="0"/>
              <a:t>These short modules can be used in conjunction with the overview or independently. </a:t>
            </a:r>
          </a:p>
          <a:p>
            <a:r>
              <a:rPr lang="en-US" dirty="0"/>
              <a:t>Use the OPSEC Every Day slide to conclude your briefing, move this slide to the end of your briefing.</a:t>
            </a:r>
          </a:p>
          <a:p>
            <a:endParaRPr lang="en-US" dirty="0"/>
          </a:p>
          <a:p>
            <a:endParaRPr lang="en-US" dirty="0"/>
          </a:p>
          <a:p>
            <a:endParaRPr lang="en-US" dirty="0"/>
          </a:p>
          <a:p>
            <a:endParaRPr lang="en-US" dirty="0"/>
          </a:p>
          <a:p>
            <a:endParaRPr lang="en-US" dirty="0"/>
          </a:p>
          <a:p>
            <a:endParaRPr lang="en-US" dirty="0"/>
          </a:p>
          <a:p>
            <a:endParaRPr lang="en-US" dirty="0"/>
          </a:p>
          <a:p>
            <a:r>
              <a:rPr lang="en-US" b="1" dirty="0"/>
              <a:t>The Instructor Guide </a:t>
            </a:r>
          </a:p>
          <a:p>
            <a:r>
              <a:rPr lang="en-US" dirty="0"/>
              <a:t>The Instructor Guide is included in the notes section, view and print using “Notes Page”</a:t>
            </a:r>
          </a:p>
          <a:p>
            <a:endParaRPr lang="en-US" dirty="0"/>
          </a:p>
          <a:p>
            <a:r>
              <a:rPr lang="en-US" dirty="0"/>
              <a:t>Icons</a:t>
            </a:r>
          </a:p>
          <a:p>
            <a:r>
              <a:rPr lang="en-US" dirty="0"/>
              <a:t>Icons are used to indicate the speaker script, content that can and should be tailored to your organization and mission, and notes from the IOSS.</a:t>
            </a:r>
          </a:p>
          <a:p>
            <a:endParaRPr lang="en-US" dirty="0"/>
          </a:p>
          <a:p>
            <a:r>
              <a:rPr lang="en-US" dirty="0"/>
              <a:t>           Briefer script		Tailor to your organization and mission</a:t>
            </a:r>
          </a:p>
          <a:p>
            <a:endParaRPr lang="en-US" dirty="0"/>
          </a:p>
          <a:p>
            <a:r>
              <a:rPr lang="en-US" dirty="0"/>
              <a:t>           Notes from the IOSS				</a:t>
            </a:r>
          </a:p>
          <a:p>
            <a:r>
              <a:rPr lang="en-US" b="1" dirty="0"/>
              <a:t>					</a:t>
            </a:r>
          </a:p>
          <a:p>
            <a:pPr lvl="0">
              <a:defRPr/>
            </a:pPr>
            <a:r>
              <a:rPr lang="en-US" b="1" dirty="0"/>
              <a:t>Editing the Briefing</a:t>
            </a:r>
          </a:p>
          <a:p>
            <a:pPr lvl="0">
              <a:defRPr/>
            </a:pPr>
            <a:r>
              <a:rPr lang="en-US" dirty="0"/>
              <a:t>All text is editable so that you can tailor the briefing to your needs. </a:t>
            </a:r>
          </a:p>
          <a:p>
            <a:pPr lvl="0">
              <a:defRPr/>
            </a:pPr>
            <a:endParaRPr lang="en-US" dirty="0"/>
          </a:p>
          <a:p>
            <a:pPr lvl="0">
              <a:defRPr/>
            </a:pPr>
            <a:r>
              <a:rPr lang="en-US" dirty="0"/>
              <a:t>Your Branding</a:t>
            </a:r>
          </a:p>
          <a:p>
            <a:pPr lvl="0">
              <a:defRPr/>
            </a:pPr>
            <a:r>
              <a:rPr lang="en-US" dirty="0"/>
              <a:t>There is a placeholder to the right of the NCSC seal on the title slide (view in normal view) for your seal or branding to personalize the briefing. If you do not add branding, no action is required.</a:t>
            </a:r>
          </a:p>
          <a:p>
            <a:pPr lvl="0">
              <a:defRPr/>
            </a:pPr>
            <a:endParaRPr lang="en-US" dirty="0"/>
          </a:p>
          <a:p>
            <a:pPr lvl="0">
              <a:defRPr/>
            </a:pPr>
            <a:r>
              <a:rPr lang="en-US" dirty="0"/>
              <a:t>Text in Circles</a:t>
            </a:r>
          </a:p>
          <a:p>
            <a:pPr lvl="0">
              <a:defRPr/>
            </a:pPr>
            <a:r>
              <a:rPr lang="en-US" dirty="0"/>
              <a:t>Type as normal in the circle textbox. If the content is longer or shorter, resize using the corner sizing handles to keep the circle’s proportions equal. Do not resize with the top and bottom or sides, this will change the proportions.</a:t>
            </a:r>
          </a:p>
          <a:p>
            <a:pPr lvl="0">
              <a:defRPr/>
            </a:pPr>
            <a:endParaRPr lang="en-US" dirty="0"/>
          </a:p>
          <a:p>
            <a:pPr lvl="0">
              <a:defRPr/>
            </a:pPr>
            <a:r>
              <a:rPr lang="en-US" dirty="0"/>
              <a:t>Notes Pages</a:t>
            </a:r>
          </a:p>
          <a:p>
            <a:pPr lvl="0">
              <a:defRPr/>
            </a:pPr>
            <a:r>
              <a:rPr lang="en-US" dirty="0"/>
              <a:t>A script is included for your use, you may tailor to your needs. Be aware that we’ve been experiencing an issue with the icons shifting in the notes section, verify placement prior to printing..</a:t>
            </a:r>
          </a:p>
          <a:p>
            <a:endParaRPr lang="en-US" b="1" dirty="0"/>
          </a:p>
          <a:p>
            <a:r>
              <a:rPr lang="en-US" b="1" dirty="0"/>
              <a:t>Videos</a:t>
            </a:r>
          </a:p>
          <a:p>
            <a:r>
              <a:rPr lang="en-US" dirty="0"/>
              <a:t>This deck also include links to videos that reside on the internet if you are unable to access/play the videos, you may hide these slides. You also have the flexibility to use your preferred videos. A list of videos is included in the references at the end of the deck. The NCSC/ETD does not own or host the videos, please test the links to ensure availability.</a:t>
            </a:r>
          </a:p>
          <a:p>
            <a:endParaRPr lang="en-US" dirty="0"/>
          </a:p>
          <a:p>
            <a:r>
              <a:rPr lang="en-US" dirty="0"/>
              <a:t>The views and opinions expressed in the videos, or any references contained within, do not necessarily state or reflect those of the United States Government.  Any references to specific products, processes, or services do not constitute or imply an endorsement by the United States Government of said product, process, or services or of their producers or providers. </a:t>
            </a:r>
          </a:p>
          <a:p>
            <a:endParaRPr lang="en-US" dirty="0"/>
          </a:p>
          <a:p>
            <a:r>
              <a:rPr lang="en-US" dirty="0"/>
              <a:t>If you have any questions or need assistance with this briefing, contact the National OPSEC Program (NOP) at NOP@DNI.GOV.</a:t>
            </a:r>
          </a:p>
          <a:p>
            <a:pPr lvl="0">
              <a:defRPr/>
            </a:pPr>
            <a:endParaRPr lang="en-US" dirty="0"/>
          </a:p>
          <a:p>
            <a:endParaRPr lang="en-US" dirty="0"/>
          </a:p>
        </p:txBody>
      </p:sp>
      <p:sp>
        <p:nvSpPr>
          <p:cNvPr id="4" name="Slide Number Placeholder 3"/>
          <p:cNvSpPr>
            <a:spLocks noGrp="1"/>
          </p:cNvSpPr>
          <p:nvPr>
            <p:ph type="sldNum" sz="quarter" idx="5"/>
          </p:nvPr>
        </p:nvSpPr>
        <p:spPr>
          <a:xfrm>
            <a:off x="3970938" y="9016780"/>
            <a:ext cx="3037840" cy="279620"/>
          </a:xfrm>
        </p:spPr>
        <p:txBody>
          <a:bodyPr/>
          <a:lstStyle/>
          <a:p>
            <a:fld id="{72317DA0-F51C-5549-98AF-0A2BD937B745}" type="slidenum">
              <a:rPr lang="en-US" smtClean="0"/>
              <a:t>1</a:t>
            </a:fld>
            <a:endParaRPr lang="en-US" dirty="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441416">
            <a:off x="646047" y="8173346"/>
            <a:ext cx="365760" cy="365760"/>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441416">
            <a:off x="2878162" y="8173346"/>
            <a:ext cx="365760" cy="365760"/>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441416">
            <a:off x="646047" y="8549343"/>
            <a:ext cx="365760" cy="365760"/>
          </a:xfrm>
          <a:prstGeom prst="rect">
            <a:avLst/>
          </a:prstGeom>
        </p:spPr>
      </p:pic>
      <p:pic>
        <p:nvPicPr>
          <p:cNvPr id="5" name="Picture 4"/>
          <p:cNvPicPr>
            <a:picLocks noChangeAspect="1"/>
          </p:cNvPicPr>
          <p:nvPr/>
        </p:nvPicPr>
        <p:blipFill>
          <a:blip r:embed="rId6"/>
          <a:stretch>
            <a:fillRect/>
          </a:stretch>
        </p:blipFill>
        <p:spPr>
          <a:xfrm>
            <a:off x="637808" y="5750773"/>
            <a:ext cx="1587640" cy="914400"/>
          </a:xfrm>
          <a:prstGeom prst="rect">
            <a:avLst/>
          </a:prstGeom>
        </p:spPr>
      </p:pic>
    </p:spTree>
    <p:extLst>
      <p:ext uri="{BB962C8B-B14F-4D97-AF65-F5344CB8AC3E}">
        <p14:creationId xmlns:p14="http://schemas.microsoft.com/office/powerpoint/2010/main" val="18293257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457066" algn="l"/>
              </a:tabLst>
            </a:pPr>
            <a:r>
              <a:rPr lang="en-US" sz="1400" dirty="0"/>
              <a:t>	How do we identify what is critical information?</a:t>
            </a:r>
          </a:p>
          <a:p>
            <a:r>
              <a:rPr lang="en-US" sz="1400" dirty="0"/>
              <a:t>To determine what information is critical, we have to ask ourselves a few questions.</a:t>
            </a:r>
            <a:br>
              <a:rPr lang="en-US" sz="1400" dirty="0"/>
            </a:br>
            <a:endParaRPr lang="en-US" sz="1400" dirty="0"/>
          </a:p>
          <a:p>
            <a:r>
              <a:rPr lang="en-US" sz="1400" dirty="0"/>
              <a:t>What is the mission or project?</a:t>
            </a:r>
          </a:p>
          <a:p>
            <a:pPr lvl="0"/>
            <a:r>
              <a:rPr lang="en-US" sz="1400" dirty="0"/>
              <a:t>Are we testing equipment, deploying overseas, conducting research and development, launching a new product, or training for a mission, task, or new capability? In order to understand what is important and should be protected, we have to first understand and have knowledge of our activities.</a:t>
            </a:r>
            <a:br>
              <a:rPr lang="en-US" sz="1400" dirty="0"/>
            </a:br>
            <a:endParaRPr lang="en-US" sz="1400" dirty="0"/>
          </a:p>
          <a:p>
            <a:r>
              <a:rPr lang="en-US" sz="1400" dirty="0"/>
              <a:t>How can the adversary use the information?</a:t>
            </a:r>
          </a:p>
          <a:p>
            <a:pPr lvl="0"/>
            <a:r>
              <a:rPr lang="en-US" sz="1400" dirty="0"/>
              <a:t>If the adversary gains access to this information, could they use it to plan an attack, acquire new targets, compromise networks, steal research, or compromise technology. Understanding what could happen helps us identify the potential impact and determine what should be safeguarded</a:t>
            </a:r>
            <a:br>
              <a:rPr lang="en-US" sz="1400" dirty="0"/>
            </a:br>
            <a:endParaRPr lang="en-US" sz="1400" dirty="0"/>
          </a:p>
          <a:p>
            <a:r>
              <a:rPr lang="en-US" sz="1400" dirty="0"/>
              <a:t>Would the information support an adversary’s strategy or activities? </a:t>
            </a:r>
          </a:p>
          <a:p>
            <a:pPr lvl="0"/>
            <a:r>
              <a:rPr lang="en-US" sz="1400" dirty="0"/>
              <a:t>Why does the adversary need this information, could it support social engineering efforts, aid them in disrupting missions and attacks, or assist them in identifying additional vulnerabilities. Understanding the importance of the information to the adversary helps us recognize its value to the adversary </a:t>
            </a:r>
            <a:br>
              <a:rPr lang="en-US" sz="1400" dirty="0"/>
            </a:br>
            <a:endParaRPr lang="en-US" sz="1400" dirty="0"/>
          </a:p>
          <a:p>
            <a:r>
              <a:rPr lang="en-US" sz="1400" dirty="0"/>
              <a:t>How long does the information need to be protected?</a:t>
            </a:r>
          </a:p>
          <a:p>
            <a:pPr lvl="0"/>
            <a:r>
              <a:rPr lang="en-US" sz="1400" dirty="0"/>
              <a:t>Does it require temporary protection for the duration of a project/mission for days, weeks, or years or does it require permanent protection? This will aid in determining the resources and efforts needed in protecting the information</a:t>
            </a:r>
            <a:br>
              <a:rPr lang="en-US" sz="1400" dirty="0"/>
            </a:br>
            <a:endParaRPr lang="en-US" sz="1400" dirty="0"/>
          </a:p>
          <a:p>
            <a:r>
              <a:rPr lang="en-US" sz="1400" dirty="0"/>
              <a:t>Answering these questions helps us understand the potential impact if adversaries collect or compromise the information. The identifying the impact answers the “so what” question, what could happen? If the adversary gains access to this information, lives, resources, and finances could be lost; reputation and credibility could be damaged; missions could fail or be cancelled.</a:t>
            </a:r>
          </a:p>
          <a:p>
            <a:r>
              <a:rPr lang="en-US" sz="1400" dirty="0"/>
              <a:t> </a:t>
            </a:r>
          </a:p>
          <a:p>
            <a:r>
              <a:rPr lang="en-US" sz="1400" dirty="0"/>
              <a:t>Remember, we evaluate critical information from the friendly perspective and adversary perspective. Understanding what’s important to us and the adversary helps us in determining the value and potential impact of the critical information.</a:t>
            </a:r>
          </a:p>
          <a:p>
            <a:endParaRPr lang="en-US" sz="1400" dirty="0">
              <a:solidFill>
                <a:srgbClr val="FF0000"/>
              </a:solidFill>
            </a:endParaRPr>
          </a:p>
        </p:txBody>
      </p:sp>
      <p:sp>
        <p:nvSpPr>
          <p:cNvPr id="4" name="Slide Number Placeholder 3"/>
          <p:cNvSpPr>
            <a:spLocks noGrp="1"/>
          </p:cNvSpPr>
          <p:nvPr>
            <p:ph type="sldNum" sz="quarter" idx="5"/>
          </p:nvPr>
        </p:nvSpPr>
        <p:spPr/>
        <p:txBody>
          <a:bodyPr/>
          <a:lstStyle/>
          <a:p>
            <a:fld id="{72317DA0-F51C-5549-98AF-0A2BD937B745}" type="slidenum">
              <a:rPr lang="en-US" smtClean="0"/>
              <a:t>10</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133" y="3026664"/>
            <a:ext cx="365760" cy="365760"/>
          </a:xfrm>
          <a:prstGeom prst="rect">
            <a:avLst/>
          </a:prstGeom>
        </p:spPr>
      </p:pic>
    </p:spTree>
    <p:extLst>
      <p:ext uri="{BB962C8B-B14F-4D97-AF65-F5344CB8AC3E}">
        <p14:creationId xmlns:p14="http://schemas.microsoft.com/office/powerpoint/2010/main" val="8438780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457066" algn="l"/>
              </a:tabLst>
            </a:pPr>
            <a:r>
              <a:rPr lang="en-US" sz="1400" dirty="0"/>
              <a:t>	Before we can protect our critical information, we have to know what to protect. A critical information list or CIL is our list of our critical information. </a:t>
            </a:r>
          </a:p>
          <a:p>
            <a:endParaRPr lang="en-US" sz="1400" dirty="0"/>
          </a:p>
          <a:p>
            <a:r>
              <a:rPr lang="en-US" sz="1400" dirty="0"/>
              <a:t>The CIL is developed to identify unclassified information that is sensitive and critical to the success of an organization or mission. The CIL should be designed so that everyone understands what information is critical and should be protected.</a:t>
            </a:r>
          </a:p>
          <a:p>
            <a:endParaRPr lang="en-US" sz="1400" dirty="0"/>
          </a:p>
          <a:p>
            <a:pPr>
              <a:tabLst>
                <a:tab pos="457066" algn="l"/>
              </a:tabLst>
            </a:pPr>
            <a:r>
              <a:rPr lang="en-US" sz="1400" dirty="0"/>
              <a:t>	Include your CIL as appropriate</a:t>
            </a:r>
          </a:p>
          <a:p>
            <a:endParaRPr lang="en-US" sz="1400" dirty="0"/>
          </a:p>
          <a:p>
            <a:pPr>
              <a:tabLst>
                <a:tab pos="457066" algn="l"/>
              </a:tabLst>
            </a:pPr>
            <a:r>
              <a:rPr lang="en-US" sz="1400" dirty="0"/>
              <a:t>	CIL is pronounced sill, like a window sill</a:t>
            </a:r>
          </a:p>
        </p:txBody>
      </p:sp>
      <p:sp>
        <p:nvSpPr>
          <p:cNvPr id="4" name="Slide Number Placeholder 3"/>
          <p:cNvSpPr>
            <a:spLocks noGrp="1"/>
          </p:cNvSpPr>
          <p:nvPr>
            <p:ph type="sldNum" sz="quarter" idx="5"/>
          </p:nvPr>
        </p:nvSpPr>
        <p:spPr/>
        <p:txBody>
          <a:bodyPr/>
          <a:lstStyle/>
          <a:p>
            <a:fld id="{72317DA0-F51C-5549-98AF-0A2BD937B745}" type="slidenum">
              <a:rPr lang="en-US" smtClean="0"/>
              <a:t>11</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133" y="3026664"/>
            <a:ext cx="365760" cy="36576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 y="5203704"/>
            <a:ext cx="365760" cy="36576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3133" y="4767129"/>
            <a:ext cx="365760" cy="365760"/>
          </a:xfrm>
          <a:prstGeom prst="rect">
            <a:avLst/>
          </a:prstGeom>
        </p:spPr>
      </p:pic>
    </p:spTree>
    <p:extLst>
      <p:ext uri="{BB962C8B-B14F-4D97-AF65-F5344CB8AC3E}">
        <p14:creationId xmlns:p14="http://schemas.microsoft.com/office/powerpoint/2010/main" val="6467686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457066" algn="l"/>
              </a:tabLst>
            </a:pPr>
            <a:r>
              <a:rPr lang="en-US" sz="1400" dirty="0"/>
              <a:t>	Before sending an unencrypted email, posting to social media, or discussing in public or even at home with family or friends, consult the CIL. </a:t>
            </a:r>
          </a:p>
          <a:p>
            <a:endParaRPr lang="en-US" sz="1400" dirty="0"/>
          </a:p>
          <a:p>
            <a:r>
              <a:rPr lang="en-US" sz="1400" dirty="0"/>
              <a:t>Is what you are typing or talking about on the CIL? If so, don’t share it – if you have to share information with family or close friends such as a travel plans, ask them not to share your information. Or limit the details that you share depending on the audience. So, share your travel details with your family, but not with your dry cleaners, neighbors, or people at the gym.  </a:t>
            </a:r>
          </a:p>
          <a:p>
            <a:endParaRPr lang="en-US" sz="1400" dirty="0"/>
          </a:p>
          <a:p>
            <a:r>
              <a:rPr lang="en-US" sz="1400" dirty="0"/>
              <a:t>Personally identifiable information or PII is also considered critical information. PII refers to information which can be used to distinguish or trace an individual's identity, such as their name, social security number, or biometric records, alone, or when combined with other personal or identifying information which is linked or linkable to a specific individual, such as date and place of birth or mother’s maiden name.</a:t>
            </a:r>
          </a:p>
          <a:p>
            <a:endParaRPr lang="en-US" sz="1400" dirty="0"/>
          </a:p>
          <a:p>
            <a:r>
              <a:rPr lang="en-US" sz="1400" dirty="0"/>
              <a:t>There’s not necessarily an exhaustive list that everyone agrees on as far as what is PII, but remember, PII is a key component of our real-world and online identity and can be exploited by adversaries. Safeguarding this information is essential.</a:t>
            </a:r>
          </a:p>
          <a:p>
            <a:endParaRPr lang="en-US" sz="1400" dirty="0">
              <a:latin typeface="Georgia" panose="02040502050405020303" pitchFamily="18" charset="0"/>
            </a:endParaRPr>
          </a:p>
          <a:p>
            <a:pPr>
              <a:tabLst>
                <a:tab pos="457066" algn="l"/>
              </a:tabLst>
            </a:pPr>
            <a:r>
              <a:rPr lang="en-US" sz="1400" dirty="0"/>
              <a:t>	Fingerprints are a common biometric, but others include things like DNA, irises, voice patterns, palm prints, and facial patterns.</a:t>
            </a:r>
          </a:p>
        </p:txBody>
      </p:sp>
      <p:sp>
        <p:nvSpPr>
          <p:cNvPr id="4" name="Slide Number Placeholder 3"/>
          <p:cNvSpPr>
            <a:spLocks noGrp="1"/>
          </p:cNvSpPr>
          <p:nvPr>
            <p:ph type="sldNum" sz="quarter" idx="5"/>
          </p:nvPr>
        </p:nvSpPr>
        <p:spPr/>
        <p:txBody>
          <a:bodyPr/>
          <a:lstStyle/>
          <a:p>
            <a:fld id="{72317DA0-F51C-5549-98AF-0A2BD937B745}" type="slidenum">
              <a:rPr lang="en-US" smtClean="0"/>
              <a:t>12</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133" y="3026664"/>
            <a:ext cx="365760" cy="36576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 y="7489977"/>
            <a:ext cx="365760" cy="365760"/>
          </a:xfrm>
          <a:prstGeom prst="rect">
            <a:avLst/>
          </a:prstGeom>
        </p:spPr>
      </p:pic>
    </p:spTree>
    <p:extLst>
      <p:ext uri="{BB962C8B-B14F-4D97-AF65-F5344CB8AC3E}">
        <p14:creationId xmlns:p14="http://schemas.microsoft.com/office/powerpoint/2010/main" val="11964279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457066" algn="l"/>
              </a:tabLst>
            </a:pPr>
            <a:r>
              <a:rPr lang="en-US" sz="1400" dirty="0"/>
              <a:t>	Vulnerabilities are weaknesses that an adversary uses to obtain critical information. Vulnerabilities give the adversary an opportunity to disrupt</a:t>
            </a:r>
            <a:r>
              <a:rPr lang="en-US" sz="1400" dirty="0">
                <a:solidFill>
                  <a:srgbClr val="FF0000"/>
                </a:solidFill>
              </a:rPr>
              <a:t> </a:t>
            </a:r>
            <a:r>
              <a:rPr lang="en-US" sz="1400" dirty="0"/>
              <a:t>friendly operations and activities. </a:t>
            </a:r>
          </a:p>
          <a:p>
            <a:endParaRPr lang="en-US" sz="1400" dirty="0"/>
          </a:p>
          <a:p>
            <a:r>
              <a:rPr lang="en-US" sz="1400" dirty="0"/>
              <a:t>Vulnerabilities can be found in many difference places such as the physical environment of the work area, policies and procedures, or when using the internet.</a:t>
            </a:r>
          </a:p>
          <a:p>
            <a:endParaRPr lang="en-US" sz="1400" dirty="0"/>
          </a:p>
          <a:p>
            <a:r>
              <a:rPr lang="en-US" sz="1400" dirty="0"/>
              <a:t>An adversary can detect a vulnerability through observation – just watching, such as security procedures we follow as we enter our building. </a:t>
            </a:r>
          </a:p>
          <a:p>
            <a:endParaRPr lang="en-US" sz="1400" dirty="0"/>
          </a:p>
          <a:p>
            <a:r>
              <a:rPr lang="en-US" sz="1400" dirty="0"/>
              <a:t>But in reality, the biggest vulnerability is us – people – in what we say and do.</a:t>
            </a:r>
          </a:p>
        </p:txBody>
      </p:sp>
      <p:sp>
        <p:nvSpPr>
          <p:cNvPr id="4" name="Slide Number Placeholder 3"/>
          <p:cNvSpPr>
            <a:spLocks noGrp="1"/>
          </p:cNvSpPr>
          <p:nvPr>
            <p:ph type="sldNum" sz="quarter" idx="5"/>
          </p:nvPr>
        </p:nvSpPr>
        <p:spPr/>
        <p:txBody>
          <a:bodyPr/>
          <a:lstStyle/>
          <a:p>
            <a:fld id="{72317DA0-F51C-5549-98AF-0A2BD937B745}" type="slidenum">
              <a:rPr lang="en-US" smtClean="0"/>
              <a:t>13</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133" y="3026664"/>
            <a:ext cx="365760" cy="365760"/>
          </a:xfrm>
          <a:prstGeom prst="rect">
            <a:avLst/>
          </a:prstGeom>
        </p:spPr>
      </p:pic>
    </p:spTree>
    <p:extLst>
      <p:ext uri="{BB962C8B-B14F-4D97-AF65-F5344CB8AC3E}">
        <p14:creationId xmlns:p14="http://schemas.microsoft.com/office/powerpoint/2010/main" val="21346412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457066" algn="l"/>
              </a:tabLst>
            </a:pPr>
            <a:r>
              <a:rPr lang="en-US" sz="1400" dirty="0"/>
              <a:t>	Adversaries can and will exploit the human element to circumvent security. “Hacking” the human instead of the machine.</a:t>
            </a:r>
          </a:p>
          <a:p>
            <a:endParaRPr lang="en-US" sz="1400" dirty="0"/>
          </a:p>
          <a:p>
            <a:pPr defTabSz="931500">
              <a:defRPr/>
            </a:pPr>
            <a:r>
              <a:rPr lang="en-US" sz="1400" u="sng" dirty="0">
                <a:hlinkClick r:id="rId3"/>
              </a:rPr>
              <a:t>https://youtu.be/PWVN3Rq4gzw</a:t>
            </a:r>
            <a:endParaRPr lang="en-US" sz="1400" dirty="0"/>
          </a:p>
          <a:p>
            <a:pPr defTabSz="914132">
              <a:defRPr/>
            </a:pPr>
            <a:r>
              <a:rPr lang="en-US" sz="1400" i="1" dirty="0"/>
              <a:t>Watch this hacker break into a company </a:t>
            </a:r>
            <a:r>
              <a:rPr lang="en-US" sz="1400" dirty="0"/>
              <a:t>[2:55]</a:t>
            </a:r>
          </a:p>
          <a:p>
            <a:pPr defTabSz="914132">
              <a:defRPr/>
            </a:pPr>
            <a:endParaRPr lang="en-US" sz="1400" dirty="0"/>
          </a:p>
          <a:p>
            <a:pPr>
              <a:tabLst>
                <a:tab pos="457066" algn="l"/>
              </a:tabLst>
              <a:defRPr/>
            </a:pPr>
            <a:r>
              <a:rPr lang="en-US" sz="1400" dirty="0"/>
              <a:t>	The views and opinions expressed in the videos, or any references contained within, do not necessarily state or reflect those of the United States Government.  Any references to specific products, processes, or services do not constitute or imply an endorsement by the United States Government of said product, process, or services or of their producers or providers. </a:t>
            </a:r>
          </a:p>
          <a:p>
            <a:pPr defTabSz="914132">
              <a:defRPr/>
            </a:pPr>
            <a:endParaRPr lang="en-US" sz="1400" dirty="0"/>
          </a:p>
          <a:p>
            <a:endParaRPr lang="en-US" sz="1400" dirty="0"/>
          </a:p>
        </p:txBody>
      </p:sp>
      <p:sp>
        <p:nvSpPr>
          <p:cNvPr id="4" name="Slide Number Placeholder 3"/>
          <p:cNvSpPr>
            <a:spLocks noGrp="1"/>
          </p:cNvSpPr>
          <p:nvPr>
            <p:ph type="sldNum" sz="quarter" idx="5"/>
          </p:nvPr>
        </p:nvSpPr>
        <p:spPr/>
        <p:txBody>
          <a:bodyPr/>
          <a:lstStyle/>
          <a:p>
            <a:fld id="{72317DA0-F51C-5549-98AF-0A2BD937B745}" type="slidenum">
              <a:rPr lang="en-US" smtClean="0"/>
              <a:t>14</a:t>
            </a:fld>
            <a:endParaRPr lang="en-US" dirty="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3133" y="3026664"/>
            <a:ext cx="365760" cy="365760"/>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5800" y="4333772"/>
            <a:ext cx="365760" cy="365760"/>
          </a:xfrm>
          <a:prstGeom prst="rect">
            <a:avLst/>
          </a:prstGeom>
        </p:spPr>
      </p:pic>
    </p:spTree>
    <p:extLst>
      <p:ext uri="{BB962C8B-B14F-4D97-AF65-F5344CB8AC3E}">
        <p14:creationId xmlns:p14="http://schemas.microsoft.com/office/powerpoint/2010/main" val="38439068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457066" algn="l"/>
              </a:tabLst>
            </a:pPr>
            <a:r>
              <a:rPr lang="en-US" sz="1400" dirty="0"/>
              <a:t>	Here are some common vulnerabilities faced by individuals and organizations.</a:t>
            </a:r>
          </a:p>
          <a:p>
            <a:endParaRPr lang="en-US" sz="1400" dirty="0"/>
          </a:p>
          <a:p>
            <a:pPr marL="285666" indent="-285666">
              <a:buFont typeface="Arial" panose="020B0604020202020204" pitchFamily="34" charset="0"/>
              <a:buChar char="•"/>
            </a:pPr>
            <a:r>
              <a:rPr lang="en-US" sz="1400" dirty="0"/>
              <a:t>What we do or post on the internet</a:t>
            </a:r>
          </a:p>
          <a:p>
            <a:pPr marL="285666" indent="-285666">
              <a:buFont typeface="Arial" panose="020B0604020202020204" pitchFamily="34" charset="0"/>
              <a:buChar char="•"/>
            </a:pPr>
            <a:r>
              <a:rPr lang="en-US" sz="1400" dirty="0"/>
              <a:t>What we discard without sanitizing</a:t>
            </a:r>
          </a:p>
          <a:p>
            <a:pPr marL="285666" indent="-285666">
              <a:buFont typeface="Arial" panose="020B0604020202020204" pitchFamily="34" charset="0"/>
              <a:buChar char="•"/>
            </a:pPr>
            <a:r>
              <a:rPr lang="en-US" sz="1400" dirty="0"/>
              <a:t>How we conduct ourselves and </a:t>
            </a:r>
          </a:p>
          <a:p>
            <a:pPr marL="285666" indent="-285666">
              <a:buFont typeface="Arial" panose="020B0604020202020204" pitchFamily="34" charset="0"/>
              <a:buChar char="•"/>
            </a:pPr>
            <a:r>
              <a:rPr lang="en-US" sz="1400" dirty="0"/>
              <a:t>The connectedness of our devices and lives</a:t>
            </a:r>
          </a:p>
          <a:p>
            <a:endParaRPr lang="en-US" sz="1400" dirty="0"/>
          </a:p>
          <a:p>
            <a:r>
              <a:rPr lang="en-US" sz="1400" dirty="0"/>
              <a:t>In most cases, if the individual is vulnerable, the organization can be vulnerable as well.</a:t>
            </a:r>
          </a:p>
          <a:p>
            <a:endParaRPr lang="en-US" sz="1400" dirty="0"/>
          </a:p>
          <a:p>
            <a:pPr>
              <a:tabLst>
                <a:tab pos="457066" algn="l"/>
              </a:tabLst>
            </a:pPr>
            <a:r>
              <a:rPr lang="en-US" sz="1400" dirty="0"/>
              <a:t>	Provide your own vulnerabilities if appropriate.</a:t>
            </a:r>
          </a:p>
          <a:p>
            <a:endParaRPr lang="en-US" sz="1400" dirty="0"/>
          </a:p>
        </p:txBody>
      </p:sp>
      <p:sp>
        <p:nvSpPr>
          <p:cNvPr id="4" name="Slide Number Placeholder 3"/>
          <p:cNvSpPr>
            <a:spLocks noGrp="1"/>
          </p:cNvSpPr>
          <p:nvPr>
            <p:ph type="sldNum" sz="quarter" idx="10"/>
          </p:nvPr>
        </p:nvSpPr>
        <p:spPr/>
        <p:txBody>
          <a:bodyPr/>
          <a:lstStyle/>
          <a:p>
            <a:fld id="{72317DA0-F51C-5549-98AF-0A2BD937B745}" type="slidenum">
              <a:rPr lang="en-US" smtClean="0"/>
              <a:t>15</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133" y="3026664"/>
            <a:ext cx="365760" cy="36576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3133" y="5364696"/>
            <a:ext cx="365760" cy="365760"/>
          </a:xfrm>
          <a:prstGeom prst="rect">
            <a:avLst/>
          </a:prstGeom>
        </p:spPr>
      </p:pic>
    </p:spTree>
    <p:extLst>
      <p:ext uri="{BB962C8B-B14F-4D97-AF65-F5344CB8AC3E}">
        <p14:creationId xmlns:p14="http://schemas.microsoft.com/office/powerpoint/2010/main" val="41957307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315">
              <a:tabLst>
                <a:tab pos="457066" algn="l"/>
              </a:tabLst>
              <a:defRPr/>
            </a:pPr>
            <a:r>
              <a:rPr lang="en-US" sz="1400" dirty="0"/>
              <a:t>	Indicators are observable or detectable activities or information that point to either a vulnerability or your critical information. They act as clues to an activity that adversaries can exploit to their advantage through analysis.  </a:t>
            </a:r>
          </a:p>
          <a:p>
            <a:pPr defTabSz="931315">
              <a:defRPr/>
            </a:pPr>
            <a:endParaRPr lang="en-US" sz="1400" dirty="0">
              <a:latin typeface="Georgia" panose="02040502050405020303" pitchFamily="18" charset="0"/>
            </a:endParaRPr>
          </a:p>
          <a:p>
            <a:pPr defTabSz="931315">
              <a:defRPr/>
            </a:pPr>
            <a:r>
              <a:rPr lang="en-US" sz="1400" dirty="0"/>
              <a:t>Using these examples, what could specialized equipment indicate?</a:t>
            </a:r>
          </a:p>
          <a:p>
            <a:pPr defTabSz="931315">
              <a:defRPr/>
            </a:pPr>
            <a:r>
              <a:rPr lang="en-US" sz="1400" dirty="0"/>
              <a:t>Or increased security measures?</a:t>
            </a:r>
          </a:p>
          <a:p>
            <a:pPr defTabSz="931315">
              <a:defRPr/>
            </a:pPr>
            <a:endParaRPr lang="en-US" sz="1400" dirty="0"/>
          </a:p>
          <a:p>
            <a:pPr defTabSz="931315">
              <a:tabLst>
                <a:tab pos="457066" algn="l"/>
              </a:tabLst>
              <a:defRPr/>
            </a:pPr>
            <a:r>
              <a:rPr lang="en-US" sz="1400" dirty="0"/>
              <a:t>	Provide your own indicators if appropriate.</a:t>
            </a:r>
          </a:p>
          <a:p>
            <a:pPr defTabSz="931315">
              <a:defRPr/>
            </a:pPr>
            <a:endParaRPr lang="en-US" sz="1400" dirty="0"/>
          </a:p>
          <a:p>
            <a:pPr defTabSz="931315">
              <a:tabLst>
                <a:tab pos="457066" algn="l"/>
              </a:tabLst>
              <a:defRPr/>
            </a:pPr>
            <a:r>
              <a:rPr lang="en-US" sz="1400" dirty="0"/>
              <a:t>	Indicators alone are not considered OPSEC vulnerabilities, however, a combination of indicators can potentially reveal critical information. This leads us to data aggregation.</a:t>
            </a:r>
          </a:p>
          <a:p>
            <a:pPr defTabSz="931315">
              <a:tabLst>
                <a:tab pos="457066" algn="l"/>
              </a:tabLst>
              <a:defRPr/>
            </a:pPr>
            <a:endParaRPr lang="en-US" sz="1400" dirty="0"/>
          </a:p>
          <a:p>
            <a:pPr defTabSz="931315">
              <a:defRPr/>
            </a:pPr>
            <a:endParaRPr lang="en-US" sz="1400" dirty="0"/>
          </a:p>
        </p:txBody>
      </p:sp>
      <p:sp>
        <p:nvSpPr>
          <p:cNvPr id="4" name="Slide Number Placeholder 3"/>
          <p:cNvSpPr>
            <a:spLocks noGrp="1"/>
          </p:cNvSpPr>
          <p:nvPr>
            <p:ph type="sldNum" sz="quarter" idx="5"/>
          </p:nvPr>
        </p:nvSpPr>
        <p:spPr/>
        <p:txBody>
          <a:bodyPr/>
          <a:lstStyle/>
          <a:p>
            <a:fld id="{72317DA0-F51C-5549-98AF-0A2BD937B745}" type="slidenum">
              <a:rPr lang="en-US" smtClean="0"/>
              <a:t>16</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133" y="3026664"/>
            <a:ext cx="365760" cy="36576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3133" y="4443105"/>
            <a:ext cx="365760" cy="36576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4899026"/>
            <a:ext cx="365760" cy="365760"/>
          </a:xfrm>
          <a:prstGeom prst="rect">
            <a:avLst/>
          </a:prstGeom>
        </p:spPr>
      </p:pic>
    </p:spTree>
    <p:extLst>
      <p:ext uri="{BB962C8B-B14F-4D97-AF65-F5344CB8AC3E}">
        <p14:creationId xmlns:p14="http://schemas.microsoft.com/office/powerpoint/2010/main" val="7181962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315">
              <a:tabLst>
                <a:tab pos="457066" algn="l"/>
              </a:tabLst>
              <a:defRPr/>
            </a:pPr>
            <a:r>
              <a:rPr lang="en-US" sz="1400" dirty="0"/>
              <a:t>	Data aggregation is combining information from multiple sources to see the big picture and infer critical or classified information. Sources may include professional journals, news outlets, social media, eavesdropping, and websites – both official and unofficial. </a:t>
            </a:r>
          </a:p>
          <a:p>
            <a:pPr defTabSz="931315">
              <a:defRPr/>
            </a:pPr>
            <a:endParaRPr lang="en-US" sz="1400" dirty="0"/>
          </a:p>
          <a:p>
            <a:pPr defTabSz="931315">
              <a:defRPr/>
            </a:pPr>
            <a:r>
              <a:rPr lang="en-US" sz="1400" dirty="0"/>
              <a:t>Take for instance combining information from a fitness app available to anyone and open source information.</a:t>
            </a:r>
          </a:p>
          <a:p>
            <a:pPr defTabSz="931315">
              <a:defRPr/>
            </a:pPr>
            <a:endParaRPr lang="en-US" sz="1400" dirty="0"/>
          </a:p>
          <a:p>
            <a:pPr defTabSz="931315">
              <a:defRPr/>
            </a:pPr>
            <a:r>
              <a:rPr lang="en-US" sz="1400" dirty="0"/>
              <a:t>The fitness app, Polar Flow, tracked and consolidated all sessions of any single user over three years into an activity map that showed the exact routes where they exercised, their activities, and heartrate. </a:t>
            </a:r>
          </a:p>
          <a:p>
            <a:pPr defTabSz="931315">
              <a:defRPr/>
            </a:pPr>
            <a:endParaRPr lang="en-US" sz="1400" dirty="0"/>
          </a:p>
          <a:p>
            <a:pPr defTabSz="931315">
              <a:defRPr/>
            </a:pPr>
            <a:r>
              <a:rPr lang="en-US" sz="1400" dirty="0"/>
              <a:t>Researchers using information from user profiles and the Internet identified names, residences, and work locations of U.S. military and government personnel in the United States and abroad. They also identified individuals affiliated with organizations in the UK, France, the Netherlands, and Russia.</a:t>
            </a:r>
          </a:p>
          <a:p>
            <a:pPr defTabSz="931315">
              <a:defRPr/>
            </a:pPr>
            <a:endParaRPr lang="en-US" sz="1400" dirty="0"/>
          </a:p>
          <a:p>
            <a:pPr defTabSz="931315">
              <a:defRPr/>
            </a:pPr>
            <a:r>
              <a:rPr lang="en-US" sz="1400" dirty="0"/>
              <a:t>Fortunately, it was researchers who identified this vulnerability and not the adversary – as far was we know.</a:t>
            </a:r>
          </a:p>
        </p:txBody>
      </p:sp>
      <p:sp>
        <p:nvSpPr>
          <p:cNvPr id="4" name="Slide Number Placeholder 3"/>
          <p:cNvSpPr>
            <a:spLocks noGrp="1"/>
          </p:cNvSpPr>
          <p:nvPr>
            <p:ph type="sldNum" sz="quarter" idx="5"/>
          </p:nvPr>
        </p:nvSpPr>
        <p:spPr/>
        <p:txBody>
          <a:bodyPr/>
          <a:lstStyle/>
          <a:p>
            <a:fld id="{72317DA0-F51C-5549-98AF-0A2BD937B745}" type="slidenum">
              <a:rPr lang="en-US" smtClean="0"/>
              <a:t>17</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133" y="3026664"/>
            <a:ext cx="365760" cy="365760"/>
          </a:xfrm>
          <a:prstGeom prst="rect">
            <a:avLst/>
          </a:prstGeom>
        </p:spPr>
      </p:pic>
    </p:spTree>
    <p:extLst>
      <p:ext uri="{BB962C8B-B14F-4D97-AF65-F5344CB8AC3E}">
        <p14:creationId xmlns:p14="http://schemas.microsoft.com/office/powerpoint/2010/main" val="34965090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457066" algn="l"/>
              </a:tabLst>
            </a:pPr>
            <a:r>
              <a:rPr lang="en-US" sz="1400" dirty="0"/>
              <a:t>	So we assess the risk to determine the probability that an adversary will gain knowledge of your critical information and the overall impact to you if the adversary is successful.</a:t>
            </a:r>
          </a:p>
          <a:p>
            <a:endParaRPr lang="en-US" sz="1400" dirty="0"/>
          </a:p>
          <a:p>
            <a:endParaRPr lang="en-US" sz="1400" dirty="0"/>
          </a:p>
          <a:p>
            <a:endParaRPr lang="en-US" sz="1400" dirty="0"/>
          </a:p>
          <a:p>
            <a:endParaRPr lang="en-US" sz="1400" dirty="0"/>
          </a:p>
          <a:p>
            <a:endParaRPr lang="en-US" sz="1400" dirty="0"/>
          </a:p>
        </p:txBody>
      </p:sp>
      <p:sp>
        <p:nvSpPr>
          <p:cNvPr id="4" name="Slide Number Placeholder 3"/>
          <p:cNvSpPr>
            <a:spLocks noGrp="1"/>
          </p:cNvSpPr>
          <p:nvPr>
            <p:ph type="sldNum" sz="quarter" idx="5"/>
          </p:nvPr>
        </p:nvSpPr>
        <p:spPr/>
        <p:txBody>
          <a:bodyPr/>
          <a:lstStyle/>
          <a:p>
            <a:fld id="{72317DA0-F51C-5549-98AF-0A2BD937B745}" type="slidenum">
              <a:rPr lang="en-US" smtClean="0"/>
              <a:t>18</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133" y="3026664"/>
            <a:ext cx="365760" cy="365760"/>
          </a:xfrm>
          <a:prstGeom prst="rect">
            <a:avLst/>
          </a:prstGeom>
        </p:spPr>
      </p:pic>
    </p:spTree>
    <p:extLst>
      <p:ext uri="{BB962C8B-B14F-4D97-AF65-F5344CB8AC3E}">
        <p14:creationId xmlns:p14="http://schemas.microsoft.com/office/powerpoint/2010/main" val="28023313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132">
              <a:tabLst>
                <a:tab pos="457066" algn="l"/>
              </a:tabLst>
              <a:defRPr/>
            </a:pPr>
            <a:r>
              <a:rPr lang="en-US" sz="1400" dirty="0"/>
              <a:t>	Have you ever left your wallet or purse in your car? What is the probability or risk that an adversary will access your critical information? You might consider where the car is parked – in your locked garage, in a parking lot, or on a street. And consider the potential impact if your wallet or purse is compromised. The probability or risk changes based on the circumstances or vulnerabilities and the impact. </a:t>
            </a:r>
          </a:p>
          <a:p>
            <a:pPr defTabSz="914132">
              <a:defRPr/>
            </a:pPr>
            <a:endParaRPr lang="en-US" sz="1400" dirty="0"/>
          </a:p>
          <a:p>
            <a:r>
              <a:rPr lang="en-US" sz="1400" u="sng" dirty="0">
                <a:hlinkClick r:id="rId3"/>
              </a:rPr>
              <a:t>https://www.kgw.com/article/news/crime/portland-woman-id-theft-victim/283-2254fe8e-a948-4c93-877e-b23d001eb0b4</a:t>
            </a:r>
            <a:r>
              <a:rPr lang="en-US" sz="1400" u="sng" dirty="0"/>
              <a:t> </a:t>
            </a:r>
            <a:endParaRPr lang="en-US" sz="1400" dirty="0"/>
          </a:p>
          <a:p>
            <a:pPr defTabSz="914132">
              <a:defRPr/>
            </a:pPr>
            <a:r>
              <a:rPr lang="en-US" sz="1400" i="1" dirty="0"/>
              <a:t>Suspect uses False Name after Arrest </a:t>
            </a:r>
            <a:r>
              <a:rPr lang="en-US" sz="1400" dirty="0"/>
              <a:t>[2:17]</a:t>
            </a:r>
          </a:p>
          <a:p>
            <a:pPr defTabSz="914132">
              <a:defRPr/>
            </a:pPr>
            <a:endParaRPr lang="en-US" sz="1400" dirty="0"/>
          </a:p>
          <a:p>
            <a:pPr>
              <a:tabLst>
                <a:tab pos="457066" algn="l"/>
              </a:tabLst>
              <a:defRPr/>
            </a:pPr>
            <a:r>
              <a:rPr lang="en-US" sz="1400" dirty="0"/>
              <a:t>	The views and opinions expressed in the videos, or any references contained within, do not necessarily state or reflect those of the United States Government.  Any references to specific products, processes, or services do not constitute or imply an endorsement by the United States Government of said product, process, or services or of their producers or providers. </a:t>
            </a:r>
          </a:p>
          <a:p>
            <a:pPr defTabSz="914132">
              <a:defRPr/>
            </a:pPr>
            <a:endParaRPr lang="en-US" sz="1400" dirty="0"/>
          </a:p>
          <a:p>
            <a:endParaRPr lang="en-US" dirty="0"/>
          </a:p>
        </p:txBody>
      </p:sp>
      <p:sp>
        <p:nvSpPr>
          <p:cNvPr id="4" name="Slide Number Placeholder 3"/>
          <p:cNvSpPr>
            <a:spLocks noGrp="1"/>
          </p:cNvSpPr>
          <p:nvPr>
            <p:ph type="sldNum" sz="quarter" idx="5"/>
          </p:nvPr>
        </p:nvSpPr>
        <p:spPr/>
        <p:txBody>
          <a:bodyPr/>
          <a:lstStyle/>
          <a:p>
            <a:fld id="{72317DA0-F51C-5549-98AF-0A2BD937B745}" type="slidenum">
              <a:rPr lang="en-US" smtClean="0"/>
              <a:t>19</a:t>
            </a:fld>
            <a:endParaRPr lang="en-US" dirty="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3133" y="3026664"/>
            <a:ext cx="365760" cy="365760"/>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5800" y="5371659"/>
            <a:ext cx="365760" cy="365760"/>
          </a:xfrm>
          <a:prstGeom prst="rect">
            <a:avLst/>
          </a:prstGeom>
        </p:spPr>
      </p:pic>
    </p:spTree>
    <p:extLst>
      <p:ext uri="{BB962C8B-B14F-4D97-AF65-F5344CB8AC3E}">
        <p14:creationId xmlns:p14="http://schemas.microsoft.com/office/powerpoint/2010/main" val="21819227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6930" y="3090672"/>
            <a:ext cx="5916168" cy="5641848"/>
          </a:xfrm>
        </p:spPr>
        <p:txBody>
          <a:bodyPr/>
          <a:lstStyle/>
          <a:p>
            <a:pPr>
              <a:tabLst>
                <a:tab pos="457066" algn="l"/>
              </a:tabLst>
            </a:pPr>
            <a:r>
              <a:rPr lang="en-US" sz="1400" dirty="0"/>
              <a:t>	Introduce yourself here.</a:t>
            </a:r>
          </a:p>
          <a:p>
            <a:endParaRPr lang="en-US" sz="1400" i="1" dirty="0"/>
          </a:p>
          <a:p>
            <a:pPr>
              <a:tabLst>
                <a:tab pos="457066" algn="l"/>
              </a:tabLst>
            </a:pPr>
            <a:r>
              <a:rPr lang="en-US" sz="1400" dirty="0"/>
              <a:t>	Welcome to the “OPSEC for All” briefing, today we’ll talk about operations security - OPSEC, what it is and why it’s important; and we’ll look at each of the five steps: analyze the threat, identify critical information, analyze vulnerabilities, assess risk, and apply countermeasures. </a:t>
            </a:r>
          </a:p>
          <a:p>
            <a:endParaRPr lang="en-US" sz="1400" dirty="0"/>
          </a:p>
          <a:p>
            <a:r>
              <a:rPr lang="en-US" sz="1400" dirty="0"/>
              <a:t>So, let’s start with - what is OPSEC. OPSEC is an analytical process that helps us identify and protect our information from being exploited by the adversary. </a:t>
            </a:r>
          </a:p>
          <a:p>
            <a:endParaRPr lang="en-US" sz="1400" dirty="0"/>
          </a:p>
          <a:p>
            <a:r>
              <a:rPr lang="en-US" sz="1400" dirty="0"/>
              <a:t>As a disclosure or to pre-empt any confusion, OPSEC is a security discipline that complements and augments traditional security disciplines and practices already in place to protect against aggregation and exploitation of critical information. You might recognize some overlap in physical security, information security, and personnel security – and that’s ok. </a:t>
            </a:r>
          </a:p>
          <a:p>
            <a:endParaRPr lang="en-US" sz="1400" dirty="0"/>
          </a:p>
          <a:p>
            <a:r>
              <a:rPr lang="en-US" sz="1400" dirty="0"/>
              <a:t> </a:t>
            </a:r>
          </a:p>
        </p:txBody>
      </p:sp>
      <p:sp>
        <p:nvSpPr>
          <p:cNvPr id="4" name="Slide Number Placeholder 3"/>
          <p:cNvSpPr>
            <a:spLocks noGrp="1"/>
          </p:cNvSpPr>
          <p:nvPr>
            <p:ph type="sldNum" sz="quarter" idx="5"/>
          </p:nvPr>
        </p:nvSpPr>
        <p:spPr/>
        <p:txBody>
          <a:bodyPr/>
          <a:lstStyle/>
          <a:p>
            <a:fld id="{72317DA0-F51C-5549-98AF-0A2BD937B745}" type="slidenum">
              <a:rPr lang="en-US" smtClean="0"/>
              <a:t>2</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895" y="3460924"/>
            <a:ext cx="365760" cy="365760"/>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 y="3029050"/>
            <a:ext cx="365760" cy="365760"/>
          </a:xfrm>
          <a:prstGeom prst="rect">
            <a:avLst/>
          </a:prstGeom>
        </p:spPr>
      </p:pic>
    </p:spTree>
    <p:extLst>
      <p:ext uri="{BB962C8B-B14F-4D97-AF65-F5344CB8AC3E}">
        <p14:creationId xmlns:p14="http://schemas.microsoft.com/office/powerpoint/2010/main" val="15355015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6930" y="3090672"/>
            <a:ext cx="5916168" cy="5641848"/>
          </a:xfrm>
        </p:spPr>
        <p:txBody>
          <a:bodyPr/>
          <a:lstStyle/>
          <a:p>
            <a:pPr>
              <a:tabLst>
                <a:tab pos="457066" algn="l"/>
              </a:tabLst>
            </a:pPr>
            <a:r>
              <a:rPr lang="en-US" sz="1400" dirty="0"/>
              <a:t>	Countermeasures reduce the probability of the adversary observing indicators or exploiting vulnerabilities, correctly analyzing the information obtained, and acting on this information in a timely manner.</a:t>
            </a:r>
          </a:p>
          <a:p>
            <a:endParaRPr lang="en-US" sz="1400" dirty="0"/>
          </a:p>
          <a:p>
            <a:r>
              <a:rPr lang="en-US" sz="1400" dirty="0"/>
              <a:t>Countermeasures are anything that effectively mitigates or decreases an adversary’s ability to exploit vulnerabilities and are typically applied to the vulnerabilities. This could be as simple as using privacy settings on your social media account or as complex as developing a national awareness campaign on phishing scams. The end result will assist in denying adversaries your critical information.</a:t>
            </a:r>
          </a:p>
          <a:p>
            <a:endParaRPr lang="en-US" sz="1400" dirty="0"/>
          </a:p>
          <a:p>
            <a:r>
              <a:rPr lang="en-US" sz="1400" dirty="0"/>
              <a:t>Other common OPSEC countermeasures are training, education, awareness, policy enforcement, and traditional security such as physical security or cyber security.</a:t>
            </a:r>
          </a:p>
          <a:p>
            <a:endParaRPr lang="en-US" sz="1400" dirty="0"/>
          </a:p>
          <a:p>
            <a:pPr>
              <a:tabLst>
                <a:tab pos="457066" algn="l"/>
              </a:tabLst>
            </a:pPr>
            <a:r>
              <a:rPr lang="en-US" dirty="0"/>
              <a:t>	</a:t>
            </a:r>
            <a:r>
              <a:rPr lang="en-US" sz="1400" dirty="0"/>
              <a:t>Discuss your countermeasures as appropriate.</a:t>
            </a:r>
          </a:p>
          <a:p>
            <a:endParaRPr lang="en-US" dirty="0"/>
          </a:p>
        </p:txBody>
      </p:sp>
      <p:sp>
        <p:nvSpPr>
          <p:cNvPr id="4" name="Slide Number Placeholder 3"/>
          <p:cNvSpPr>
            <a:spLocks noGrp="1"/>
          </p:cNvSpPr>
          <p:nvPr>
            <p:ph type="sldNum" sz="quarter" idx="5"/>
          </p:nvPr>
        </p:nvSpPr>
        <p:spPr/>
        <p:txBody>
          <a:bodyPr/>
          <a:lstStyle/>
          <a:p>
            <a:fld id="{72317DA0-F51C-5549-98AF-0A2BD937B745}" type="slidenum">
              <a:rPr lang="en-US" smtClean="0"/>
              <a:t>20</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133" y="3026664"/>
            <a:ext cx="365760" cy="36576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3133" y="6254009"/>
            <a:ext cx="365760" cy="365760"/>
          </a:xfrm>
          <a:prstGeom prst="rect">
            <a:avLst/>
          </a:prstGeom>
        </p:spPr>
      </p:pic>
    </p:spTree>
    <p:extLst>
      <p:ext uri="{BB962C8B-B14F-4D97-AF65-F5344CB8AC3E}">
        <p14:creationId xmlns:p14="http://schemas.microsoft.com/office/powerpoint/2010/main" val="36169460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457066" algn="l"/>
              </a:tabLst>
            </a:pPr>
            <a:r>
              <a:rPr lang="en-US" sz="1400" dirty="0"/>
              <a:t>	Practicing OPSEC enables us to understand how an OPSEC </a:t>
            </a:r>
            <a:r>
              <a:rPr lang="en-US" sz="1400" b="1" dirty="0"/>
              <a:t>threat</a:t>
            </a:r>
            <a:r>
              <a:rPr lang="en-US" sz="1400" dirty="0"/>
              <a:t> could potentially exploit a </a:t>
            </a:r>
            <a:r>
              <a:rPr lang="en-US" sz="1400" b="1" dirty="0"/>
              <a:t>vulnerability</a:t>
            </a:r>
            <a:r>
              <a:rPr lang="en-US" sz="1400" dirty="0"/>
              <a:t> to collect </a:t>
            </a:r>
            <a:r>
              <a:rPr lang="en-US" sz="1400" b="1" dirty="0"/>
              <a:t>critical information </a:t>
            </a:r>
            <a:r>
              <a:rPr lang="en-US" sz="1400" dirty="0"/>
              <a:t>while also determining the potential </a:t>
            </a:r>
            <a:r>
              <a:rPr lang="en-US" sz="1400" b="1" dirty="0"/>
              <a:t>impact</a:t>
            </a:r>
            <a:r>
              <a:rPr lang="en-US" sz="1400" dirty="0"/>
              <a:t> of that compromise. </a:t>
            </a:r>
          </a:p>
          <a:p>
            <a:endParaRPr lang="en-US" sz="1400" dirty="0"/>
          </a:p>
          <a:p>
            <a:r>
              <a:rPr lang="en-US" sz="1400" dirty="0"/>
              <a:t>Effective analysis of the </a:t>
            </a:r>
            <a:r>
              <a:rPr lang="en-US" sz="1400" b="1" dirty="0"/>
              <a:t>threat, vulnerability and impact </a:t>
            </a:r>
            <a:r>
              <a:rPr lang="en-US" sz="1400" dirty="0"/>
              <a:t>provides us the overall </a:t>
            </a:r>
            <a:r>
              <a:rPr lang="en-US" sz="1400" b="1" dirty="0"/>
              <a:t>risk</a:t>
            </a:r>
            <a:r>
              <a:rPr lang="en-US" sz="1400" dirty="0"/>
              <a:t> and aids in the creation and implementation of </a:t>
            </a:r>
            <a:r>
              <a:rPr lang="en-US" sz="1400" b="1" dirty="0"/>
              <a:t>countermeasures</a:t>
            </a:r>
            <a:r>
              <a:rPr lang="en-US" sz="1400" dirty="0"/>
              <a:t> to address the </a:t>
            </a:r>
            <a:r>
              <a:rPr lang="en-US" sz="1400" b="1" dirty="0"/>
              <a:t>vulnerabilities</a:t>
            </a:r>
            <a:r>
              <a:rPr lang="en-US" sz="1400" dirty="0"/>
              <a:t> or reduce the adversary’s ability to exploit in order to manage/mitigate the </a:t>
            </a:r>
            <a:r>
              <a:rPr lang="en-US" sz="1400" b="1" dirty="0"/>
              <a:t>risk</a:t>
            </a:r>
            <a:r>
              <a:rPr lang="en-US" sz="1400" dirty="0"/>
              <a:t>.</a:t>
            </a:r>
          </a:p>
          <a:p>
            <a:endParaRPr lang="en-US" sz="1400" dirty="0"/>
          </a:p>
          <a:p>
            <a:r>
              <a:rPr lang="en-US" sz="1400" dirty="0"/>
              <a:t>When applied properly, OPSEC principles can promote safety, security, and success.</a:t>
            </a:r>
          </a:p>
        </p:txBody>
      </p:sp>
      <p:sp>
        <p:nvSpPr>
          <p:cNvPr id="4" name="Slide Number Placeholder 3"/>
          <p:cNvSpPr>
            <a:spLocks noGrp="1"/>
          </p:cNvSpPr>
          <p:nvPr>
            <p:ph type="sldNum" sz="quarter" idx="10"/>
          </p:nvPr>
        </p:nvSpPr>
        <p:spPr/>
        <p:txBody>
          <a:bodyPr/>
          <a:lstStyle/>
          <a:p>
            <a:fld id="{72317DA0-F51C-5549-98AF-0A2BD937B745}" type="slidenum">
              <a:rPr lang="en-US" smtClean="0"/>
              <a:t>21</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133" y="3026664"/>
            <a:ext cx="365760" cy="365760"/>
          </a:xfrm>
          <a:prstGeom prst="rect">
            <a:avLst/>
          </a:prstGeom>
        </p:spPr>
      </p:pic>
    </p:spTree>
    <p:extLst>
      <p:ext uri="{BB962C8B-B14F-4D97-AF65-F5344CB8AC3E}">
        <p14:creationId xmlns:p14="http://schemas.microsoft.com/office/powerpoint/2010/main" val="26897097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9613" y="666750"/>
            <a:ext cx="4097337" cy="2305050"/>
          </a:xfrm>
        </p:spPr>
      </p:sp>
      <p:sp>
        <p:nvSpPr>
          <p:cNvPr id="3" name="Notes Placeholder 2"/>
          <p:cNvSpPr>
            <a:spLocks noGrp="1"/>
          </p:cNvSpPr>
          <p:nvPr>
            <p:ph type="body" idx="1"/>
          </p:nvPr>
        </p:nvSpPr>
        <p:spPr/>
        <p:txBody>
          <a:bodyPr/>
          <a:lstStyle/>
          <a:p>
            <a:pPr>
              <a:tabLst>
                <a:tab pos="457066" algn="l"/>
              </a:tabLst>
            </a:pPr>
            <a:r>
              <a:rPr lang="en-US" sz="1400" dirty="0"/>
              <a:t>	Remember, OPSEC is a proven risk analysis process that helps protect critical information and determine the value of unclassified information; awareness is key!</a:t>
            </a:r>
          </a:p>
          <a:p>
            <a:endParaRPr lang="en-US" sz="1400" dirty="0"/>
          </a:p>
          <a:p>
            <a:pPr marL="174658" indent="-174658">
              <a:buFont typeface="Arial" panose="020B0604020202020204" pitchFamily="34" charset="0"/>
              <a:buChar char="•"/>
            </a:pPr>
            <a:r>
              <a:rPr lang="en-US" sz="1400" dirty="0"/>
              <a:t>Identify and analyze the threats </a:t>
            </a:r>
          </a:p>
          <a:p>
            <a:pPr marL="174658" indent="-174658">
              <a:buFont typeface="Arial" panose="020B0604020202020204" pitchFamily="34" charset="0"/>
              <a:buChar char="•"/>
            </a:pPr>
            <a:r>
              <a:rPr lang="en-US" sz="1400" dirty="0"/>
              <a:t>Identify what information is critical and assess the potential Impact</a:t>
            </a:r>
          </a:p>
          <a:p>
            <a:pPr marL="174658" indent="-174658" defTabSz="931500">
              <a:buFont typeface="Arial" panose="020B0604020202020204" pitchFamily="34" charset="0"/>
              <a:buChar char="•"/>
              <a:defRPr/>
            </a:pPr>
            <a:r>
              <a:rPr lang="en-US" sz="1400" dirty="0"/>
              <a:t>Identify and analyze your vulnerabilities and Indicators</a:t>
            </a:r>
          </a:p>
          <a:p>
            <a:pPr marL="174658" indent="-174658">
              <a:buFont typeface="Arial" panose="020B0604020202020204" pitchFamily="34" charset="0"/>
              <a:buChar char="•"/>
            </a:pPr>
            <a:r>
              <a:rPr lang="en-US" sz="1400" dirty="0"/>
              <a:t>Understand and assess the risk</a:t>
            </a:r>
          </a:p>
          <a:p>
            <a:pPr marL="174658" indent="-174658">
              <a:buFont typeface="Arial" panose="020B0604020202020204" pitchFamily="34" charset="0"/>
              <a:buChar char="•"/>
            </a:pPr>
            <a:r>
              <a:rPr lang="en-US" sz="1400" dirty="0"/>
              <a:t>Identify and implement effective countermeasures</a:t>
            </a:r>
          </a:p>
          <a:p>
            <a:pPr marL="174658" indent="-174658">
              <a:buFont typeface="Arial" panose="020B0604020202020204" pitchFamily="34" charset="0"/>
              <a:buChar char="•"/>
            </a:pPr>
            <a:r>
              <a:rPr lang="en-US" sz="1400" dirty="0"/>
              <a:t>And assess the effectiveness of the program and countermeasures  </a:t>
            </a:r>
          </a:p>
          <a:p>
            <a:pPr marL="174658" indent="-174658">
              <a:buFont typeface="Arial" panose="020B0604020202020204" pitchFamily="34" charset="0"/>
              <a:buChar char="•"/>
            </a:pPr>
            <a:endParaRPr lang="en-US" sz="1400" dirty="0"/>
          </a:p>
          <a:p>
            <a:r>
              <a:rPr lang="en-US" sz="1400" dirty="0"/>
              <a:t>Simply put, using the OPSEC cycle, we look at who wants your information, what do they want, how can they get it, how likely are they to get it and what is the impact if they do, and finally what can we do to stop them from getting our information. Then we evaluate our program’s effectiveness and make changes as needed.</a:t>
            </a:r>
          </a:p>
          <a:p>
            <a:endParaRPr lang="en-US" sz="1400" dirty="0"/>
          </a:p>
          <a:p>
            <a:r>
              <a:rPr lang="en-US" sz="1400" dirty="0"/>
              <a:t>We talked about CALI, capabilities, activities, limitations, and intentions. So, if you’re not 100% sure about what is critical information, if it falls into one of these categories – protect it.</a:t>
            </a:r>
          </a:p>
          <a:p>
            <a:endParaRPr lang="en-US" sz="1400" dirty="0"/>
          </a:p>
          <a:p>
            <a:r>
              <a:rPr lang="en-US" sz="1400" dirty="0"/>
              <a:t>Finally, OPSEC does not stop when you leave work. Share this guidance with your family, friends, and colleagues. Your inner circle becomes safer when everyone is doing the right thing.</a:t>
            </a:r>
          </a:p>
        </p:txBody>
      </p:sp>
      <p:sp>
        <p:nvSpPr>
          <p:cNvPr id="4" name="Slide Number Placeholder 3"/>
          <p:cNvSpPr>
            <a:spLocks noGrp="1"/>
          </p:cNvSpPr>
          <p:nvPr>
            <p:ph type="sldNum" sz="quarter" idx="10"/>
          </p:nvPr>
        </p:nvSpPr>
        <p:spPr/>
        <p:txBody>
          <a:bodyPr/>
          <a:lstStyle/>
          <a:p>
            <a:fld id="{72317DA0-F51C-5549-98AF-0A2BD937B745}" type="slidenum">
              <a:rPr lang="en-US" smtClean="0"/>
              <a:t>22</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133" y="3026664"/>
            <a:ext cx="365760" cy="365760"/>
          </a:xfrm>
          <a:prstGeom prst="rect">
            <a:avLst/>
          </a:prstGeom>
        </p:spPr>
      </p:pic>
    </p:spTree>
    <p:extLst>
      <p:ext uri="{BB962C8B-B14F-4D97-AF65-F5344CB8AC3E}">
        <p14:creationId xmlns:p14="http://schemas.microsoft.com/office/powerpoint/2010/main" val="34253953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132">
              <a:tabLst>
                <a:tab pos="457066" algn="l"/>
              </a:tabLst>
              <a:defRPr/>
            </a:pPr>
            <a:r>
              <a:rPr lang="en-US" sz="1400" dirty="0"/>
              <a:t>	Sometimes we don’t realize how much those close to us know and share. We usually think about applying OPSEC at work to protect mission, but we can and should also apply the OPSEC cycle at home to protect our families, ourselves, our information, our property, </a:t>
            </a:r>
            <a:r>
              <a:rPr lang="en-US" sz="1400" b="1" dirty="0"/>
              <a:t>and</a:t>
            </a:r>
            <a:r>
              <a:rPr lang="en-US" sz="1400" dirty="0"/>
              <a:t> our mission.</a:t>
            </a:r>
          </a:p>
          <a:p>
            <a:pPr defTabSz="914132">
              <a:defRPr/>
            </a:pPr>
            <a:endParaRPr lang="en-US" sz="1400" dirty="0"/>
          </a:p>
          <a:p>
            <a:pPr defTabSz="914132">
              <a:defRPr/>
            </a:pPr>
            <a:endParaRPr lang="en-US" sz="1400" dirty="0"/>
          </a:p>
          <a:p>
            <a:pPr defTabSz="914132">
              <a:defRPr/>
            </a:pPr>
            <a:endParaRPr lang="en-US" sz="1400" dirty="0"/>
          </a:p>
          <a:p>
            <a:endParaRPr lang="en-US" sz="1400" dirty="0"/>
          </a:p>
        </p:txBody>
      </p:sp>
      <p:sp>
        <p:nvSpPr>
          <p:cNvPr id="4" name="Slide Number Placeholder 3"/>
          <p:cNvSpPr>
            <a:spLocks noGrp="1"/>
          </p:cNvSpPr>
          <p:nvPr>
            <p:ph type="sldNum" sz="quarter" idx="10"/>
          </p:nvPr>
        </p:nvSpPr>
        <p:spPr/>
        <p:txBody>
          <a:bodyPr/>
          <a:lstStyle/>
          <a:p>
            <a:fld id="{72317DA0-F51C-5549-98AF-0A2BD937B745}" type="slidenum">
              <a:rPr lang="en-US" smtClean="0"/>
              <a:t>23</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133" y="3026664"/>
            <a:ext cx="365760" cy="365760"/>
          </a:xfrm>
          <a:prstGeom prst="rect">
            <a:avLst/>
          </a:prstGeom>
        </p:spPr>
      </p:pic>
      <p:sp>
        <p:nvSpPr>
          <p:cNvPr id="7" name="Header Placeholder 6"/>
          <p:cNvSpPr>
            <a:spLocks noGrp="1"/>
          </p:cNvSpPr>
          <p:nvPr>
            <p:ph type="hdr" sz="quarter" idx="12"/>
          </p:nvPr>
        </p:nvSpPr>
        <p:spPr>
          <a:xfrm>
            <a:off x="2013997" y="1"/>
            <a:ext cx="3037840" cy="466434"/>
          </a:xfrm>
          <a:prstGeom prst="rect">
            <a:avLst/>
          </a:prstGeom>
        </p:spPr>
        <p:txBody>
          <a:bodyPr lIns="88139" tIns="44070" rIns="88139" bIns="44070"/>
          <a:lstStyle/>
          <a:p>
            <a:r>
              <a:rPr lang="en-US"/>
              <a:t>UNCLASSIFIED//FOR OFFICIAL USE ONLY</a:t>
            </a:r>
            <a:endParaRPr lang="en-US" dirty="0"/>
          </a:p>
        </p:txBody>
      </p:sp>
    </p:spTree>
    <p:extLst>
      <p:ext uri="{BB962C8B-B14F-4D97-AF65-F5344CB8AC3E}">
        <p14:creationId xmlns:p14="http://schemas.microsoft.com/office/powerpoint/2010/main" val="7355358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9613" y="666750"/>
            <a:ext cx="4097337" cy="2305050"/>
          </a:xfrm>
        </p:spPr>
      </p:sp>
      <p:sp>
        <p:nvSpPr>
          <p:cNvPr id="3" name="Notes Placeholder 2"/>
          <p:cNvSpPr>
            <a:spLocks noGrp="1"/>
          </p:cNvSpPr>
          <p:nvPr>
            <p:ph type="body" idx="1"/>
          </p:nvPr>
        </p:nvSpPr>
        <p:spPr/>
        <p:txBody>
          <a:bodyPr/>
          <a:lstStyle/>
          <a:p>
            <a:pPr>
              <a:tabLst>
                <a:tab pos="457066" algn="l"/>
              </a:tabLst>
            </a:pPr>
            <a:r>
              <a:rPr lang="en-US" sz="1400" dirty="0"/>
              <a:t>	Remember, OPSEC is a proven risk analysis process that helps protect critical information and determine the value of unclassified information; awareness is key!</a:t>
            </a:r>
          </a:p>
          <a:p>
            <a:pPr>
              <a:tabLst>
                <a:tab pos="457066" algn="l"/>
              </a:tabLst>
            </a:pPr>
            <a:endParaRPr lang="en-US" sz="1400" dirty="0"/>
          </a:p>
          <a:p>
            <a:pPr>
              <a:tabLst>
                <a:tab pos="457066" algn="l"/>
              </a:tabLst>
            </a:pPr>
            <a:r>
              <a:rPr lang="en-US" sz="1400" dirty="0"/>
              <a:t>	Only say the following if you using this module as a stand-alone training and have not already discussed the OPSEC cycle.</a:t>
            </a:r>
          </a:p>
          <a:p>
            <a:endParaRPr lang="en-US" sz="1400" dirty="0"/>
          </a:p>
          <a:p>
            <a:pPr>
              <a:tabLst>
                <a:tab pos="461828" algn="l"/>
              </a:tabLst>
            </a:pPr>
            <a:r>
              <a:rPr lang="en-US" sz="1400" dirty="0"/>
              <a:t>	Lets review the OPSEC cycle:</a:t>
            </a:r>
          </a:p>
          <a:p>
            <a:pPr marL="174658" indent="-174658"/>
            <a:r>
              <a:rPr lang="en-US" sz="1400" dirty="0"/>
              <a:t>Identify and analyze the threats </a:t>
            </a:r>
          </a:p>
          <a:p>
            <a:pPr marL="174658" indent="-174658"/>
            <a:r>
              <a:rPr lang="en-US" sz="1400" dirty="0"/>
              <a:t>Identify what information is critical and assess the potential Impact</a:t>
            </a:r>
          </a:p>
          <a:p>
            <a:pPr marL="174658" indent="-174658" defTabSz="931500">
              <a:defRPr/>
            </a:pPr>
            <a:r>
              <a:rPr lang="en-US" sz="1400" dirty="0"/>
              <a:t>Identify and analyze your vulnerabilities and Indicators</a:t>
            </a:r>
          </a:p>
          <a:p>
            <a:pPr marL="174658" indent="-174658"/>
            <a:r>
              <a:rPr lang="en-US" sz="1400" dirty="0"/>
              <a:t>Understand and assess the risk</a:t>
            </a:r>
          </a:p>
          <a:p>
            <a:pPr marL="174658" indent="-174658"/>
            <a:r>
              <a:rPr lang="en-US" sz="1400" dirty="0"/>
              <a:t>Identify and implement effective countermeasures</a:t>
            </a:r>
          </a:p>
          <a:p>
            <a:pPr marL="174658" indent="-174658"/>
            <a:r>
              <a:rPr lang="en-US" sz="1400" dirty="0"/>
              <a:t>And assess the effectiveness of the program and countermeasures</a:t>
            </a:r>
          </a:p>
          <a:p>
            <a:endParaRPr lang="en-US" sz="1400" dirty="0"/>
          </a:p>
          <a:p>
            <a:r>
              <a:rPr lang="en-US" sz="1400" dirty="0"/>
              <a:t>Simply put, using the OPSEC cycle, we look at who wants your information, what do they want, how can they get it, how likely are they to get it and what is the impact if they do, and finally what can we do to stop them from getting our information. Then we evaluate our program’s effectiveness and make changes as needed.</a:t>
            </a:r>
          </a:p>
          <a:p>
            <a:endParaRPr lang="en-US" sz="1400" dirty="0"/>
          </a:p>
          <a:p>
            <a:endParaRPr lang="en-US" sz="1400" dirty="0"/>
          </a:p>
          <a:p>
            <a:endParaRPr lang="en-US" sz="1400" dirty="0"/>
          </a:p>
          <a:p>
            <a:endParaRPr lang="en-US" sz="1400" dirty="0"/>
          </a:p>
          <a:p>
            <a:pPr lvl="0"/>
            <a:endParaRPr lang="en-US" sz="1400" dirty="0"/>
          </a:p>
          <a:p>
            <a:pPr lvl="0"/>
            <a:endParaRPr lang="en-US" sz="1400" dirty="0"/>
          </a:p>
          <a:p>
            <a:endParaRPr lang="en-US" dirty="0">
              <a:effectLst/>
            </a:endParaRPr>
          </a:p>
        </p:txBody>
      </p:sp>
      <p:sp>
        <p:nvSpPr>
          <p:cNvPr id="4" name="Slide Number Placeholder 3"/>
          <p:cNvSpPr>
            <a:spLocks noGrp="1"/>
          </p:cNvSpPr>
          <p:nvPr>
            <p:ph type="sldNum" sz="quarter" idx="5"/>
          </p:nvPr>
        </p:nvSpPr>
        <p:spPr/>
        <p:txBody>
          <a:bodyPr/>
          <a:lstStyle/>
          <a:p>
            <a:fld id="{72317DA0-F51C-5549-98AF-0A2BD937B745}" type="slidenum">
              <a:rPr lang="en-US" smtClean="0"/>
              <a:t>24</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133" y="3026664"/>
            <a:ext cx="365760" cy="36576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 y="3829664"/>
            <a:ext cx="365760" cy="36576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133" y="4480571"/>
            <a:ext cx="365760" cy="365760"/>
          </a:xfrm>
          <a:prstGeom prst="rect">
            <a:avLst/>
          </a:prstGeom>
        </p:spPr>
      </p:pic>
    </p:spTree>
    <p:extLst>
      <p:ext uri="{BB962C8B-B14F-4D97-AF65-F5344CB8AC3E}">
        <p14:creationId xmlns:p14="http://schemas.microsoft.com/office/powerpoint/2010/main" val="24837283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315">
              <a:tabLst>
                <a:tab pos="457066" algn="l"/>
              </a:tabLst>
              <a:defRPr/>
            </a:pPr>
            <a:r>
              <a:rPr lang="en-US" sz="1400" dirty="0"/>
              <a:t>	Who wants your information: Criminals, identity thieves, and even pedophiles.</a:t>
            </a:r>
          </a:p>
          <a:p>
            <a:pPr defTabSz="931315">
              <a:defRPr/>
            </a:pPr>
            <a:endParaRPr lang="en-US" sz="1400" dirty="0"/>
          </a:p>
          <a:p>
            <a:pPr defTabSz="931315">
              <a:defRPr/>
            </a:pPr>
            <a:r>
              <a:rPr lang="en-US" sz="1400" dirty="0"/>
              <a:t>What do they want: Your employer’s information or your family’s information. </a:t>
            </a:r>
          </a:p>
          <a:p>
            <a:pPr defTabSz="931315">
              <a:defRPr/>
            </a:pPr>
            <a:endParaRPr lang="en-US" sz="1400" dirty="0"/>
          </a:p>
          <a:p>
            <a:pPr defTabSz="931315">
              <a:defRPr/>
            </a:pPr>
            <a:r>
              <a:rPr lang="en-US" sz="1400" dirty="0"/>
              <a:t>They could want your personal information to commit identity theft, gain access to your finances, or something more nefarious.</a:t>
            </a:r>
          </a:p>
          <a:p>
            <a:pPr defTabSz="931315">
              <a:defRPr/>
            </a:pPr>
            <a:endParaRPr lang="en-US" sz="1400" dirty="0"/>
          </a:p>
          <a:p>
            <a:pPr defTabSz="931315">
              <a:defRPr/>
            </a:pPr>
            <a:r>
              <a:rPr lang="en-US" sz="1400" dirty="0"/>
              <a:t>PII from credit cards, financial statements, a driver’s license or social security card could be used for identity theft. </a:t>
            </a:r>
          </a:p>
          <a:p>
            <a:pPr defTabSz="931315">
              <a:defRPr/>
            </a:pPr>
            <a:endParaRPr lang="en-US" sz="1400" dirty="0"/>
          </a:p>
          <a:p>
            <a:pPr defTabSz="931315">
              <a:defRPr/>
            </a:pPr>
            <a:r>
              <a:rPr lang="en-US" sz="1400" dirty="0"/>
              <a:t>Work and school schedules, activity schedules like sports practices and games, or travel plans both work and vacation. All of these point to when the house will be unattended or when the children are home without adult supervision. </a:t>
            </a:r>
          </a:p>
          <a:p>
            <a:pPr defTabSz="931315">
              <a:defRPr/>
            </a:pPr>
            <a:endParaRPr lang="en-US" sz="1400" dirty="0"/>
          </a:p>
          <a:p>
            <a:pPr defTabSz="931315">
              <a:defRPr/>
            </a:pPr>
            <a:r>
              <a:rPr lang="en-US" sz="1400" dirty="0"/>
              <a:t>How can the adversary get this information: Work and school schedules might be available online either on an official website or press releases or via social media. It’s not just your social media site, it could be family members, friends, and associates. Maybe you don’t post about upcoming trips or commitments, but have you casually discussed plans over dinner or drinks in public or at the gym? </a:t>
            </a:r>
          </a:p>
          <a:p>
            <a:pPr defTabSz="931315">
              <a:defRPr/>
            </a:pPr>
            <a:endParaRPr lang="en-US" sz="1400" dirty="0"/>
          </a:p>
          <a:p>
            <a:pPr defTabSz="931315">
              <a:defRPr/>
            </a:pPr>
            <a:r>
              <a:rPr lang="en-US" sz="1400" dirty="0"/>
              <a:t>When you are going to be out of town do you pause any memberships or services such as pet walking, house cleaning, child care, or gym memberships? </a:t>
            </a:r>
          </a:p>
          <a:p>
            <a:pPr defTabSz="931315">
              <a:defRPr/>
            </a:pPr>
            <a:r>
              <a:rPr lang="en-US" sz="1400" dirty="0"/>
              <a:t>Where is that information kept and how is it protected? </a:t>
            </a:r>
          </a:p>
          <a:p>
            <a:pPr defTabSz="931315">
              <a:defRPr/>
            </a:pPr>
            <a:r>
              <a:rPr lang="en-US" sz="1400" dirty="0"/>
              <a:t>How about home security, how can an adversary get that information? Surveillance? Just looking at the home. Security company lawn signs, video doorbells.</a:t>
            </a:r>
          </a:p>
          <a:p>
            <a:pPr defTabSz="931315">
              <a:defRPr/>
            </a:pPr>
            <a:endParaRPr lang="en-US" sz="1400" dirty="0">
              <a:solidFill>
                <a:srgbClr val="FF0000"/>
              </a:solidFill>
            </a:endParaRPr>
          </a:p>
        </p:txBody>
      </p:sp>
      <p:sp>
        <p:nvSpPr>
          <p:cNvPr id="4" name="Slide Number Placeholder 3"/>
          <p:cNvSpPr>
            <a:spLocks noGrp="1"/>
          </p:cNvSpPr>
          <p:nvPr>
            <p:ph type="sldNum" sz="quarter" idx="5"/>
          </p:nvPr>
        </p:nvSpPr>
        <p:spPr/>
        <p:txBody>
          <a:bodyPr/>
          <a:lstStyle/>
          <a:p>
            <a:fld id="{72317DA0-F51C-5549-98AF-0A2BD937B745}" type="slidenum">
              <a:rPr lang="en-US" smtClean="0"/>
              <a:t>25</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133" y="3026664"/>
            <a:ext cx="365760" cy="365760"/>
          </a:xfrm>
          <a:prstGeom prst="rect">
            <a:avLst/>
          </a:prstGeom>
        </p:spPr>
      </p:pic>
    </p:spTree>
    <p:extLst>
      <p:ext uri="{BB962C8B-B14F-4D97-AF65-F5344CB8AC3E}">
        <p14:creationId xmlns:p14="http://schemas.microsoft.com/office/powerpoint/2010/main" val="4789882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457066" algn="l"/>
              </a:tabLst>
            </a:pPr>
            <a:r>
              <a:rPr lang="en-US" sz="1400" dirty="0"/>
              <a:t>	Adversaries are opportunistic, they can and will target us where we are weak, when we drop our guard; home, traveling, vacation, and online.</a:t>
            </a:r>
          </a:p>
          <a:p>
            <a:pPr defTabSz="931315">
              <a:defRPr/>
            </a:pPr>
            <a:endParaRPr lang="en-US" sz="1400" dirty="0"/>
          </a:p>
          <a:p>
            <a:pPr defTabSz="931315">
              <a:defRPr/>
            </a:pPr>
            <a:r>
              <a:rPr lang="en-US" dirty="0"/>
              <a:t>KTNV News - Police: Woman accused of posing as CPS worker in attempt to kidnap 3-week-old baby (2018) [2:27]</a:t>
            </a:r>
          </a:p>
          <a:p>
            <a:pPr defTabSz="931315">
              <a:defRPr/>
            </a:pPr>
            <a:r>
              <a:rPr lang="en-US" dirty="0">
                <a:hlinkClick r:id="rId3"/>
              </a:rPr>
              <a:t>https://www.youtube.com/watch?v=Q1xDmUTvvEM</a:t>
            </a:r>
            <a:endParaRPr lang="en-US" dirty="0"/>
          </a:p>
          <a:p>
            <a:pPr defTabSz="931315">
              <a:defRPr/>
            </a:pPr>
            <a:endParaRPr lang="en-US" sz="1400" dirty="0"/>
          </a:p>
          <a:p>
            <a:pPr defTabSz="931315">
              <a:tabLst>
                <a:tab pos="457066" algn="l"/>
              </a:tabLst>
              <a:defRPr/>
            </a:pPr>
            <a:r>
              <a:rPr lang="en-US" sz="1400" dirty="0"/>
              <a:t>	The views and opinions expressed in the videos, or any references contained within, do not necessarily state or reflect those of the United States Government.  Any references to specific products, processes, or services do not constitute or imply an endorsement by the United States Government of said product, process, or services or of their producers or providers. </a:t>
            </a:r>
          </a:p>
          <a:p>
            <a:pPr defTabSz="931315">
              <a:defRPr/>
            </a:pPr>
            <a:endParaRPr lang="en-US" sz="1400" dirty="0"/>
          </a:p>
          <a:p>
            <a:pPr defTabSz="931315">
              <a:defRPr/>
            </a:pPr>
            <a:endParaRPr lang="en-US" dirty="0">
              <a:latin typeface="Georgia" panose="02040502050405020303" pitchFamily="18" charset="0"/>
            </a:endParaRPr>
          </a:p>
        </p:txBody>
      </p:sp>
      <p:sp>
        <p:nvSpPr>
          <p:cNvPr id="4" name="Slide Number Placeholder 3"/>
          <p:cNvSpPr>
            <a:spLocks noGrp="1"/>
          </p:cNvSpPr>
          <p:nvPr>
            <p:ph type="sldNum" sz="quarter" idx="5"/>
          </p:nvPr>
        </p:nvSpPr>
        <p:spPr/>
        <p:txBody>
          <a:bodyPr/>
          <a:lstStyle/>
          <a:p>
            <a:fld id="{72317DA0-F51C-5549-98AF-0A2BD937B745}" type="slidenum">
              <a:rPr lang="en-US" smtClean="0"/>
              <a:t>26</a:t>
            </a:fld>
            <a:endParaRPr lang="en-US" dirty="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3133" y="3026664"/>
            <a:ext cx="365760" cy="365760"/>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5800" y="4458981"/>
            <a:ext cx="365760" cy="365760"/>
          </a:xfrm>
          <a:prstGeom prst="rect">
            <a:avLst/>
          </a:prstGeom>
        </p:spPr>
      </p:pic>
    </p:spTree>
    <p:extLst>
      <p:ext uri="{BB962C8B-B14F-4D97-AF65-F5344CB8AC3E}">
        <p14:creationId xmlns:p14="http://schemas.microsoft.com/office/powerpoint/2010/main" val="18504242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457066" algn="l"/>
              </a:tabLst>
            </a:pPr>
            <a:r>
              <a:rPr lang="en-US" sz="1400" dirty="0"/>
              <a:t>	What are some ways that we can protect our information:</a:t>
            </a:r>
          </a:p>
          <a:p>
            <a:pPr marL="285666" indent="-285666">
              <a:buFont typeface="Arial" panose="020B0604020202020204" pitchFamily="34" charset="0"/>
              <a:buChar char="•"/>
            </a:pPr>
            <a:r>
              <a:rPr lang="en-US" sz="1400" dirty="0"/>
              <a:t>Don’t overly share your schedules, talk to family members about not sharing too much. </a:t>
            </a:r>
          </a:p>
          <a:p>
            <a:pPr marL="285666" indent="-285666">
              <a:buFont typeface="Arial" panose="020B0604020202020204" pitchFamily="34" charset="0"/>
              <a:buChar char="•"/>
            </a:pPr>
            <a:r>
              <a:rPr lang="en-US" sz="1400" dirty="0"/>
              <a:t>Lock your car and don’t leave valuables in the car. </a:t>
            </a:r>
          </a:p>
          <a:p>
            <a:pPr marL="285666" indent="-285666">
              <a:buFont typeface="Arial" panose="020B0604020202020204" pitchFamily="34" charset="0"/>
              <a:buChar char="•"/>
            </a:pPr>
            <a:r>
              <a:rPr lang="en-US" sz="1400" dirty="0"/>
              <a:t>Use the indoor drop box at the post office. Secure incoming mail, install a locking mailbox or rent a mail box at a mail center. </a:t>
            </a:r>
          </a:p>
          <a:p>
            <a:pPr marL="285666" indent="-285666">
              <a:buFont typeface="Arial" panose="020B0604020202020204" pitchFamily="34" charset="0"/>
              <a:buChar char="•"/>
            </a:pPr>
            <a:r>
              <a:rPr lang="en-US" sz="1400" dirty="0"/>
              <a:t>Lock your doors and windows when not at home or when on a different level of you house. If everyone will be in the lower level family room and your entrance is on the main level –lock the door. </a:t>
            </a:r>
          </a:p>
          <a:p>
            <a:endParaRPr lang="en-US" sz="1400" dirty="0"/>
          </a:p>
          <a:p>
            <a:r>
              <a:rPr lang="en-US" sz="1400" dirty="0"/>
              <a:t>These are just a few things that we can do to make it difficult for the adversary to collect your information. </a:t>
            </a:r>
          </a:p>
          <a:p>
            <a:endParaRPr lang="en-US" sz="1400" dirty="0"/>
          </a:p>
          <a:p>
            <a:r>
              <a:rPr lang="en-US" sz="1400" dirty="0"/>
              <a:t>Don’t leave OPSEC at work, use the cycle at home to protect our families, ourselves, our information, our property, </a:t>
            </a:r>
            <a:r>
              <a:rPr lang="en-US" sz="1400" b="1" dirty="0"/>
              <a:t>and</a:t>
            </a:r>
            <a:r>
              <a:rPr lang="en-US" sz="1400" dirty="0"/>
              <a:t> our mission.</a:t>
            </a:r>
          </a:p>
          <a:p>
            <a:endParaRPr lang="en-US" sz="1400" dirty="0"/>
          </a:p>
          <a:p>
            <a:endParaRPr lang="en-US" sz="1400" dirty="0"/>
          </a:p>
          <a:p>
            <a:endParaRPr lang="en-US" sz="1400" dirty="0"/>
          </a:p>
          <a:p>
            <a:endParaRPr lang="en-US" sz="1400" dirty="0"/>
          </a:p>
          <a:p>
            <a:endParaRPr lang="en-US" sz="1400" dirty="0"/>
          </a:p>
          <a:p>
            <a:endParaRPr lang="en-US" dirty="0"/>
          </a:p>
        </p:txBody>
      </p:sp>
      <p:sp>
        <p:nvSpPr>
          <p:cNvPr id="4" name="Slide Number Placeholder 3"/>
          <p:cNvSpPr>
            <a:spLocks noGrp="1"/>
          </p:cNvSpPr>
          <p:nvPr>
            <p:ph type="sldNum" sz="quarter" idx="5"/>
          </p:nvPr>
        </p:nvSpPr>
        <p:spPr/>
        <p:txBody>
          <a:bodyPr/>
          <a:lstStyle/>
          <a:p>
            <a:fld id="{72317DA0-F51C-5549-98AF-0A2BD937B745}" type="slidenum">
              <a:rPr lang="en-US" smtClean="0"/>
              <a:t>27</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133" y="3026664"/>
            <a:ext cx="365760" cy="365760"/>
          </a:xfrm>
          <a:prstGeom prst="rect">
            <a:avLst/>
          </a:prstGeom>
        </p:spPr>
      </p:pic>
    </p:spTree>
    <p:extLst>
      <p:ext uri="{BB962C8B-B14F-4D97-AF65-F5344CB8AC3E}">
        <p14:creationId xmlns:p14="http://schemas.microsoft.com/office/powerpoint/2010/main" val="33327788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9613" y="666750"/>
            <a:ext cx="4097337" cy="2305050"/>
          </a:xfrm>
        </p:spPr>
      </p:sp>
      <p:sp>
        <p:nvSpPr>
          <p:cNvPr id="3" name="Notes Placeholder 2"/>
          <p:cNvSpPr>
            <a:spLocks noGrp="1"/>
          </p:cNvSpPr>
          <p:nvPr>
            <p:ph type="body" idx="1"/>
          </p:nvPr>
        </p:nvSpPr>
        <p:spPr/>
        <p:txBody>
          <a:bodyPr/>
          <a:lstStyle/>
          <a:p>
            <a:pPr>
              <a:tabLst>
                <a:tab pos="457066" algn="l"/>
              </a:tabLst>
            </a:pPr>
            <a:r>
              <a:rPr lang="en-US" sz="1400" dirty="0"/>
              <a:t>	In 2016, there were 180 million connected devices in the United States, by 2023, the number of connected devices is projected to be to 4.6 billion.</a:t>
            </a:r>
            <a:r>
              <a:rPr lang="en-US" sz="1400" baseline="30000" dirty="0"/>
              <a:t> </a:t>
            </a:r>
          </a:p>
          <a:p>
            <a:endParaRPr lang="en-US" sz="1400" dirty="0"/>
          </a:p>
          <a:p>
            <a:r>
              <a:rPr lang="en-US" sz="1400" dirty="0"/>
              <a:t>What does it all mean and what are the implications of the Internet of Things, web-enabled, smart devices, and being connected.</a:t>
            </a:r>
          </a:p>
          <a:p>
            <a:endParaRPr lang="en-US" sz="1400" dirty="0"/>
          </a:p>
          <a:p>
            <a:r>
              <a:rPr lang="en-US" sz="1400" dirty="0"/>
              <a:t>A device is considered “smart” when it is connected to the internet, e.g. smartwatch, smart thermostat. Pretty much any physical object can be transformed into an </a:t>
            </a:r>
            <a:r>
              <a:rPr lang="en-US" sz="1400" dirty="0" err="1"/>
              <a:t>IoT</a:t>
            </a:r>
            <a:r>
              <a:rPr lang="en-US" sz="1400" dirty="0"/>
              <a:t> device if it can be connected to the internet and controlled that way. </a:t>
            </a:r>
          </a:p>
          <a:p>
            <a:endParaRPr lang="en-US" sz="1400" dirty="0"/>
          </a:p>
          <a:p>
            <a:r>
              <a:rPr lang="en-US" sz="1400" dirty="0"/>
              <a:t>These devices can turn physical information into digital data. For example your smartwatch or smartphone turns your physical location into data - GPS coordinates, date and time, and even the route that you used to get there. </a:t>
            </a:r>
          </a:p>
          <a:p>
            <a:endParaRPr lang="en-US" sz="1400" dirty="0"/>
          </a:p>
          <a:p>
            <a:r>
              <a:rPr lang="en-US" sz="1400" dirty="0"/>
              <a:t>More connections can equal more vulnerabilities. Connected devices can increase the information adversaries can collect about us such as our routines, interests, and health information.</a:t>
            </a:r>
          </a:p>
          <a:p>
            <a:endParaRPr lang="en-US" sz="1400" dirty="0"/>
          </a:p>
          <a:p>
            <a:endParaRPr lang="en-US" sz="1400" dirty="0">
              <a:solidFill>
                <a:srgbClr val="FF0000"/>
              </a:solidFill>
            </a:endParaRPr>
          </a:p>
          <a:p>
            <a:endParaRPr lang="en-US" sz="1400" dirty="0"/>
          </a:p>
          <a:p>
            <a:endParaRPr lang="en-US" sz="1400" dirty="0"/>
          </a:p>
          <a:p>
            <a:endParaRPr lang="en-US" sz="1400" dirty="0"/>
          </a:p>
          <a:p>
            <a:endParaRPr lang="en-US" sz="1400" dirty="0"/>
          </a:p>
          <a:p>
            <a:endParaRPr lang="en-US" sz="1400" dirty="0"/>
          </a:p>
        </p:txBody>
      </p:sp>
      <p:sp>
        <p:nvSpPr>
          <p:cNvPr id="4" name="Slide Number Placeholder 3"/>
          <p:cNvSpPr>
            <a:spLocks noGrp="1"/>
          </p:cNvSpPr>
          <p:nvPr>
            <p:ph type="sldNum" sz="quarter" idx="5"/>
          </p:nvPr>
        </p:nvSpPr>
        <p:spPr/>
        <p:txBody>
          <a:bodyPr/>
          <a:lstStyle/>
          <a:p>
            <a:fld id="{72317DA0-F51C-5549-98AF-0A2BD937B745}" type="slidenum">
              <a:rPr lang="en-US" smtClean="0"/>
              <a:t>28</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133" y="3026664"/>
            <a:ext cx="365760" cy="365760"/>
          </a:xfrm>
          <a:prstGeom prst="rect">
            <a:avLst/>
          </a:prstGeom>
        </p:spPr>
      </p:pic>
    </p:spTree>
    <p:extLst>
      <p:ext uri="{BB962C8B-B14F-4D97-AF65-F5344CB8AC3E}">
        <p14:creationId xmlns:p14="http://schemas.microsoft.com/office/powerpoint/2010/main" val="26075687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457066" algn="l"/>
              </a:tabLst>
            </a:pPr>
            <a:r>
              <a:rPr lang="en-US" sz="1400" dirty="0"/>
              <a:t>	Remember, OPSEC is a proven risk analysis process that helps protect critical information and determine the value of unclassified information; awareness is key!</a:t>
            </a:r>
          </a:p>
          <a:p>
            <a:pPr>
              <a:tabLst>
                <a:tab pos="457066" algn="l"/>
              </a:tabLst>
            </a:pPr>
            <a:endParaRPr lang="en-US" sz="1400" dirty="0"/>
          </a:p>
          <a:p>
            <a:pPr>
              <a:tabLst>
                <a:tab pos="457066" algn="l"/>
              </a:tabLst>
            </a:pPr>
            <a:r>
              <a:rPr lang="en-US" sz="1400" dirty="0"/>
              <a:t>	Only say the following if you using this module as a stand-alone training and have not already discussed the OPSEC cycle.</a:t>
            </a:r>
          </a:p>
          <a:p>
            <a:endParaRPr lang="en-US" sz="1400" dirty="0"/>
          </a:p>
          <a:p>
            <a:pPr>
              <a:tabLst>
                <a:tab pos="461828" algn="l"/>
              </a:tabLst>
            </a:pPr>
            <a:r>
              <a:rPr lang="en-US" sz="1400" dirty="0"/>
              <a:t>	Lets review the OPSEC cycle:</a:t>
            </a:r>
          </a:p>
          <a:p>
            <a:pPr marL="174658" indent="-174658"/>
            <a:r>
              <a:rPr lang="en-US" sz="1400" dirty="0"/>
              <a:t>Identify and analyze the threats </a:t>
            </a:r>
          </a:p>
          <a:p>
            <a:pPr marL="174658" indent="-174658"/>
            <a:r>
              <a:rPr lang="en-US" sz="1400" dirty="0"/>
              <a:t>Identify what information is critical and assess the potential Impact</a:t>
            </a:r>
          </a:p>
          <a:p>
            <a:pPr marL="174658" indent="-174658" defTabSz="931500">
              <a:defRPr/>
            </a:pPr>
            <a:r>
              <a:rPr lang="en-US" sz="1400" dirty="0"/>
              <a:t>Identify and analyze your vulnerabilities and Indicators</a:t>
            </a:r>
          </a:p>
          <a:p>
            <a:pPr marL="174658" indent="-174658"/>
            <a:r>
              <a:rPr lang="en-US" sz="1400" dirty="0"/>
              <a:t>Understand and assess the risk</a:t>
            </a:r>
          </a:p>
          <a:p>
            <a:pPr marL="174658" indent="-174658"/>
            <a:r>
              <a:rPr lang="en-US" sz="1400" dirty="0"/>
              <a:t>Identify and implement effective countermeasures</a:t>
            </a:r>
          </a:p>
          <a:p>
            <a:pPr marL="174658" indent="-174658"/>
            <a:r>
              <a:rPr lang="en-US" sz="1400" dirty="0"/>
              <a:t>And assess the effectiveness of the program and</a:t>
            </a:r>
            <a:r>
              <a:rPr lang="en-US" sz="1400" baseline="0" dirty="0"/>
              <a:t> countermeasures</a:t>
            </a:r>
            <a:endParaRPr lang="en-US" sz="1400" dirty="0"/>
          </a:p>
          <a:p>
            <a:endParaRPr lang="en-US" sz="1400" dirty="0"/>
          </a:p>
          <a:p>
            <a:r>
              <a:rPr lang="en-US" sz="1400" dirty="0"/>
              <a:t>Simply put, using the OPSEC cycle, we look at who wants your information, what do they want, how can they get it, how likely are they to get it and what is the impact if they do, and finally what can we do to stop them from getting our information. Then we evaluate our program’s effectiveness and make changes as needed.</a:t>
            </a:r>
          </a:p>
          <a:p>
            <a:pPr defTabSz="914132">
              <a:defRPr/>
            </a:pPr>
            <a:endParaRPr lang="en-US" sz="1400" dirty="0"/>
          </a:p>
          <a:p>
            <a:pPr defTabSz="914132">
              <a:defRPr/>
            </a:pPr>
            <a:endParaRPr lang="en-US" sz="1400" dirty="0"/>
          </a:p>
          <a:p>
            <a:endParaRPr lang="en-US" sz="1400" dirty="0"/>
          </a:p>
          <a:p>
            <a:endParaRPr lang="en-US" sz="1400" dirty="0"/>
          </a:p>
        </p:txBody>
      </p:sp>
      <p:sp>
        <p:nvSpPr>
          <p:cNvPr id="4" name="Slide Number Placeholder 3"/>
          <p:cNvSpPr>
            <a:spLocks noGrp="1"/>
          </p:cNvSpPr>
          <p:nvPr>
            <p:ph type="sldNum" sz="quarter" idx="5"/>
          </p:nvPr>
        </p:nvSpPr>
        <p:spPr/>
        <p:txBody>
          <a:bodyPr/>
          <a:lstStyle/>
          <a:p>
            <a:fld id="{72317DA0-F51C-5549-98AF-0A2BD937B745}" type="slidenum">
              <a:rPr lang="en-US" smtClean="0"/>
              <a:t>29</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133" y="3026664"/>
            <a:ext cx="365760" cy="365760"/>
          </a:xfrm>
          <a:prstGeom prst="rect">
            <a:avLst/>
          </a:prstGeom>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441416">
            <a:off x="685800" y="4553325"/>
            <a:ext cx="365760" cy="365760"/>
          </a:xfrm>
          <a:prstGeom prst="rect">
            <a:avLst/>
          </a:prstGeom>
        </p:spPr>
      </p:pic>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441416">
            <a:off x="685800" y="3903604"/>
            <a:ext cx="365760" cy="365760"/>
          </a:xfrm>
          <a:prstGeom prst="rect">
            <a:avLst/>
          </a:prstGeom>
        </p:spPr>
      </p:pic>
    </p:spTree>
    <p:extLst>
      <p:ext uri="{BB962C8B-B14F-4D97-AF65-F5344CB8AC3E}">
        <p14:creationId xmlns:p14="http://schemas.microsoft.com/office/powerpoint/2010/main" val="3809626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6930" y="3090672"/>
            <a:ext cx="5916168" cy="5641848"/>
          </a:xfrm>
        </p:spPr>
        <p:txBody>
          <a:bodyPr/>
          <a:lstStyle/>
          <a:p>
            <a:pPr>
              <a:tabLst>
                <a:tab pos="457066" algn="l"/>
              </a:tabLst>
            </a:pPr>
            <a:r>
              <a:rPr lang="en-US" sz="1400" dirty="0">
                <a:solidFill>
                  <a:srgbClr val="202944"/>
                </a:solidFill>
                <a:ea typeface="+mn-lt"/>
                <a:cs typeface="+mn-lt"/>
              </a:rPr>
              <a:t>	Use a video as an opener to gain and focus the audience’s attention.</a:t>
            </a:r>
          </a:p>
          <a:p>
            <a:endParaRPr lang="en-US" dirty="0"/>
          </a:p>
          <a:p>
            <a:r>
              <a:rPr lang="en-US" sz="1400" dirty="0"/>
              <a:t/>
            </a:r>
            <a:br>
              <a:rPr lang="en-US" sz="1400" dirty="0"/>
            </a:br>
            <a:r>
              <a:rPr lang="en-US" sz="1400" dirty="0">
                <a:hlinkClick r:id="rId3"/>
              </a:rPr>
              <a:t>https://www.youtube.com/watch?v=wKtjlq5F2mI</a:t>
            </a:r>
            <a:endParaRPr lang="en-US" sz="1400" dirty="0"/>
          </a:p>
          <a:p>
            <a:r>
              <a:rPr lang="en-US" sz="1400" i="1" dirty="0"/>
              <a:t>What is OPSEC? </a:t>
            </a:r>
            <a:r>
              <a:rPr lang="en-US" sz="1400" dirty="0"/>
              <a:t>[1:17]</a:t>
            </a:r>
          </a:p>
          <a:p>
            <a:endParaRPr lang="en-US" sz="1400" dirty="0"/>
          </a:p>
          <a:p>
            <a:pPr>
              <a:tabLst>
                <a:tab pos="457066" algn="l"/>
              </a:tabLst>
            </a:pPr>
            <a:r>
              <a:rPr lang="en-US" sz="1400" dirty="0"/>
              <a:t>	The views and opinions expressed in the videos, or any references contained within, do not necessarily state or reflect those of the United States Government.  Any references to specific products, processes, or services do not constitute or imply an endorsement by the United States Government of said product, process, or services or of their producers or providers. </a:t>
            </a:r>
          </a:p>
          <a:p>
            <a:endParaRPr lang="en-US" sz="1400" dirty="0"/>
          </a:p>
          <a:p>
            <a:endParaRPr lang="en-US" dirty="0"/>
          </a:p>
        </p:txBody>
      </p:sp>
      <p:sp>
        <p:nvSpPr>
          <p:cNvPr id="4" name="Slide Number Placeholder 3"/>
          <p:cNvSpPr>
            <a:spLocks noGrp="1"/>
          </p:cNvSpPr>
          <p:nvPr>
            <p:ph type="sldNum" sz="quarter" idx="5"/>
          </p:nvPr>
        </p:nvSpPr>
        <p:spPr/>
        <p:txBody>
          <a:bodyPr/>
          <a:lstStyle/>
          <a:p>
            <a:fld id="{72317DA0-F51C-5549-98AF-0A2BD937B745}" type="slidenum">
              <a:rPr lang="en-US" smtClean="0"/>
              <a:t>3</a:t>
            </a:fld>
            <a:endParaRPr lang="en-US" dirty="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 y="3029050"/>
            <a:ext cx="365760" cy="36576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 y="4288344"/>
            <a:ext cx="365760" cy="365760"/>
          </a:xfrm>
          <a:prstGeom prst="rect">
            <a:avLst/>
          </a:prstGeom>
        </p:spPr>
      </p:pic>
    </p:spTree>
    <p:extLst>
      <p:ext uri="{BB962C8B-B14F-4D97-AF65-F5344CB8AC3E}">
        <p14:creationId xmlns:p14="http://schemas.microsoft.com/office/powerpoint/2010/main" val="34622916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5485" y="3089117"/>
            <a:ext cx="5911516" cy="5124442"/>
          </a:xfrm>
        </p:spPr>
        <p:txBody>
          <a:bodyPr/>
          <a:lstStyle/>
          <a:p>
            <a:pPr>
              <a:tabLst>
                <a:tab pos="457066" algn="l"/>
              </a:tabLst>
            </a:pPr>
            <a:r>
              <a:rPr lang="en-US" sz="1400" dirty="0"/>
              <a:t>	Since OPSEC is a systematic, proven process to identify, control, and protect sensitive but unclassified information about your mission, operation, or activity. We can apply the OPSEC cycle to the internet of things or connected devices to protect our information, ourselves, and our families.</a:t>
            </a:r>
          </a:p>
          <a:p>
            <a:endParaRPr lang="en-US" sz="1400" dirty="0"/>
          </a:p>
          <a:p>
            <a:r>
              <a:rPr lang="en-US" sz="1400" dirty="0"/>
              <a:t>Who wants your information:</a:t>
            </a:r>
          </a:p>
          <a:p>
            <a:r>
              <a:rPr lang="en-US" sz="1400" dirty="0"/>
              <a:t>This data can be exploited by malicious cyber actors, hackers, or legitimate businesses for marketing and sales. We might not consider marketing and sales a threat, but we also don’t know how or if others protect our information. </a:t>
            </a:r>
          </a:p>
          <a:p>
            <a:r>
              <a:rPr lang="en-US" sz="1400" dirty="0"/>
              <a:t>Consider that everything in the internet of things collects data—and all that data has value. In a recent study, researchers found that 72 of the 81 </a:t>
            </a:r>
            <a:r>
              <a:rPr lang="en-US" sz="1400" dirty="0" err="1"/>
              <a:t>IoT</a:t>
            </a:r>
            <a:r>
              <a:rPr lang="en-US" sz="1400" dirty="0"/>
              <a:t> devices they surveyed had shared data with a third party unrelated to the original manufacturer. </a:t>
            </a:r>
          </a:p>
          <a:p>
            <a:endParaRPr lang="en-US" sz="1400" dirty="0"/>
          </a:p>
          <a:p>
            <a:r>
              <a:rPr lang="en-US" sz="1400" dirty="0"/>
              <a:t>What do they want:</a:t>
            </a:r>
          </a:p>
          <a:p>
            <a:r>
              <a:rPr lang="en-US" sz="1400" dirty="0"/>
              <a:t>Your PII, data/credentials, your schedule, photos/videos. This data can then be used for blackmail and ransom financial fraud. Compromised devices can also be used as a proxy to route malicious traffic for cyber-attacks and computer network exploitation; routing through the devices of others allows an additional layer of anonymity and access to additional resources and computing power. Hackers may want to build credibility or be entertained. Video doorbells and baby monitors have been hacked just to play pranks or record users. </a:t>
            </a:r>
          </a:p>
          <a:p>
            <a:endParaRPr lang="en-US" sz="1400" dirty="0"/>
          </a:p>
          <a:p>
            <a:r>
              <a:rPr lang="en-US" sz="1400" dirty="0"/>
              <a:t>How can they get your information:</a:t>
            </a:r>
          </a:p>
          <a:p>
            <a:r>
              <a:rPr lang="en-US" sz="1400" dirty="0"/>
              <a:t>Because smart devices talk to each other, it is possible that a hacker can enter into one easily hacked device to get into another device, such as entering through a smart </a:t>
            </a:r>
            <a:r>
              <a:rPr lang="en-US" sz="1400" dirty="0" err="1"/>
              <a:t>tv</a:t>
            </a:r>
            <a:r>
              <a:rPr lang="en-US" sz="1400" dirty="0"/>
              <a:t> to get to a computer that connects to that </a:t>
            </a:r>
            <a:r>
              <a:rPr lang="en-US" sz="1400" dirty="0" err="1"/>
              <a:t>tv</a:t>
            </a:r>
            <a:r>
              <a:rPr lang="en-US" sz="1400" dirty="0"/>
              <a:t>. A hacker who goes under the name Limited Results, managed to hack a Wi-Fi enabled lightbulb and extract the owner’s Wi-Fi login and password, among other data, in under an hour. The light bulb can be controlled through a smartphone app and according to Limited Results, the weak (or nonexistent) security measures on the lightbulb itself at that time made it possible for the device to be accessed. </a:t>
            </a:r>
          </a:p>
          <a:p>
            <a:endParaRPr lang="en-US" sz="1400" dirty="0"/>
          </a:p>
          <a:p>
            <a:r>
              <a:rPr lang="en-US" sz="1400" dirty="0"/>
              <a:t>Common </a:t>
            </a:r>
            <a:r>
              <a:rPr lang="en-US" sz="1400" dirty="0" err="1"/>
              <a:t>IoT</a:t>
            </a:r>
            <a:r>
              <a:rPr lang="en-US" sz="1400" dirty="0"/>
              <a:t> vulnerabilities that you can address include Insecure settings, weak or default hardcoded passwords, and unpatched devices. </a:t>
            </a:r>
          </a:p>
          <a:p>
            <a:endParaRPr lang="en-US" sz="1400" dirty="0"/>
          </a:p>
          <a:p>
            <a:pPr defTabSz="931315">
              <a:defRPr/>
            </a:pPr>
            <a:endParaRPr lang="en-US" sz="1400" dirty="0"/>
          </a:p>
          <a:p>
            <a:endParaRPr lang="en-US" sz="1400" dirty="0"/>
          </a:p>
        </p:txBody>
      </p:sp>
      <p:sp>
        <p:nvSpPr>
          <p:cNvPr id="4" name="Slide Number Placeholder 3"/>
          <p:cNvSpPr>
            <a:spLocks noGrp="1"/>
          </p:cNvSpPr>
          <p:nvPr>
            <p:ph type="sldNum" sz="quarter" idx="5"/>
          </p:nvPr>
        </p:nvSpPr>
        <p:spPr/>
        <p:txBody>
          <a:bodyPr/>
          <a:lstStyle/>
          <a:p>
            <a:fld id="{72317DA0-F51C-5549-98AF-0A2BD937B745}" type="slidenum">
              <a:rPr lang="en-US" smtClean="0"/>
              <a:t>30</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133" y="3026664"/>
            <a:ext cx="365760" cy="365760"/>
          </a:xfrm>
          <a:prstGeom prst="rect">
            <a:avLst/>
          </a:prstGeom>
        </p:spPr>
      </p:pic>
    </p:spTree>
    <p:extLst>
      <p:ext uri="{BB962C8B-B14F-4D97-AF65-F5344CB8AC3E}">
        <p14:creationId xmlns:p14="http://schemas.microsoft.com/office/powerpoint/2010/main" val="21024108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9613" y="666750"/>
            <a:ext cx="4097337" cy="2305050"/>
          </a:xfrm>
        </p:spPr>
      </p:sp>
      <p:sp>
        <p:nvSpPr>
          <p:cNvPr id="3" name="Notes Placeholder 2"/>
          <p:cNvSpPr>
            <a:spLocks noGrp="1"/>
          </p:cNvSpPr>
          <p:nvPr>
            <p:ph type="body" idx="1"/>
          </p:nvPr>
        </p:nvSpPr>
        <p:spPr/>
        <p:txBody>
          <a:bodyPr/>
          <a:lstStyle/>
          <a:p>
            <a:pPr defTabSz="931315">
              <a:tabLst>
                <a:tab pos="457066" algn="l"/>
              </a:tabLst>
              <a:defRPr/>
            </a:pPr>
            <a:r>
              <a:rPr lang="en-US" sz="1400" dirty="0"/>
              <a:t>	Poor security configurations and practices could allow adversaries to exploit security flaws in the connected devices, potentially providing the adversaries access to sensitive information, your home, and your family.</a:t>
            </a:r>
          </a:p>
          <a:p>
            <a:pPr defTabSz="931315">
              <a:defRPr/>
            </a:pPr>
            <a:endParaRPr lang="en-US" sz="1400" dirty="0"/>
          </a:p>
          <a:p>
            <a:pPr defTabSz="931315">
              <a:defRPr/>
            </a:pPr>
            <a:r>
              <a:rPr lang="en-US" sz="1400" dirty="0"/>
              <a:t>Video: </a:t>
            </a:r>
            <a:r>
              <a:rPr lang="en-US" sz="1400" u="sng" dirty="0">
                <a:hlinkClick r:id="rId3"/>
              </a:rPr>
              <a:t>https://abcnews.go.com/GMA/News/video/terrifying-video-familys-hacked-ring-camera-system-67704081</a:t>
            </a:r>
            <a:r>
              <a:rPr lang="en-US" sz="1400" dirty="0"/>
              <a:t> </a:t>
            </a:r>
          </a:p>
          <a:p>
            <a:pPr defTabSz="931315">
              <a:defRPr/>
            </a:pPr>
            <a:r>
              <a:rPr lang="en-US" sz="1400" i="1" dirty="0"/>
              <a:t>Home Security Camera Crisis: New Wave of Hack Attacks Spark Growing Concerns </a:t>
            </a:r>
            <a:r>
              <a:rPr lang="en-US" sz="1400" dirty="0"/>
              <a:t>[4:02]</a:t>
            </a:r>
          </a:p>
          <a:p>
            <a:pPr defTabSz="931315">
              <a:defRPr/>
            </a:pPr>
            <a:endParaRPr lang="en-US" sz="1400" dirty="0"/>
          </a:p>
          <a:p>
            <a:pPr defTabSz="931315">
              <a:tabLst>
                <a:tab pos="457066" algn="l"/>
              </a:tabLst>
              <a:defRPr/>
            </a:pPr>
            <a:r>
              <a:rPr lang="en-US" sz="1400" dirty="0"/>
              <a:t>	The views and opinions expressed in the videos, or any references contained within, do not necessarily state or reflect those of the United States Government.  Any references to specific products, processes, or services do not constitute or imply an endorsement by the United States Government of said product, process, or services or of their producers or providers. </a:t>
            </a:r>
          </a:p>
          <a:p>
            <a:pPr defTabSz="931315">
              <a:defRPr/>
            </a:pPr>
            <a:endParaRPr lang="en-US" sz="1400" dirty="0"/>
          </a:p>
        </p:txBody>
      </p:sp>
      <p:sp>
        <p:nvSpPr>
          <p:cNvPr id="4" name="Slide Number Placeholder 3"/>
          <p:cNvSpPr>
            <a:spLocks noGrp="1"/>
          </p:cNvSpPr>
          <p:nvPr>
            <p:ph type="sldNum" sz="quarter" idx="5"/>
          </p:nvPr>
        </p:nvSpPr>
        <p:spPr/>
        <p:txBody>
          <a:bodyPr/>
          <a:lstStyle/>
          <a:p>
            <a:fld id="{72317DA0-F51C-5549-98AF-0A2BD937B745}" type="slidenum">
              <a:rPr lang="en-US" smtClean="0"/>
              <a:t>31</a:t>
            </a:fld>
            <a:endParaRPr lang="en-US" dirty="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3133" y="3026664"/>
            <a:ext cx="365760" cy="365760"/>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5800" y="4934439"/>
            <a:ext cx="365760" cy="365760"/>
          </a:xfrm>
          <a:prstGeom prst="rect">
            <a:avLst/>
          </a:prstGeom>
        </p:spPr>
      </p:pic>
    </p:spTree>
    <p:extLst>
      <p:ext uri="{BB962C8B-B14F-4D97-AF65-F5344CB8AC3E}">
        <p14:creationId xmlns:p14="http://schemas.microsoft.com/office/powerpoint/2010/main" val="5172959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5485" y="3089116"/>
            <a:ext cx="5911516" cy="6391768"/>
          </a:xfrm>
        </p:spPr>
        <p:txBody>
          <a:bodyPr/>
          <a:lstStyle/>
          <a:p>
            <a:pPr>
              <a:tabLst>
                <a:tab pos="457066" algn="l"/>
              </a:tabLst>
            </a:pPr>
            <a:r>
              <a:rPr lang="en-US" sz="1400" dirty="0"/>
              <a:t>	How can we protect our devices and our information:</a:t>
            </a:r>
          </a:p>
          <a:p>
            <a:r>
              <a:rPr lang="en-US" sz="1400" dirty="0"/>
              <a:t>Check your security settings. Default security settings are not set for maximum security, review your devices settings and select the maximum setting within reason. Remember countermeasures should be weighed against impact to operations, if the ideal countermeasure mitigates risk but makes a device usable, you may need to rethink your countermeasure. </a:t>
            </a:r>
          </a:p>
          <a:p>
            <a:endParaRPr lang="en-US" sz="1400" dirty="0"/>
          </a:p>
          <a:p>
            <a:r>
              <a:rPr lang="en-US" sz="1400" dirty="0"/>
              <a:t>For example, to make your smart </a:t>
            </a:r>
            <a:r>
              <a:rPr lang="en-US" sz="1400" dirty="0" err="1"/>
              <a:t>tv</a:t>
            </a:r>
            <a:r>
              <a:rPr lang="en-US" sz="1400" dirty="0"/>
              <a:t> more secure, you could remove it from the internet. But if you use your </a:t>
            </a:r>
            <a:r>
              <a:rPr lang="en-US" sz="1400" dirty="0" err="1"/>
              <a:t>tv</a:t>
            </a:r>
            <a:r>
              <a:rPr lang="en-US" sz="1400" dirty="0"/>
              <a:t> to watch movies from an internet-based service such as Amazon or Netflix, your countermeasure might be </a:t>
            </a:r>
            <a:r>
              <a:rPr lang="en-US" sz="1400" b="1" dirty="0"/>
              <a:t>only connect </a:t>
            </a:r>
            <a:r>
              <a:rPr lang="en-US" sz="1400" dirty="0"/>
              <a:t>to the internet when using an internet-based service. </a:t>
            </a:r>
          </a:p>
          <a:p>
            <a:endParaRPr lang="en-US" sz="1400" dirty="0"/>
          </a:p>
          <a:p>
            <a:r>
              <a:rPr lang="en-US" sz="1400" dirty="0"/>
              <a:t>Use strong passwords. Just like any other password, create strong unique passwords, don’t reuse the same password on multiple accounts or devices. </a:t>
            </a:r>
          </a:p>
          <a:p>
            <a:r>
              <a:rPr lang="en-US" sz="1400" dirty="0"/>
              <a:t>Install patches or updates. Many devices will prompt you to download and install updates. It might be a hassle, but it’s worth it. </a:t>
            </a:r>
          </a:p>
          <a:p>
            <a:endParaRPr lang="en-US" sz="1400" dirty="0"/>
          </a:p>
          <a:p>
            <a:r>
              <a:rPr lang="en-US" sz="1400" dirty="0"/>
              <a:t>There are other countermeasures that can protect your home network from intrusion. When your home network is protected, so is your data. Once you’ve installed the latest router firmware and that you’ve changed the default password. Next, hide your network so it flies under the radar. Be sure and change your Wi-Fi password regularly to avoid cyberattacks. You can even turn your Wi-Fi off when it’s not in use.</a:t>
            </a:r>
          </a:p>
          <a:p>
            <a:endParaRPr lang="en-US" sz="1400" dirty="0">
              <a:solidFill>
                <a:srgbClr val="FF0000"/>
              </a:solidFill>
            </a:endParaRPr>
          </a:p>
          <a:p>
            <a:r>
              <a:rPr lang="en-US" sz="1400" dirty="0"/>
              <a:t>These are just a few things that we can do to make it difficult for the adversary to collect your information. </a:t>
            </a:r>
          </a:p>
          <a:p>
            <a:endParaRPr lang="en-US" sz="1400" dirty="0"/>
          </a:p>
          <a:p>
            <a:r>
              <a:rPr lang="en-US" sz="1400" dirty="0"/>
              <a:t>Don’t leave OPSEC at work, use the cycle at home to protect our families, ourselves, our information, our property, </a:t>
            </a:r>
            <a:r>
              <a:rPr lang="en-US" sz="1400" b="1" dirty="0"/>
              <a:t>and</a:t>
            </a:r>
            <a:r>
              <a:rPr lang="en-US" sz="1400" dirty="0"/>
              <a:t> our mission.</a:t>
            </a:r>
          </a:p>
          <a:p>
            <a:endParaRPr lang="en-US" sz="1400" dirty="0"/>
          </a:p>
          <a:p>
            <a:endParaRPr lang="en-US" sz="1400" dirty="0"/>
          </a:p>
          <a:p>
            <a:endParaRPr lang="en-US" sz="1400" dirty="0"/>
          </a:p>
          <a:p>
            <a:endParaRPr lang="en-US" sz="1400" dirty="0"/>
          </a:p>
          <a:p>
            <a:endParaRPr lang="en-US" sz="1400" dirty="0"/>
          </a:p>
          <a:p>
            <a:endParaRPr lang="en-US" sz="1400" dirty="0">
              <a:solidFill>
                <a:srgbClr val="FF0000"/>
              </a:solidFill>
            </a:endParaRPr>
          </a:p>
        </p:txBody>
      </p:sp>
      <p:sp>
        <p:nvSpPr>
          <p:cNvPr id="4" name="Slide Number Placeholder 3"/>
          <p:cNvSpPr>
            <a:spLocks noGrp="1"/>
          </p:cNvSpPr>
          <p:nvPr>
            <p:ph type="sldNum" sz="quarter" idx="5"/>
          </p:nvPr>
        </p:nvSpPr>
        <p:spPr/>
        <p:txBody>
          <a:bodyPr/>
          <a:lstStyle/>
          <a:p>
            <a:fld id="{72317DA0-F51C-5549-98AF-0A2BD937B745}" type="slidenum">
              <a:rPr lang="en-US" smtClean="0"/>
              <a:t>32</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133" y="3026664"/>
            <a:ext cx="365760" cy="365760"/>
          </a:xfrm>
          <a:prstGeom prst="rect">
            <a:avLst/>
          </a:prstGeom>
        </p:spPr>
      </p:pic>
    </p:spTree>
    <p:extLst>
      <p:ext uri="{BB962C8B-B14F-4D97-AF65-F5344CB8AC3E}">
        <p14:creationId xmlns:p14="http://schemas.microsoft.com/office/powerpoint/2010/main" val="261591555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457066" algn="l"/>
              </a:tabLst>
            </a:pPr>
            <a:r>
              <a:rPr lang="en-US" sz="1400" dirty="0"/>
              <a:t>	The nature of telework and remote access technologies can place sensitive information at a higher risk than similar technologies only accessed from inside the organization.</a:t>
            </a:r>
          </a:p>
          <a:p>
            <a:endParaRPr lang="en-US" sz="1400" dirty="0"/>
          </a:p>
          <a:p>
            <a:r>
              <a:rPr lang="en-US" sz="1400" dirty="0"/>
              <a:t>OPSEC practices and security measures in a telework environment should cover information systems and technology, and all other aspects used by the individual, including paper files, other media, storage devices, and telecommunications equipment such as laptops, tablets, and smartphones. </a:t>
            </a:r>
          </a:p>
          <a:p>
            <a:pPr defTabSz="914132">
              <a:defRPr/>
            </a:pPr>
            <a:r>
              <a:rPr lang="en-US" sz="1400" dirty="0"/>
              <a:t>While teleworking, it is the individual’s responsibility to protect and manage the files, documents, records and other sensitive information stored on telework devices and transmitted across external networks. Those who telework need to keep sensitive property and critical information safe, secure, and separated from their personal property and information.</a:t>
            </a:r>
          </a:p>
          <a:p>
            <a:endParaRPr lang="en-US" sz="1400" dirty="0"/>
          </a:p>
          <a:p>
            <a:endParaRPr lang="en-US" sz="1400" dirty="0"/>
          </a:p>
          <a:p>
            <a:endParaRPr lang="en-US" sz="1400" dirty="0"/>
          </a:p>
          <a:p>
            <a:endParaRPr lang="en-US" sz="1400" dirty="0"/>
          </a:p>
          <a:p>
            <a:endParaRPr lang="en-US" sz="1400" dirty="0"/>
          </a:p>
        </p:txBody>
      </p:sp>
      <p:sp>
        <p:nvSpPr>
          <p:cNvPr id="4" name="Slide Number Placeholder 3"/>
          <p:cNvSpPr>
            <a:spLocks noGrp="1"/>
          </p:cNvSpPr>
          <p:nvPr>
            <p:ph type="sldNum" sz="quarter" idx="10"/>
          </p:nvPr>
        </p:nvSpPr>
        <p:spPr/>
        <p:txBody>
          <a:bodyPr/>
          <a:lstStyle/>
          <a:p>
            <a:fld id="{72317DA0-F51C-5549-98AF-0A2BD937B745}" type="slidenum">
              <a:rPr lang="en-US" smtClean="0"/>
              <a:t>33</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133" y="3026664"/>
            <a:ext cx="365760" cy="365760"/>
          </a:xfrm>
          <a:prstGeom prst="rect">
            <a:avLst/>
          </a:prstGeom>
        </p:spPr>
      </p:pic>
    </p:spTree>
    <p:extLst>
      <p:ext uri="{BB962C8B-B14F-4D97-AF65-F5344CB8AC3E}">
        <p14:creationId xmlns:p14="http://schemas.microsoft.com/office/powerpoint/2010/main" val="232620578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9613" y="666750"/>
            <a:ext cx="4097337" cy="2305050"/>
          </a:xfrm>
        </p:spPr>
      </p:sp>
      <p:sp>
        <p:nvSpPr>
          <p:cNvPr id="3" name="Notes Placeholder 2"/>
          <p:cNvSpPr>
            <a:spLocks noGrp="1"/>
          </p:cNvSpPr>
          <p:nvPr>
            <p:ph type="body" idx="1"/>
          </p:nvPr>
        </p:nvSpPr>
        <p:spPr/>
        <p:txBody>
          <a:bodyPr/>
          <a:lstStyle/>
          <a:p>
            <a:pPr>
              <a:tabLst>
                <a:tab pos="457066" algn="l"/>
              </a:tabLst>
            </a:pPr>
            <a:r>
              <a:rPr lang="en-US" sz="1400" dirty="0"/>
              <a:t>	Remember, OPSEC is a proven risk analysis process that helps protect critical information and determine the value of unclassified information; awareness is key!</a:t>
            </a:r>
          </a:p>
          <a:p>
            <a:endParaRPr lang="en-US" sz="1400" dirty="0"/>
          </a:p>
          <a:p>
            <a:pPr>
              <a:tabLst>
                <a:tab pos="457066" algn="l"/>
              </a:tabLst>
            </a:pPr>
            <a:r>
              <a:rPr lang="en-US" sz="1400" dirty="0"/>
              <a:t>	Only say the following if you using this module as a stand-alone training and have not already discussed the OPSEC cycle.</a:t>
            </a:r>
          </a:p>
          <a:p>
            <a:endParaRPr lang="en-US" sz="1400" dirty="0"/>
          </a:p>
          <a:p>
            <a:pPr>
              <a:tabLst>
                <a:tab pos="461828" algn="l"/>
              </a:tabLst>
            </a:pPr>
            <a:r>
              <a:rPr lang="en-US" sz="1400" dirty="0"/>
              <a:t>	Lets review the OPSEC cycle:</a:t>
            </a:r>
          </a:p>
          <a:p>
            <a:pPr marL="174658" indent="-174658"/>
            <a:r>
              <a:rPr lang="en-US" sz="1400" dirty="0"/>
              <a:t>Identify and analyze the threats </a:t>
            </a:r>
          </a:p>
          <a:p>
            <a:pPr marL="174658" indent="-174658"/>
            <a:r>
              <a:rPr lang="en-US" sz="1400" dirty="0"/>
              <a:t>Identify what information is critical and assess the potential Impact</a:t>
            </a:r>
          </a:p>
          <a:p>
            <a:pPr marL="174658" indent="-174658" defTabSz="931500">
              <a:defRPr/>
            </a:pPr>
            <a:r>
              <a:rPr lang="en-US" sz="1400" dirty="0"/>
              <a:t>Identify and analyze your vulnerabilities and Indicators</a:t>
            </a:r>
          </a:p>
          <a:p>
            <a:pPr marL="174658" indent="-174658"/>
            <a:r>
              <a:rPr lang="en-US" sz="1400" dirty="0"/>
              <a:t>Understand and assess the risk</a:t>
            </a:r>
          </a:p>
          <a:p>
            <a:pPr marL="174658" indent="-174658"/>
            <a:r>
              <a:rPr lang="en-US" sz="1400" dirty="0"/>
              <a:t>Identify and implement effective countermeasures</a:t>
            </a:r>
          </a:p>
          <a:p>
            <a:pPr marL="174658" indent="-174658"/>
            <a:r>
              <a:rPr lang="en-US" sz="1400" dirty="0"/>
              <a:t>And assess the effectiveness of the program and</a:t>
            </a:r>
            <a:r>
              <a:rPr lang="en-US" sz="1400" baseline="0" dirty="0"/>
              <a:t> countermeasures</a:t>
            </a:r>
            <a:endParaRPr lang="en-US" sz="1400" dirty="0"/>
          </a:p>
          <a:p>
            <a:endParaRPr lang="en-US" sz="1400" dirty="0"/>
          </a:p>
          <a:p>
            <a:r>
              <a:rPr lang="en-US" sz="1400" dirty="0"/>
              <a:t>Simply put, using the OPSEC cycle, we look at who wants your information, what do they want, how can they get it, how likely are they to get it and what is the impact if they do, and finally what can we do to stop them from getting our information. Then we evaluate our program’s effectiveness and make changes as needed.</a:t>
            </a:r>
          </a:p>
          <a:p>
            <a:endParaRPr lang="en-US" sz="1400" dirty="0"/>
          </a:p>
          <a:p>
            <a:endParaRPr lang="en-US" sz="1400" dirty="0"/>
          </a:p>
          <a:p>
            <a:endParaRPr lang="en-US" sz="1400" dirty="0"/>
          </a:p>
        </p:txBody>
      </p:sp>
      <p:sp>
        <p:nvSpPr>
          <p:cNvPr id="4" name="Slide Number Placeholder 3"/>
          <p:cNvSpPr>
            <a:spLocks noGrp="1"/>
          </p:cNvSpPr>
          <p:nvPr>
            <p:ph type="sldNum" sz="quarter" idx="5"/>
          </p:nvPr>
        </p:nvSpPr>
        <p:spPr/>
        <p:txBody>
          <a:bodyPr/>
          <a:lstStyle/>
          <a:p>
            <a:fld id="{72317DA0-F51C-5549-98AF-0A2BD937B745}" type="slidenum">
              <a:rPr lang="en-US" smtClean="0"/>
              <a:t>34</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133" y="3026664"/>
            <a:ext cx="365760" cy="36576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441416">
            <a:off x="685800" y="4543198"/>
            <a:ext cx="365760" cy="365760"/>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441416">
            <a:off x="685800" y="3894022"/>
            <a:ext cx="365760" cy="365760"/>
          </a:xfrm>
          <a:prstGeom prst="rect">
            <a:avLst/>
          </a:prstGeom>
        </p:spPr>
      </p:pic>
      <p:sp>
        <p:nvSpPr>
          <p:cNvPr id="9" name="Header Placeholder 8"/>
          <p:cNvSpPr>
            <a:spLocks noGrp="1"/>
          </p:cNvSpPr>
          <p:nvPr>
            <p:ph type="hdr" sz="quarter" idx="11"/>
          </p:nvPr>
        </p:nvSpPr>
        <p:spPr>
          <a:xfrm>
            <a:off x="2013997" y="1"/>
            <a:ext cx="3037840" cy="466434"/>
          </a:xfrm>
          <a:prstGeom prst="rect">
            <a:avLst/>
          </a:prstGeom>
        </p:spPr>
        <p:txBody>
          <a:bodyPr lIns="88139" tIns="44070" rIns="88139" bIns="44070"/>
          <a:lstStyle/>
          <a:p>
            <a:r>
              <a:rPr lang="en-US"/>
              <a:t>UNCLASSIFIED//FOR OFFICIAL USE ONLY</a:t>
            </a:r>
            <a:endParaRPr lang="en-US" dirty="0"/>
          </a:p>
        </p:txBody>
      </p:sp>
    </p:spTree>
    <p:extLst>
      <p:ext uri="{BB962C8B-B14F-4D97-AF65-F5344CB8AC3E}">
        <p14:creationId xmlns:p14="http://schemas.microsoft.com/office/powerpoint/2010/main" val="355921709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457066" algn="l"/>
              </a:tabLst>
            </a:pPr>
            <a:r>
              <a:rPr lang="en-US" sz="1400" dirty="0"/>
              <a:t>	Consider this – when you telework, what has changed in your OPSEC posture? </a:t>
            </a:r>
          </a:p>
          <a:p>
            <a:endParaRPr lang="en-US" sz="1400" dirty="0"/>
          </a:p>
          <a:p>
            <a:r>
              <a:rPr lang="en-US" sz="1400" dirty="0"/>
              <a:t>The threat is still there - nation states, criminals, hackers, and you’re still handling critical information (CALI, PII, etc.), but what about your vulnerabilities? Are you more or less vulnerable when you work from home? </a:t>
            </a:r>
          </a:p>
          <a:p>
            <a:r>
              <a:rPr lang="en-US" sz="1400" dirty="0"/>
              <a:t>In most situations, when you’re outside your workspace, you have fewer protections in place. Cybersecurity, physical security, even your mindset is operating differently when you work from home.</a:t>
            </a:r>
          </a:p>
          <a:p>
            <a:endParaRPr lang="en-US" sz="1400" dirty="0"/>
          </a:p>
          <a:p>
            <a:r>
              <a:rPr lang="en-US" sz="1400" dirty="0"/>
              <a:t>The significance of this has not been lost on the adversaries. They are taking advantage of this shift in the environment and actively exploiting the less secure workspaces to gain access to information that will support their strategies and disrupt your mission.</a:t>
            </a:r>
          </a:p>
          <a:p>
            <a:endParaRPr lang="en-US" sz="1400" dirty="0"/>
          </a:p>
          <a:p>
            <a:pPr defTabSz="914132">
              <a:tabLst>
                <a:tab pos="457066" algn="l"/>
              </a:tabLst>
              <a:defRPr/>
            </a:pPr>
            <a:r>
              <a:rPr lang="en-US" sz="1400" dirty="0"/>
              <a:t>	CALI rhymes with alley</a:t>
            </a:r>
          </a:p>
          <a:p>
            <a:endParaRPr lang="en-US" sz="1400" dirty="0"/>
          </a:p>
        </p:txBody>
      </p:sp>
      <p:sp>
        <p:nvSpPr>
          <p:cNvPr id="4" name="Slide Number Placeholder 3"/>
          <p:cNvSpPr>
            <a:spLocks noGrp="1"/>
          </p:cNvSpPr>
          <p:nvPr>
            <p:ph type="sldNum" sz="quarter" idx="10"/>
          </p:nvPr>
        </p:nvSpPr>
        <p:spPr/>
        <p:txBody>
          <a:bodyPr/>
          <a:lstStyle/>
          <a:p>
            <a:fld id="{72317DA0-F51C-5549-98AF-0A2BD937B745}" type="slidenum">
              <a:rPr lang="en-US" smtClean="0"/>
              <a:t>35</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133" y="3026664"/>
            <a:ext cx="365760" cy="36576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 y="6333904"/>
            <a:ext cx="365760" cy="365760"/>
          </a:xfrm>
          <a:prstGeom prst="rect">
            <a:avLst/>
          </a:prstGeom>
        </p:spPr>
      </p:pic>
    </p:spTree>
    <p:extLst>
      <p:ext uri="{BB962C8B-B14F-4D97-AF65-F5344CB8AC3E}">
        <p14:creationId xmlns:p14="http://schemas.microsoft.com/office/powerpoint/2010/main" val="5303132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315">
              <a:tabLst>
                <a:tab pos="457066" algn="l"/>
              </a:tabLst>
              <a:defRPr/>
            </a:pPr>
            <a:r>
              <a:rPr lang="en-US" sz="1400" dirty="0"/>
              <a:t>	With many of us now working from home, adversaries are exploiting the more vulnerable and less secure workspaces.</a:t>
            </a:r>
          </a:p>
          <a:p>
            <a:pPr defTabSz="931315">
              <a:defRPr/>
            </a:pPr>
            <a:endParaRPr lang="en-US" sz="1400" dirty="0"/>
          </a:p>
          <a:p>
            <a:pPr defTabSz="931315">
              <a:defRPr/>
            </a:pPr>
            <a:r>
              <a:rPr lang="en-US" sz="1400" dirty="0">
                <a:hlinkClick r:id="rId3"/>
              </a:rPr>
              <a:t>https://www.youtube.com/watch?v=S7CHzzsT3mc</a:t>
            </a:r>
            <a:endParaRPr lang="en-US" sz="1400" dirty="0"/>
          </a:p>
          <a:p>
            <a:pPr defTabSz="931315">
              <a:defRPr/>
            </a:pPr>
            <a:r>
              <a:rPr lang="en-US" sz="1400" i="1" dirty="0"/>
              <a:t>Work from home revolution during coronavirus pandemic powers spike in cybercrime | The Business </a:t>
            </a:r>
            <a:r>
              <a:rPr lang="en-US" sz="1400" dirty="0"/>
              <a:t>[2:48]</a:t>
            </a:r>
          </a:p>
          <a:p>
            <a:pPr defTabSz="931315">
              <a:defRPr/>
            </a:pPr>
            <a:endParaRPr lang="en-US" sz="1400" dirty="0"/>
          </a:p>
          <a:p>
            <a:pPr defTabSz="931315">
              <a:tabLst>
                <a:tab pos="457066" algn="l"/>
              </a:tabLst>
              <a:defRPr/>
            </a:pPr>
            <a:r>
              <a:rPr lang="en-US" sz="1400" dirty="0"/>
              <a:t>	The views and opinions expressed in the videos, or any references contained within, do not necessarily state or reflect those of the United States Government.  Any references to specific products, processes, or services do not constitute or imply an endorsement by the United States Government of said product, process, or services or of their producers or providers. </a:t>
            </a:r>
          </a:p>
          <a:p>
            <a:pPr defTabSz="931315">
              <a:defRPr/>
            </a:pPr>
            <a:endParaRPr lang="en-US" sz="1400" dirty="0"/>
          </a:p>
          <a:p>
            <a:pPr defTabSz="931315">
              <a:defRPr/>
            </a:pPr>
            <a:endParaRPr lang="en-US" sz="1400" dirty="0"/>
          </a:p>
        </p:txBody>
      </p:sp>
      <p:sp>
        <p:nvSpPr>
          <p:cNvPr id="4" name="Slide Number Placeholder 3"/>
          <p:cNvSpPr>
            <a:spLocks noGrp="1"/>
          </p:cNvSpPr>
          <p:nvPr>
            <p:ph type="sldNum" sz="quarter" idx="5"/>
          </p:nvPr>
        </p:nvSpPr>
        <p:spPr/>
        <p:txBody>
          <a:bodyPr/>
          <a:lstStyle/>
          <a:p>
            <a:fld id="{72317DA0-F51C-5549-98AF-0A2BD937B745}" type="slidenum">
              <a:rPr lang="en-US" smtClean="0"/>
              <a:t>36</a:t>
            </a:fld>
            <a:endParaRPr lang="en-US" dirty="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3133" y="3026664"/>
            <a:ext cx="365760" cy="365760"/>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5800" y="4512903"/>
            <a:ext cx="365760" cy="365760"/>
          </a:xfrm>
          <a:prstGeom prst="rect">
            <a:avLst/>
          </a:prstGeom>
        </p:spPr>
      </p:pic>
    </p:spTree>
    <p:extLst>
      <p:ext uri="{BB962C8B-B14F-4D97-AF65-F5344CB8AC3E}">
        <p14:creationId xmlns:p14="http://schemas.microsoft.com/office/powerpoint/2010/main" val="270627762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457066" algn="l"/>
              </a:tabLst>
            </a:pPr>
            <a:r>
              <a:rPr lang="en-US" sz="1400" dirty="0"/>
              <a:t>	When you telework </a:t>
            </a:r>
          </a:p>
          <a:p>
            <a:endParaRPr lang="en-US" sz="1400" dirty="0"/>
          </a:p>
          <a:p>
            <a:pPr marL="171400" indent="-171400">
              <a:buFont typeface="Arial" panose="020B0604020202020204" pitchFamily="34" charset="0"/>
              <a:buChar char="•"/>
            </a:pPr>
            <a:r>
              <a:rPr lang="en-US" sz="1400" dirty="0"/>
              <a:t>Practice OPSEC</a:t>
            </a:r>
          </a:p>
          <a:p>
            <a:pPr marL="174658" indent="-174658">
              <a:buFont typeface="Arial" panose="020B0604020202020204" pitchFamily="34" charset="0"/>
              <a:buChar char="•"/>
            </a:pPr>
            <a:r>
              <a:rPr lang="en-US" sz="1400" dirty="0"/>
              <a:t>Keep informed, participate in information systems security and general awareness training.</a:t>
            </a:r>
          </a:p>
          <a:p>
            <a:pPr marL="174658" indent="-174658">
              <a:buFont typeface="Arial" panose="020B0604020202020204" pitchFamily="34" charset="0"/>
              <a:buChar char="•"/>
            </a:pPr>
            <a:r>
              <a:rPr lang="en-US" sz="1400" dirty="0"/>
              <a:t>Implement the required measures to protect your systems and information.</a:t>
            </a:r>
          </a:p>
          <a:p>
            <a:pPr marL="174658" indent="-174658">
              <a:buFont typeface="Arial" panose="020B0604020202020204" pitchFamily="34" charset="0"/>
              <a:buChar char="•"/>
            </a:pPr>
            <a:r>
              <a:rPr lang="en-US" sz="1400" dirty="0"/>
              <a:t>Comply with applicable policies and requirements.</a:t>
            </a:r>
          </a:p>
          <a:p>
            <a:pPr marL="174658" indent="-174658">
              <a:buFont typeface="Arial" panose="020B0604020202020204" pitchFamily="34" charset="0"/>
              <a:buChar char="•"/>
            </a:pPr>
            <a:r>
              <a:rPr lang="en-US" sz="1400" dirty="0"/>
              <a:t>Be aware of your surroundings – try to prevent eavesdropping from persons and device.</a:t>
            </a:r>
          </a:p>
          <a:p>
            <a:endParaRPr lang="en-US" sz="1400" dirty="0"/>
          </a:p>
          <a:p>
            <a:r>
              <a:rPr lang="en-US" sz="1400" dirty="0"/>
              <a:t>Remember while working in the office or elsewhere, it’s up to you to protect and manage the records and other sensitive information on hand and stored on devices and transmitted across external networks. </a:t>
            </a:r>
          </a:p>
        </p:txBody>
      </p:sp>
      <p:sp>
        <p:nvSpPr>
          <p:cNvPr id="4" name="Slide Number Placeholder 3"/>
          <p:cNvSpPr>
            <a:spLocks noGrp="1"/>
          </p:cNvSpPr>
          <p:nvPr>
            <p:ph type="sldNum" sz="quarter" idx="5"/>
          </p:nvPr>
        </p:nvSpPr>
        <p:spPr/>
        <p:txBody>
          <a:bodyPr/>
          <a:lstStyle/>
          <a:p>
            <a:fld id="{72317DA0-F51C-5549-98AF-0A2BD937B745}" type="slidenum">
              <a:rPr lang="en-US" smtClean="0"/>
              <a:t>37</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133" y="3026664"/>
            <a:ext cx="365760" cy="365760"/>
          </a:xfrm>
          <a:prstGeom prst="rect">
            <a:avLst/>
          </a:prstGeom>
        </p:spPr>
      </p:pic>
    </p:spTree>
    <p:extLst>
      <p:ext uri="{BB962C8B-B14F-4D97-AF65-F5344CB8AC3E}">
        <p14:creationId xmlns:p14="http://schemas.microsoft.com/office/powerpoint/2010/main" val="224350389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457066" algn="l"/>
              </a:tabLst>
            </a:pPr>
            <a:r>
              <a:rPr lang="en-US" sz="1400" dirty="0"/>
              <a:t>	Many use social media, but not everyone understands the impact of what they are sharing and who can see their posts, pictures, and information. </a:t>
            </a:r>
          </a:p>
          <a:p>
            <a:endParaRPr lang="en-US" sz="1400" dirty="0"/>
          </a:p>
          <a:p>
            <a:r>
              <a:rPr lang="en-US" sz="1400" dirty="0"/>
              <a:t>The internet is forever, anything you put online or post on social media can be copied and will likely be copied by other users, search engines, archives, or other third parties.</a:t>
            </a:r>
          </a:p>
          <a:p>
            <a:endParaRPr lang="en-US" sz="1400" dirty="0"/>
          </a:p>
          <a:p>
            <a:r>
              <a:rPr lang="en-US" sz="1400" dirty="0"/>
              <a:t>Even with privacy settings, sharing information online is at risk by those you share with. Many service providers make copies when they back up their data and you data is likely included in that copy.</a:t>
            </a:r>
          </a:p>
          <a:p>
            <a:endParaRPr lang="en-US" sz="1400" dirty="0"/>
          </a:p>
          <a:p>
            <a:r>
              <a:rPr lang="en-US" sz="1400" dirty="0"/>
              <a:t>Once posted, it will be nearly impossible to track down and delete all copies of your data. And while you may not be able to see or find all the remaining copies, they can still be used against you.</a:t>
            </a:r>
          </a:p>
          <a:p>
            <a:endParaRPr lang="en-US" sz="1400" dirty="0"/>
          </a:p>
          <a:p>
            <a:endParaRPr lang="en-US" sz="1400" dirty="0"/>
          </a:p>
          <a:p>
            <a:endParaRPr lang="en-US" sz="1400" dirty="0"/>
          </a:p>
          <a:p>
            <a:endParaRPr lang="en-US" sz="1400" dirty="0"/>
          </a:p>
          <a:p>
            <a:endParaRPr lang="en-US" sz="1400" dirty="0"/>
          </a:p>
          <a:p>
            <a:endParaRPr lang="en-US" sz="1400" dirty="0"/>
          </a:p>
        </p:txBody>
      </p:sp>
      <p:sp>
        <p:nvSpPr>
          <p:cNvPr id="4" name="Slide Number Placeholder 3"/>
          <p:cNvSpPr>
            <a:spLocks noGrp="1"/>
          </p:cNvSpPr>
          <p:nvPr>
            <p:ph type="sldNum" sz="quarter" idx="10"/>
          </p:nvPr>
        </p:nvSpPr>
        <p:spPr/>
        <p:txBody>
          <a:bodyPr/>
          <a:lstStyle/>
          <a:p>
            <a:fld id="{72317DA0-F51C-5549-98AF-0A2BD937B745}" type="slidenum">
              <a:rPr lang="en-US" smtClean="0"/>
              <a:t>38</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133" y="3026664"/>
            <a:ext cx="365760" cy="365760"/>
          </a:xfrm>
          <a:prstGeom prst="rect">
            <a:avLst/>
          </a:prstGeom>
        </p:spPr>
      </p:pic>
    </p:spTree>
    <p:extLst>
      <p:ext uri="{BB962C8B-B14F-4D97-AF65-F5344CB8AC3E}">
        <p14:creationId xmlns:p14="http://schemas.microsoft.com/office/powerpoint/2010/main" val="402080713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9613" y="666750"/>
            <a:ext cx="4097337" cy="2305050"/>
          </a:xfrm>
        </p:spPr>
      </p:sp>
      <p:sp>
        <p:nvSpPr>
          <p:cNvPr id="3" name="Notes Placeholder 2"/>
          <p:cNvSpPr>
            <a:spLocks noGrp="1"/>
          </p:cNvSpPr>
          <p:nvPr>
            <p:ph type="body" idx="1"/>
          </p:nvPr>
        </p:nvSpPr>
        <p:spPr/>
        <p:txBody>
          <a:bodyPr/>
          <a:lstStyle/>
          <a:p>
            <a:pPr>
              <a:tabLst>
                <a:tab pos="457066" algn="l"/>
              </a:tabLst>
            </a:pPr>
            <a:r>
              <a:rPr lang="en-US" sz="1400" dirty="0"/>
              <a:t>	Remember, OPSEC is a proven risk analysis process that helps protect critical information and determine the value of unclassified information; awareness is key!</a:t>
            </a:r>
          </a:p>
          <a:p>
            <a:pPr>
              <a:tabLst>
                <a:tab pos="457066" algn="l"/>
              </a:tabLst>
            </a:pPr>
            <a:endParaRPr lang="en-US" sz="1400" dirty="0"/>
          </a:p>
          <a:p>
            <a:pPr>
              <a:tabLst>
                <a:tab pos="457066" algn="l"/>
              </a:tabLst>
            </a:pPr>
            <a:r>
              <a:rPr lang="en-US" sz="1400" dirty="0"/>
              <a:t>	Only say the following if you using this module as a stand-alone training and have not already discussed the OPSEC cycle.</a:t>
            </a:r>
          </a:p>
          <a:p>
            <a:endParaRPr lang="en-US" sz="1400" dirty="0"/>
          </a:p>
          <a:p>
            <a:pPr>
              <a:tabLst>
                <a:tab pos="461828" algn="l"/>
              </a:tabLst>
            </a:pPr>
            <a:r>
              <a:rPr lang="en-US" sz="1400" dirty="0"/>
              <a:t>	Lets review the OPSEC cycle:</a:t>
            </a:r>
          </a:p>
          <a:p>
            <a:pPr marL="174658" indent="-174658"/>
            <a:r>
              <a:rPr lang="en-US" sz="1400" dirty="0"/>
              <a:t>Identify and analyze the threats </a:t>
            </a:r>
          </a:p>
          <a:p>
            <a:pPr marL="174658" indent="-174658"/>
            <a:r>
              <a:rPr lang="en-US" sz="1400" dirty="0"/>
              <a:t>Identify what information is critical and assess the potential Impact</a:t>
            </a:r>
          </a:p>
          <a:p>
            <a:pPr marL="174658" indent="-174658" defTabSz="931500">
              <a:defRPr/>
            </a:pPr>
            <a:r>
              <a:rPr lang="en-US" sz="1400" dirty="0"/>
              <a:t>Identify and analyze your vulnerabilities and Indicators</a:t>
            </a:r>
          </a:p>
          <a:p>
            <a:pPr marL="174658" indent="-174658"/>
            <a:r>
              <a:rPr lang="en-US" sz="1400" dirty="0"/>
              <a:t>Understand and assess the risk</a:t>
            </a:r>
          </a:p>
          <a:p>
            <a:pPr marL="174658" indent="-174658"/>
            <a:r>
              <a:rPr lang="en-US" sz="1400" dirty="0"/>
              <a:t>Identify and implement effective countermeasures</a:t>
            </a:r>
          </a:p>
          <a:p>
            <a:pPr marL="174658" indent="-174658"/>
            <a:r>
              <a:rPr lang="en-US" sz="1400" dirty="0"/>
              <a:t>And assess the effectiveness of the program and countermeasures</a:t>
            </a:r>
          </a:p>
          <a:p>
            <a:endParaRPr lang="en-US" sz="1400" dirty="0"/>
          </a:p>
          <a:p>
            <a:r>
              <a:rPr lang="en-US" sz="1400" dirty="0"/>
              <a:t>Simply put, using the OPSEC cycle, we look at who wants your information, what do they want, how can they get it, how likely are they to get it and what is the impact if they do, and finally what can we do to stop them from getting our information. Then we evaluate our program’s effectiveness and make changes as needed.</a:t>
            </a:r>
          </a:p>
          <a:p>
            <a:pPr defTabSz="931315">
              <a:defRPr/>
            </a:pPr>
            <a:endParaRPr lang="en-US" sz="1400" dirty="0">
              <a:latin typeface="Georgia" panose="02040502050405020303" pitchFamily="18" charset="0"/>
            </a:endParaRPr>
          </a:p>
          <a:p>
            <a:pPr defTabSz="931315">
              <a:defRPr/>
            </a:pPr>
            <a:endParaRPr lang="en-US" sz="1400" dirty="0">
              <a:latin typeface="Georgia" panose="02040502050405020303" pitchFamily="18" charset="0"/>
            </a:endParaRPr>
          </a:p>
        </p:txBody>
      </p:sp>
      <p:sp>
        <p:nvSpPr>
          <p:cNvPr id="4" name="Slide Number Placeholder 3"/>
          <p:cNvSpPr>
            <a:spLocks noGrp="1"/>
          </p:cNvSpPr>
          <p:nvPr>
            <p:ph type="sldNum" sz="quarter" idx="5"/>
          </p:nvPr>
        </p:nvSpPr>
        <p:spPr/>
        <p:txBody>
          <a:bodyPr/>
          <a:lstStyle/>
          <a:p>
            <a:fld id="{72317DA0-F51C-5549-98AF-0A2BD937B745}" type="slidenum">
              <a:rPr lang="en-US" smtClean="0"/>
              <a:t>39</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133" y="3026664"/>
            <a:ext cx="365760" cy="36576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441416">
            <a:off x="685800" y="4516214"/>
            <a:ext cx="365760" cy="365760"/>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441416">
            <a:off x="685800" y="3866484"/>
            <a:ext cx="365760" cy="365760"/>
          </a:xfrm>
          <a:prstGeom prst="rect">
            <a:avLst/>
          </a:prstGeom>
        </p:spPr>
      </p:pic>
    </p:spTree>
    <p:extLst>
      <p:ext uri="{BB962C8B-B14F-4D97-AF65-F5344CB8AC3E}">
        <p14:creationId xmlns:p14="http://schemas.microsoft.com/office/powerpoint/2010/main" val="32216303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6930" y="3090672"/>
            <a:ext cx="5916168" cy="5641848"/>
          </a:xfrm>
        </p:spPr>
        <p:txBody>
          <a:bodyPr/>
          <a:lstStyle/>
          <a:p>
            <a:pPr>
              <a:tabLst>
                <a:tab pos="457066" algn="l"/>
              </a:tabLst>
            </a:pPr>
            <a:r>
              <a:rPr lang="en-US" sz="1400" dirty="0"/>
              <a:t>	OPSEC is a systematic process that helps us deny potential adversaries information about our capabilities and intentions by identifying, controlling, and protecting generally unclassified information associated with the planning and execution of sensitive activities.</a:t>
            </a:r>
          </a:p>
          <a:p>
            <a:endParaRPr lang="en-US" sz="1400" dirty="0"/>
          </a:p>
          <a:p>
            <a:r>
              <a:rPr lang="en-US" sz="1400" dirty="0"/>
              <a:t>The OPSEC cycle helps us understand the threats and vulnerabilities while also determining the value of unclassified information. Understanding the cycle and the benefits of the process is the first step in making OPSEC principles second nature, creating an OPSEC mindset, and promoting an OPSEC culture – which is what we want.</a:t>
            </a:r>
          </a:p>
        </p:txBody>
      </p:sp>
      <p:sp>
        <p:nvSpPr>
          <p:cNvPr id="4" name="Slide Number Placeholder 3"/>
          <p:cNvSpPr>
            <a:spLocks noGrp="1"/>
          </p:cNvSpPr>
          <p:nvPr>
            <p:ph type="sldNum" sz="quarter" idx="5"/>
          </p:nvPr>
        </p:nvSpPr>
        <p:spPr/>
        <p:txBody>
          <a:bodyPr/>
          <a:lstStyle/>
          <a:p>
            <a:fld id="{72317DA0-F51C-5549-98AF-0A2BD937B745}" type="slidenum">
              <a:rPr lang="en-US" smtClean="0"/>
              <a:t>4</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3029050"/>
            <a:ext cx="365760" cy="365760"/>
          </a:xfrm>
          <a:prstGeom prst="rect">
            <a:avLst/>
          </a:prstGeom>
        </p:spPr>
      </p:pic>
    </p:spTree>
    <p:extLst>
      <p:ext uri="{BB962C8B-B14F-4D97-AF65-F5344CB8AC3E}">
        <p14:creationId xmlns:p14="http://schemas.microsoft.com/office/powerpoint/2010/main" val="275582011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315">
              <a:tabLst>
                <a:tab pos="457066" algn="l"/>
              </a:tabLst>
              <a:defRPr/>
            </a:pPr>
            <a:r>
              <a:rPr lang="en-US" sz="1400" dirty="0"/>
              <a:t>	Begin with, Who wants your information: Criminals, identity thieves, and even pedophiles.</a:t>
            </a:r>
          </a:p>
          <a:p>
            <a:pPr defTabSz="931315">
              <a:defRPr/>
            </a:pPr>
            <a:endParaRPr lang="en-US" sz="1400" dirty="0"/>
          </a:p>
          <a:p>
            <a:r>
              <a:rPr lang="en-US" sz="1400" dirty="0"/>
              <a:t>What do they want: Critical or sensitive information such as where you work, your family members, where your kids go to school, what your interests are. They could want your personal information to commit identity theft, gain access to your finances, or something more nefarious.</a:t>
            </a:r>
          </a:p>
          <a:p>
            <a:endParaRPr lang="en-US" sz="1400" dirty="0"/>
          </a:p>
          <a:p>
            <a:r>
              <a:rPr lang="en-US" sz="1400" dirty="0"/>
              <a:t>How can they get your information: Many people post hobbies/ interests, vacation plans and events that they are attending as well as pictures of their children, pets, and valuables. </a:t>
            </a:r>
          </a:p>
          <a:p>
            <a:endParaRPr lang="en-US" sz="1400" dirty="0"/>
          </a:p>
          <a:p>
            <a:r>
              <a:rPr lang="en-US" sz="1400" dirty="0"/>
              <a:t>How can we protect our information: By defining what information is critical information and should be protected and not posted online.</a:t>
            </a:r>
          </a:p>
          <a:p>
            <a:endParaRPr lang="en-US" sz="1400" dirty="0"/>
          </a:p>
          <a:p>
            <a:pPr defTabSz="931315">
              <a:defRPr/>
            </a:pPr>
            <a:r>
              <a:rPr lang="en-US" sz="1400" dirty="0"/>
              <a:t>Work and school schedules, activity schedules like sports practices and games, or travel plans both work and vacation. All of these point to when the house will be unattended or when the children are home without adult supervision. </a:t>
            </a:r>
          </a:p>
          <a:p>
            <a:pPr defTabSz="931315">
              <a:defRPr/>
            </a:pPr>
            <a:endParaRPr lang="en-US" sz="1400" dirty="0"/>
          </a:p>
          <a:p>
            <a:endParaRPr lang="en-US" sz="1400" dirty="0"/>
          </a:p>
          <a:p>
            <a:pPr defTabSz="931315">
              <a:defRPr/>
            </a:pPr>
            <a:endParaRPr lang="en-US" sz="1400" dirty="0"/>
          </a:p>
        </p:txBody>
      </p:sp>
      <p:sp>
        <p:nvSpPr>
          <p:cNvPr id="4" name="Slide Number Placeholder 3"/>
          <p:cNvSpPr>
            <a:spLocks noGrp="1"/>
          </p:cNvSpPr>
          <p:nvPr>
            <p:ph type="sldNum" sz="quarter" idx="5"/>
          </p:nvPr>
        </p:nvSpPr>
        <p:spPr/>
        <p:txBody>
          <a:bodyPr/>
          <a:lstStyle/>
          <a:p>
            <a:fld id="{72317DA0-F51C-5549-98AF-0A2BD937B745}" type="slidenum">
              <a:rPr lang="en-US" smtClean="0"/>
              <a:t>40</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133" y="3026664"/>
            <a:ext cx="365760" cy="365760"/>
          </a:xfrm>
          <a:prstGeom prst="rect">
            <a:avLst/>
          </a:prstGeom>
        </p:spPr>
      </p:pic>
    </p:spTree>
    <p:extLst>
      <p:ext uri="{BB962C8B-B14F-4D97-AF65-F5344CB8AC3E}">
        <p14:creationId xmlns:p14="http://schemas.microsoft.com/office/powerpoint/2010/main" val="270217865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315">
              <a:tabLst>
                <a:tab pos="457066" algn="l"/>
              </a:tabLst>
              <a:defRPr/>
            </a:pPr>
            <a:r>
              <a:rPr lang="en-US" sz="1400" dirty="0"/>
              <a:t>	It’s not just what you share on social media</a:t>
            </a:r>
          </a:p>
          <a:p>
            <a:pPr defTabSz="931315">
              <a:defRPr/>
            </a:pPr>
            <a:endParaRPr lang="en-US" sz="1400" dirty="0"/>
          </a:p>
          <a:p>
            <a:pPr defTabSz="931315">
              <a:defRPr/>
            </a:pPr>
            <a:r>
              <a:rPr lang="en-US" sz="1400" strike="sngStrike" dirty="0">
                <a:hlinkClick r:id="rId3"/>
              </a:rPr>
              <a:t>https://youtu.be/bwZztQTVrhw</a:t>
            </a:r>
            <a:endParaRPr lang="en-US" sz="1400" strike="sngStrike" dirty="0"/>
          </a:p>
          <a:p>
            <a:pPr defTabSz="931315">
              <a:defRPr/>
            </a:pPr>
            <a:r>
              <a:rPr lang="es-ES" sz="1400" i="1" strike="sngStrike" dirty="0"/>
              <a:t>Social Media </a:t>
            </a:r>
            <a:r>
              <a:rPr lang="es-ES" sz="1400" i="1" strike="sngStrike" dirty="0" err="1"/>
              <a:t>Privacy</a:t>
            </a:r>
            <a:r>
              <a:rPr lang="es-ES" sz="1400" strike="sngStrike" dirty="0"/>
              <a:t> [1:22]</a:t>
            </a:r>
          </a:p>
          <a:p>
            <a:pPr defTabSz="931315">
              <a:defRPr/>
            </a:pPr>
            <a:endParaRPr lang="es-ES" sz="1400" dirty="0"/>
          </a:p>
          <a:p>
            <a:pPr defTabSz="931315">
              <a:tabLst>
                <a:tab pos="457066" algn="l"/>
              </a:tabLst>
              <a:defRPr/>
            </a:pPr>
            <a:r>
              <a:rPr lang="en-US" sz="1400" dirty="0"/>
              <a:t>	The views and opinions expressed in the videos, or any references contained within, do not necessarily state or reflect those of the United States Government.  Any references to specific products, processes, or services do not constitute or imply an endorsement by the United States Government of said product, process, or services or of their producers or providers. </a:t>
            </a:r>
          </a:p>
          <a:p>
            <a:pPr defTabSz="931315">
              <a:defRPr/>
            </a:pPr>
            <a:endParaRPr lang="en-US" sz="1400" dirty="0"/>
          </a:p>
          <a:p>
            <a:pPr defTabSz="931315">
              <a:defRPr/>
            </a:pPr>
            <a:endParaRPr lang="en-US" dirty="0"/>
          </a:p>
          <a:p>
            <a:pPr defTabSz="931315">
              <a:defRPr/>
            </a:pPr>
            <a:endParaRPr lang="en-US" dirty="0"/>
          </a:p>
        </p:txBody>
      </p:sp>
      <p:sp>
        <p:nvSpPr>
          <p:cNvPr id="4" name="Slide Number Placeholder 3"/>
          <p:cNvSpPr>
            <a:spLocks noGrp="1"/>
          </p:cNvSpPr>
          <p:nvPr>
            <p:ph type="sldNum" sz="quarter" idx="5"/>
          </p:nvPr>
        </p:nvSpPr>
        <p:spPr/>
        <p:txBody>
          <a:bodyPr/>
          <a:lstStyle/>
          <a:p>
            <a:fld id="{72317DA0-F51C-5549-98AF-0A2BD937B745}" type="slidenum">
              <a:rPr lang="en-US" smtClean="0"/>
              <a:t>41</a:t>
            </a:fld>
            <a:endParaRPr lang="en-US" dirty="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3133" y="3026664"/>
            <a:ext cx="365760" cy="365760"/>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5800" y="4102121"/>
            <a:ext cx="365760" cy="365760"/>
          </a:xfrm>
          <a:prstGeom prst="rect">
            <a:avLst/>
          </a:prstGeom>
        </p:spPr>
      </p:pic>
    </p:spTree>
    <p:extLst>
      <p:ext uri="{BB962C8B-B14F-4D97-AF65-F5344CB8AC3E}">
        <p14:creationId xmlns:p14="http://schemas.microsoft.com/office/powerpoint/2010/main" val="236956553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500">
              <a:tabLst>
                <a:tab pos="457066" algn="l"/>
              </a:tabLst>
              <a:defRPr/>
            </a:pPr>
            <a:r>
              <a:rPr lang="en-US" sz="1400" dirty="0"/>
              <a:t>	These simple steps can protect you and others.</a:t>
            </a:r>
          </a:p>
          <a:p>
            <a:pPr defTabSz="931500">
              <a:defRPr/>
            </a:pPr>
            <a:endParaRPr lang="en-US" sz="1400" dirty="0"/>
          </a:p>
          <a:p>
            <a:pPr marL="171400" indent="-171400" defTabSz="931500">
              <a:buFont typeface="Arial" panose="020B0604020202020204" pitchFamily="34" charset="0"/>
              <a:buChar char="•"/>
              <a:defRPr/>
            </a:pPr>
            <a:r>
              <a:rPr lang="en-US" sz="1400" dirty="0"/>
              <a:t>Avoid oversharing online, protect your critical information and ensure that your family and friends don’t overshare your information.</a:t>
            </a:r>
          </a:p>
          <a:p>
            <a:pPr marL="174658" indent="-174658">
              <a:buFont typeface="Arial" panose="020B0604020202020204" pitchFamily="34" charset="0"/>
              <a:buChar char="•"/>
            </a:pPr>
            <a:r>
              <a:rPr lang="en-US" sz="1400" dirty="0"/>
              <a:t>Check the privacy settings.</a:t>
            </a:r>
          </a:p>
          <a:p>
            <a:pPr marL="174658" indent="-174658">
              <a:buFont typeface="Arial" panose="020B0604020202020204" pitchFamily="34" charset="0"/>
              <a:buChar char="•"/>
            </a:pPr>
            <a:r>
              <a:rPr lang="en-US" sz="1400" dirty="0"/>
              <a:t>Be selective of friend and connection requests.</a:t>
            </a:r>
          </a:p>
          <a:p>
            <a:pPr marL="174658" indent="-174658" defTabSz="931500">
              <a:buFont typeface="Arial" panose="020B0604020202020204" pitchFamily="34" charset="0"/>
              <a:buChar char="•"/>
              <a:defRPr/>
            </a:pPr>
            <a:r>
              <a:rPr lang="en-US" sz="1400" dirty="0"/>
              <a:t>Turn off location settings and avoid check-ins, especially in real time.</a:t>
            </a:r>
          </a:p>
          <a:p>
            <a:pPr marL="174658" indent="-174658" defTabSz="931500">
              <a:buFont typeface="Arial" panose="020B0604020202020204" pitchFamily="34" charset="0"/>
              <a:buChar char="•"/>
              <a:defRPr/>
            </a:pPr>
            <a:r>
              <a:rPr lang="en-US" sz="1400" dirty="0"/>
              <a:t>Be cautious, watch out for suspicious messages, links, and posts.</a:t>
            </a:r>
          </a:p>
          <a:p>
            <a:pPr marL="174658" indent="-174658" defTabSz="931500">
              <a:buFont typeface="Arial" panose="020B0604020202020204" pitchFamily="34" charset="0"/>
              <a:buChar char="•"/>
              <a:defRPr/>
            </a:pPr>
            <a:r>
              <a:rPr lang="en-US" sz="1400" dirty="0"/>
              <a:t>Report concerns to the appropriate contact, If you see something, say something.</a:t>
            </a:r>
          </a:p>
          <a:p>
            <a:pPr marL="174658" indent="-174658">
              <a:buFont typeface="Arial" panose="020B0604020202020204" pitchFamily="34" charset="0"/>
              <a:buChar char="•"/>
            </a:pPr>
            <a:r>
              <a:rPr lang="en-US" sz="1400" dirty="0"/>
              <a:t>Use strong complex passwords, protect all of your accounts.</a:t>
            </a:r>
          </a:p>
          <a:p>
            <a:pPr marL="171400" indent="-171400">
              <a:buFont typeface="Arial" panose="020B0604020202020204" pitchFamily="34" charset="0"/>
              <a:buChar char="•"/>
            </a:pPr>
            <a:r>
              <a:rPr lang="en-US" sz="1400" dirty="0"/>
              <a:t>Using social media can increase chances of information being compromised, but we can mitigate the risk by following OPSEC principles. </a:t>
            </a:r>
          </a:p>
          <a:p>
            <a:pPr marL="171400" indent="-171400">
              <a:buFont typeface="Arial" panose="020B0604020202020204" pitchFamily="34" charset="0"/>
              <a:buChar char="•"/>
            </a:pPr>
            <a:endParaRPr lang="en-US" sz="1400" dirty="0"/>
          </a:p>
          <a:p>
            <a:r>
              <a:rPr lang="en-US" sz="1400" dirty="0"/>
              <a:t>The big takeaway – control what you can and don’t make it easy for the adversary.</a:t>
            </a:r>
          </a:p>
          <a:p>
            <a:endParaRPr lang="en-US" sz="1400" dirty="0"/>
          </a:p>
          <a:p>
            <a:pPr marL="174658" indent="-174658">
              <a:buFont typeface="Arial" panose="020B0604020202020204" pitchFamily="34" charset="0"/>
              <a:buChar char="•"/>
            </a:pPr>
            <a:endParaRPr lang="en-US" baseline="0" dirty="0">
              <a:latin typeface="Georgia" panose="02040502050405020303" pitchFamily="18" charset="0"/>
            </a:endParaRPr>
          </a:p>
          <a:p>
            <a:endParaRPr lang="en-US" dirty="0">
              <a:latin typeface="Georgia" panose="02040502050405020303" pitchFamily="18" charset="0"/>
            </a:endParaRPr>
          </a:p>
          <a:p>
            <a:endParaRPr lang="en-US" dirty="0">
              <a:latin typeface="Georgia" panose="02040502050405020303" pitchFamily="18" charset="0"/>
            </a:endParaRPr>
          </a:p>
        </p:txBody>
      </p:sp>
      <p:sp>
        <p:nvSpPr>
          <p:cNvPr id="4" name="Slide Number Placeholder 3"/>
          <p:cNvSpPr>
            <a:spLocks noGrp="1"/>
          </p:cNvSpPr>
          <p:nvPr>
            <p:ph type="sldNum" sz="quarter" idx="5"/>
          </p:nvPr>
        </p:nvSpPr>
        <p:spPr/>
        <p:txBody>
          <a:bodyPr/>
          <a:lstStyle/>
          <a:p>
            <a:fld id="{72317DA0-F51C-5549-98AF-0A2BD937B745}" type="slidenum">
              <a:rPr lang="en-US" smtClean="0"/>
              <a:t>42</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133" y="3026664"/>
            <a:ext cx="365760" cy="365760"/>
          </a:xfrm>
          <a:prstGeom prst="rect">
            <a:avLst/>
          </a:prstGeom>
        </p:spPr>
      </p:pic>
    </p:spTree>
    <p:extLst>
      <p:ext uri="{BB962C8B-B14F-4D97-AF65-F5344CB8AC3E}">
        <p14:creationId xmlns:p14="http://schemas.microsoft.com/office/powerpoint/2010/main" val="261296587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457066" algn="l"/>
              </a:tabLst>
            </a:pPr>
            <a:r>
              <a:rPr lang="en-US" sz="1400" dirty="0"/>
              <a:t>	Remember, OPSEC is a proven risk analysis process that helps protect critical information and determine the value of unclassified information; awareness is key!</a:t>
            </a:r>
          </a:p>
          <a:p>
            <a:endParaRPr lang="en-US" sz="1400" dirty="0"/>
          </a:p>
          <a:p>
            <a:pPr marL="174658" indent="-174658">
              <a:buFont typeface="Arial" panose="020B0604020202020204" pitchFamily="34" charset="0"/>
              <a:buChar char="•"/>
            </a:pPr>
            <a:r>
              <a:rPr lang="en-US" sz="1400" dirty="0"/>
              <a:t>Identify and analyze the threats </a:t>
            </a:r>
          </a:p>
          <a:p>
            <a:pPr marL="174658" indent="-174658">
              <a:buFont typeface="Arial" panose="020B0604020202020204" pitchFamily="34" charset="0"/>
              <a:buChar char="•"/>
            </a:pPr>
            <a:r>
              <a:rPr lang="en-US" sz="1400" dirty="0"/>
              <a:t>Identify what information is critical and assess the potential Impact</a:t>
            </a:r>
          </a:p>
          <a:p>
            <a:pPr marL="174658" indent="-174658" defTabSz="931500">
              <a:buFont typeface="Arial" panose="020B0604020202020204" pitchFamily="34" charset="0"/>
              <a:buChar char="•"/>
              <a:defRPr/>
            </a:pPr>
            <a:r>
              <a:rPr lang="en-US" sz="1400" dirty="0"/>
              <a:t>Identify and analyze your vulnerabilities and Indicators</a:t>
            </a:r>
          </a:p>
          <a:p>
            <a:pPr marL="174658" indent="-174658">
              <a:buFont typeface="Arial" panose="020B0604020202020204" pitchFamily="34" charset="0"/>
              <a:buChar char="•"/>
            </a:pPr>
            <a:r>
              <a:rPr lang="en-US" sz="1400" dirty="0"/>
              <a:t>Understand and assess the risk</a:t>
            </a:r>
          </a:p>
          <a:p>
            <a:pPr marL="174658" indent="-174658">
              <a:buFont typeface="Arial" panose="020B0604020202020204" pitchFamily="34" charset="0"/>
              <a:buChar char="•"/>
            </a:pPr>
            <a:r>
              <a:rPr lang="en-US" sz="1400" dirty="0"/>
              <a:t>Identify and implement effective countermeasures</a:t>
            </a:r>
          </a:p>
          <a:p>
            <a:pPr marL="174658" indent="-174658">
              <a:buFont typeface="Arial" panose="020B0604020202020204" pitchFamily="34" charset="0"/>
              <a:buChar char="•"/>
            </a:pPr>
            <a:r>
              <a:rPr lang="en-US" sz="1400" dirty="0"/>
              <a:t>And assess the effectiveness of the program</a:t>
            </a:r>
            <a:r>
              <a:rPr lang="en-US" sz="1400" baseline="0" dirty="0"/>
              <a:t> and countermeasures </a:t>
            </a:r>
            <a:endParaRPr lang="en-US" sz="1400" dirty="0"/>
          </a:p>
          <a:p>
            <a:endParaRPr lang="en-US" sz="1400" dirty="0"/>
          </a:p>
          <a:p>
            <a:r>
              <a:rPr lang="en-US" sz="1400" dirty="0"/>
              <a:t>Simply put, using the OPSEC cycle, we look at who wants your information, what do they want, how can they get it, how likely are they to get it and what is the impact if they do, and finally what can we do to stop them from getting our information. Then we evaluate our program’s effectiveness and make changes as needed.</a:t>
            </a:r>
          </a:p>
          <a:p>
            <a:endParaRPr lang="en-US" sz="1400" dirty="0"/>
          </a:p>
          <a:p>
            <a:r>
              <a:rPr lang="en-US" sz="1400" dirty="0"/>
              <a:t>When implemented properly, OPSEC can deny the adversary the information they need to compromise our operations and support their strategies.</a:t>
            </a:r>
          </a:p>
          <a:p>
            <a:r>
              <a:rPr lang="en-US" sz="1400" dirty="0"/>
              <a:t>While OPSEC cannot replace the other security disciplines, it does enhance them. </a:t>
            </a:r>
          </a:p>
          <a:p>
            <a:endParaRPr lang="en-US" sz="1400" dirty="0"/>
          </a:p>
          <a:p>
            <a:r>
              <a:rPr lang="en-US" sz="1400" dirty="0"/>
              <a:t>Finally, OPSEC does not stop when you leave work. Share this guidance with your family, friends and colleagues. Your inner circle becomes safer when everyone is doing the right thing.</a:t>
            </a:r>
          </a:p>
        </p:txBody>
      </p:sp>
      <p:sp>
        <p:nvSpPr>
          <p:cNvPr id="4" name="Slide Number Placeholder 3"/>
          <p:cNvSpPr>
            <a:spLocks noGrp="1"/>
          </p:cNvSpPr>
          <p:nvPr>
            <p:ph type="sldNum" sz="quarter" idx="10"/>
          </p:nvPr>
        </p:nvSpPr>
        <p:spPr/>
        <p:txBody>
          <a:bodyPr/>
          <a:lstStyle/>
          <a:p>
            <a:fld id="{72317DA0-F51C-5549-98AF-0A2BD937B745}" type="slidenum">
              <a:rPr lang="en-US" smtClean="0"/>
              <a:t>43</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133" y="3026664"/>
            <a:ext cx="365760" cy="365760"/>
          </a:xfrm>
          <a:prstGeom prst="rect">
            <a:avLst/>
          </a:prstGeom>
        </p:spPr>
      </p:pic>
    </p:spTree>
    <p:extLst>
      <p:ext uri="{BB962C8B-B14F-4D97-AF65-F5344CB8AC3E}">
        <p14:creationId xmlns:p14="http://schemas.microsoft.com/office/powerpoint/2010/main" val="373123751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9613" y="666750"/>
            <a:ext cx="4097337" cy="2305050"/>
          </a:xfrm>
        </p:spPr>
      </p:sp>
      <p:sp>
        <p:nvSpPr>
          <p:cNvPr id="3" name="Notes Placeholder 2"/>
          <p:cNvSpPr>
            <a:spLocks noGrp="1"/>
          </p:cNvSpPr>
          <p:nvPr>
            <p:ph type="body" idx="1"/>
          </p:nvPr>
        </p:nvSpPr>
        <p:spPr>
          <a:xfrm>
            <a:off x="565485" y="3089118"/>
            <a:ext cx="5911516" cy="5740851"/>
          </a:xfrm>
        </p:spPr>
        <p:txBody>
          <a:bodyPr/>
          <a:lstStyle/>
          <a:p>
            <a:r>
              <a:rPr lang="en-US" b="1" dirty="0"/>
              <a:t>Works Cited</a:t>
            </a:r>
          </a:p>
          <a:p>
            <a:endParaRPr lang="en-US" b="1" dirty="0"/>
          </a:p>
          <a:p>
            <a:r>
              <a:rPr lang="en-US" b="1" dirty="0"/>
              <a:t>Videos</a:t>
            </a:r>
            <a:endParaRPr lang="en-US" dirty="0"/>
          </a:p>
          <a:p>
            <a:r>
              <a:rPr lang="en-US" dirty="0" err="1"/>
              <a:t>Opsecprof</a:t>
            </a:r>
            <a:r>
              <a:rPr lang="en-US" dirty="0"/>
              <a:t>. “What is OPSEC?” </a:t>
            </a:r>
            <a:r>
              <a:rPr lang="en-US" i="1" dirty="0"/>
              <a:t>YouTube</a:t>
            </a:r>
            <a:r>
              <a:rPr lang="en-US" dirty="0"/>
              <a:t>, uploaded by Operations Security Professional's Association (OSPA), 24 Dec 2017, </a:t>
            </a:r>
            <a:r>
              <a:rPr lang="en-US" u="sng" dirty="0">
                <a:hlinkClick r:id="rId3"/>
              </a:rPr>
              <a:t>https://www.youtube.com/watch?v=wKtjlq5F2mI</a:t>
            </a:r>
            <a:endParaRPr lang="en-US" dirty="0"/>
          </a:p>
          <a:p>
            <a:endParaRPr lang="en-US" dirty="0"/>
          </a:p>
          <a:p>
            <a:r>
              <a:rPr lang="en-US" dirty="0" err="1"/>
              <a:t>JointOPSECSupport</a:t>
            </a:r>
            <a:r>
              <a:rPr lang="en-US" dirty="0"/>
              <a:t>. “What Could Happen if Sensitive Information is Disclosed.” </a:t>
            </a:r>
            <a:r>
              <a:rPr lang="en-US" i="1" dirty="0"/>
              <a:t>YouTube</a:t>
            </a:r>
            <a:r>
              <a:rPr lang="en-US" dirty="0"/>
              <a:t>, uploaded by </a:t>
            </a:r>
            <a:r>
              <a:rPr lang="en-US" dirty="0" err="1"/>
              <a:t>JointOPSECSupport</a:t>
            </a:r>
            <a:r>
              <a:rPr lang="en-US" dirty="0"/>
              <a:t>, 19 April 2012, </a:t>
            </a:r>
            <a:r>
              <a:rPr lang="en-US" u="sng" dirty="0">
                <a:hlinkClick r:id="rId4"/>
              </a:rPr>
              <a:t>https://www.youtube.com/watch?v=70co-FDcP1U&amp;list=PLC7A095EDCE81B09B</a:t>
            </a:r>
            <a:endParaRPr lang="en-US" dirty="0"/>
          </a:p>
          <a:p>
            <a:endParaRPr lang="en-US" dirty="0"/>
          </a:p>
          <a:p>
            <a:r>
              <a:rPr lang="en-US" dirty="0"/>
              <a:t>CNN Business. “What this Hacker Break into a Company” </a:t>
            </a:r>
            <a:r>
              <a:rPr lang="en-US" i="1" dirty="0"/>
              <a:t>YouTube</a:t>
            </a:r>
            <a:r>
              <a:rPr lang="en-US" dirty="0"/>
              <a:t>, uploaded by CNN Business, 1 June 2016, </a:t>
            </a:r>
            <a:r>
              <a:rPr lang="en-US" u="sng" dirty="0">
                <a:hlinkClick r:id="rId5"/>
              </a:rPr>
              <a:t>https://www.youtube.com/watch?v=PWVN3Rq4gzw&amp;feature=youtu.be</a:t>
            </a:r>
            <a:endParaRPr lang="en-US" dirty="0"/>
          </a:p>
          <a:p>
            <a:endParaRPr lang="en-US" dirty="0"/>
          </a:p>
          <a:p>
            <a:r>
              <a:rPr lang="en-US" dirty="0" err="1"/>
              <a:t>Nadrich</a:t>
            </a:r>
            <a:r>
              <a:rPr lang="en-US" dirty="0"/>
              <a:t>, Lindsey. “Suspect uses False Name after Arrest.” KGW8, 17 September 2019, </a:t>
            </a:r>
            <a:r>
              <a:rPr lang="en-US" u="sng" dirty="0">
                <a:hlinkClick r:id="rId6"/>
              </a:rPr>
              <a:t>https://www.kgw.com/article/news/crime/portland-woman-id-theft-victim/283-2254fe8e-a948-4c93-877e-b23d001eb0b4</a:t>
            </a:r>
            <a:endParaRPr lang="en-US" dirty="0"/>
          </a:p>
          <a:p>
            <a:endParaRPr lang="en-US" dirty="0"/>
          </a:p>
          <a:p>
            <a:r>
              <a:rPr lang="en-US" dirty="0" err="1"/>
              <a:t>CBSNewYork</a:t>
            </a:r>
            <a:r>
              <a:rPr lang="en-US" dirty="0"/>
              <a:t>. “Lawmakers Unveil Legislation To Protect Federal Judges, Months After Gunman Shot And Killed Judge Esther Salas’s Son In New Jersey.” 28 September 2020, </a:t>
            </a:r>
            <a:r>
              <a:rPr lang="en-US" u="sng" dirty="0">
                <a:hlinkClick r:id="rId7"/>
              </a:rPr>
              <a:t>https://newyork.cbslocal.com/2020/09/28/legislation-federal-judge-data-privacy-esther-salas/</a:t>
            </a:r>
            <a:endParaRPr lang="en-US" dirty="0"/>
          </a:p>
          <a:p>
            <a:endParaRPr lang="en-US" dirty="0"/>
          </a:p>
          <a:p>
            <a:r>
              <a:rPr lang="en-US" dirty="0" err="1"/>
              <a:t>Abcnews</a:t>
            </a:r>
            <a:r>
              <a:rPr lang="en-US" dirty="0"/>
              <a:t>. “Home Security Camera Crisis: New Wave of Hack Attacks Spark Growing Concerns.” 13 December 2019, </a:t>
            </a:r>
            <a:r>
              <a:rPr lang="en-US" u="sng" dirty="0">
                <a:hlinkClick r:id="rId8"/>
              </a:rPr>
              <a:t>https://abcnews.go.com/GMA/News/video/terrifying-video-familys-hacked-ring-camera-system-67704081</a:t>
            </a:r>
            <a:r>
              <a:rPr lang="en-US" dirty="0"/>
              <a:t> </a:t>
            </a:r>
          </a:p>
          <a:p>
            <a:endParaRPr lang="en-US" dirty="0"/>
          </a:p>
          <a:p>
            <a:r>
              <a:rPr lang="en-US" dirty="0" err="1"/>
              <a:t>ABCNews</a:t>
            </a:r>
            <a:r>
              <a:rPr lang="en-US" dirty="0"/>
              <a:t> (Australia). “Work from Home Revolution during Coronavirus Pandemic Powers Spike in Cybercrime.” 20 October 2020, </a:t>
            </a:r>
            <a:r>
              <a:rPr lang="en-US" u="sng" dirty="0">
                <a:hlinkClick r:id="rId9"/>
              </a:rPr>
              <a:t>https://www.youtube.com/watch?v=S7CHzzsT3mc</a:t>
            </a:r>
            <a:endParaRPr lang="en-US" dirty="0"/>
          </a:p>
          <a:p>
            <a:r>
              <a:rPr lang="en-US" dirty="0"/>
              <a:t>Habitu8. “Social Media Privacy.” 5 September 2019, </a:t>
            </a:r>
            <a:r>
              <a:rPr lang="en-US" u="sng" dirty="0">
                <a:hlinkClick r:id="rId10"/>
              </a:rPr>
              <a:t>https://www.youtube.com/watch?v=bwZztQTVrhw&amp;feature=youtu.be</a:t>
            </a:r>
            <a:endParaRPr lang="en-US" u="sng" dirty="0"/>
          </a:p>
          <a:p>
            <a:endParaRPr lang="en-US" dirty="0"/>
          </a:p>
          <a:p>
            <a:r>
              <a:rPr lang="en-US" b="1" dirty="0"/>
              <a:t>Stats, Quotes, and other References</a:t>
            </a:r>
            <a:endParaRPr lang="en-US" dirty="0"/>
          </a:p>
          <a:p>
            <a:r>
              <a:rPr lang="en-US" dirty="0"/>
              <a:t>Polar Flow Example</a:t>
            </a:r>
            <a:br>
              <a:rPr lang="en-US" dirty="0"/>
            </a:br>
            <a:r>
              <a:rPr lang="en-US" dirty="0"/>
              <a:t>The Washington Post. “Fitness App Polar Revealed not Only Where U.S. Military Personnel Worked, but Where They Lived.” 18 July 2018</a:t>
            </a:r>
          </a:p>
          <a:p>
            <a:r>
              <a:rPr lang="en-US" u="sng" dirty="0">
                <a:hlinkClick r:id="rId11"/>
              </a:rPr>
              <a:t>https://www.washingtonpost.com/news/worldviews/wp/2018/07/18/fitness-app-polar-revealed-not-only-where-u-s-military-personnel-worked-but-where-they-lived/</a:t>
            </a:r>
            <a:endParaRPr lang="en-US" dirty="0"/>
          </a:p>
          <a:p>
            <a:r>
              <a:rPr lang="en-US" dirty="0"/>
              <a:t>Help Net Security. “Fitness App Polar Flow Reveals Home Addresses of Soldier, Spies.” 9 July 2018 </a:t>
            </a:r>
            <a:r>
              <a:rPr lang="en-US" u="sng" dirty="0">
                <a:hlinkClick r:id="rId12"/>
              </a:rPr>
              <a:t>https://www.helpnetsecurity.com/2018/07/09/polar-flow-privacy-fail/</a:t>
            </a:r>
            <a:endParaRPr lang="en-US" dirty="0"/>
          </a:p>
          <a:p>
            <a:r>
              <a:rPr lang="en-US" dirty="0"/>
              <a:t> </a:t>
            </a:r>
          </a:p>
          <a:p>
            <a:r>
              <a:rPr lang="en-US" dirty="0"/>
              <a:t>“A burglary happens once every 26 seconds”</a:t>
            </a:r>
            <a:br>
              <a:rPr lang="en-US" dirty="0"/>
            </a:br>
            <a:r>
              <a:rPr lang="en-US" dirty="0"/>
              <a:t>Edwards Rebecca. “8 Surprising Home Burglary Facts and Stats.” </a:t>
            </a:r>
            <a:r>
              <a:rPr lang="en-US" dirty="0" err="1"/>
              <a:t>Safewise</a:t>
            </a:r>
            <a:r>
              <a:rPr lang="en-US" dirty="0"/>
              <a:t>, 23 July 20. </a:t>
            </a:r>
            <a:r>
              <a:rPr lang="en-US" u="sng" dirty="0">
                <a:hlinkClick r:id="rId13"/>
              </a:rPr>
              <a:t>https://www.safewise.com/blog/8-surprising-home-burglary-statistics/#Fact_1</a:t>
            </a:r>
            <a:endParaRPr lang="en-US" u="sng" dirty="0"/>
          </a:p>
          <a:p>
            <a:endParaRPr lang="en-US" dirty="0"/>
          </a:p>
          <a:p>
            <a:r>
              <a:rPr lang="en-US" dirty="0"/>
              <a:t>“One property crime happens every 4 seconds…One burglary occurs every 20 seconds.”</a:t>
            </a:r>
            <a:br>
              <a:rPr lang="en-US" dirty="0"/>
            </a:br>
            <a:r>
              <a:rPr lang="en-US" dirty="0" err="1"/>
              <a:t>Nationsearch</a:t>
            </a:r>
            <a:r>
              <a:rPr lang="en-US" dirty="0"/>
              <a:t>. “Home Invasion Crime Statistics That Will Keep You Up At Night.” </a:t>
            </a:r>
            <a:r>
              <a:rPr lang="en-US" u="sng" dirty="0">
                <a:hlinkClick r:id="rId14"/>
              </a:rPr>
              <a:t>https://www.nationsearch.com/blog/home-invasion-crime-statistics-that-will-keep-you-up-at-night/</a:t>
            </a:r>
            <a:endParaRPr lang="en-US" u="sng" dirty="0"/>
          </a:p>
          <a:p>
            <a:endParaRPr lang="en-US" u="sng" dirty="0"/>
          </a:p>
          <a:p>
            <a:r>
              <a:rPr lang="en-US" dirty="0"/>
              <a:t>“Connected devices will reach 17 billion by 2025”</a:t>
            </a:r>
            <a:br>
              <a:rPr lang="en-US" dirty="0"/>
            </a:br>
            <a:r>
              <a:rPr lang="en-US" dirty="0" err="1"/>
              <a:t>Milkovich</a:t>
            </a:r>
            <a:r>
              <a:rPr lang="en-US" dirty="0"/>
              <a:t>, Devon. “15 Alarming Cyber Security Facts and Stats.” </a:t>
            </a:r>
            <a:r>
              <a:rPr lang="en-US" i="1" dirty="0" err="1"/>
              <a:t>Cybint</a:t>
            </a:r>
            <a:r>
              <a:rPr lang="en-US" dirty="0"/>
              <a:t>, 23 December 2020. </a:t>
            </a:r>
            <a:r>
              <a:rPr lang="en-US" u="sng" dirty="0">
                <a:hlinkClick r:id="rId15"/>
              </a:rPr>
              <a:t>https://www.cybintsolutions.com/cyber-security-facts-stats/</a:t>
            </a:r>
            <a:endParaRPr lang="en-US" u="sng" dirty="0"/>
          </a:p>
          <a:p>
            <a:endParaRPr lang="en-US" dirty="0"/>
          </a:p>
          <a:p>
            <a:r>
              <a:rPr lang="en-US" dirty="0"/>
              <a:t>“Households have 10 connected devices now, will rise to 50 by 2020”</a:t>
            </a:r>
            <a:br>
              <a:rPr lang="en-US" dirty="0"/>
            </a:br>
            <a:r>
              <a:rPr lang="en-US" dirty="0" err="1"/>
              <a:t>Phadnis</a:t>
            </a:r>
            <a:r>
              <a:rPr lang="en-US" dirty="0"/>
              <a:t>, </a:t>
            </a:r>
            <a:r>
              <a:rPr lang="en-US" dirty="0" err="1"/>
              <a:t>Shilpa</a:t>
            </a:r>
            <a:r>
              <a:rPr lang="en-US" dirty="0"/>
              <a:t>. “Households have 10 connected devices now, will rise to 50 by 2020.” </a:t>
            </a:r>
            <a:r>
              <a:rPr lang="en-US" i="1" dirty="0"/>
              <a:t>CIO.com</a:t>
            </a:r>
            <a:r>
              <a:rPr lang="en-US" dirty="0"/>
              <a:t>, 19 August 2016   </a:t>
            </a:r>
            <a:r>
              <a:rPr lang="en-US" u="sng" dirty="0">
                <a:hlinkClick r:id="rId16"/>
              </a:rPr>
              <a:t>https://cio.economictimes.indiatimes.com/news/internet-of-things/households-have-10-connected-devices-now-will-rise-to-50-by-2020/53765773</a:t>
            </a:r>
            <a:endParaRPr lang="en-US" u="sng" dirty="0"/>
          </a:p>
          <a:p>
            <a:endParaRPr lang="en-US" dirty="0"/>
          </a:p>
          <a:p>
            <a:r>
              <a:rPr lang="en-US" dirty="0"/>
              <a:t>Spangler, Todd. “U.S. Households Have an Average of 11 Connected Devices — And 5G Should Push That Even Higher.” Variety, 10 Dec 10 2019 </a:t>
            </a:r>
            <a:r>
              <a:rPr lang="en-US" u="sng" dirty="0">
                <a:hlinkClick r:id="rId17"/>
              </a:rPr>
              <a:t>https://variety.com/2019/digital/news/u-s-households-have-an-average-of-11-connected-devices-and-5g-should-push-that-even-higher-1203431225/</a:t>
            </a:r>
            <a:endParaRPr lang="en-US" u="sng" dirty="0"/>
          </a:p>
          <a:p>
            <a:endParaRPr lang="en-US" dirty="0"/>
          </a:p>
          <a:p>
            <a:r>
              <a:rPr lang="en-US" dirty="0"/>
              <a:t>“Number of internet connected and connectable devices in the United States from 2016 to 2020. </a:t>
            </a:r>
            <a:r>
              <a:rPr lang="en-US" u="sng" dirty="0">
                <a:hlinkClick r:id="rId18"/>
              </a:rPr>
              <a:t>https://www.statista.com/statistics/741735/us-number-of-internet-connectable-devices/#:~:text=In%202016%2C%20there%20were%20180,to%20rise%20to%20260%20million</a:t>
            </a:r>
            <a:endParaRPr lang="en-US" u="sng" dirty="0"/>
          </a:p>
          <a:p>
            <a:endParaRPr lang="en-US" dirty="0"/>
          </a:p>
          <a:p>
            <a:r>
              <a:rPr lang="en-US" dirty="0"/>
              <a:t>“In 2016, there were 180 million connected devices in the United States, with a further 65 million devices that were internet-capable but not yet connected. By 2020, the number of connected devices was forecast to rise to 260 million.”</a:t>
            </a:r>
            <a:br>
              <a:rPr lang="en-US" dirty="0"/>
            </a:br>
            <a:r>
              <a:rPr lang="en-US" dirty="0"/>
              <a:t>Statista. “Number of internet connected and connectable devices in the United States from 2016 to 2020.” </a:t>
            </a:r>
            <a:r>
              <a:rPr lang="en-US" u="sng" dirty="0">
                <a:hlinkClick r:id="rId19"/>
              </a:rPr>
              <a:t>https://www.statista.com/statistics/741735/us-number-of-internet-connectabledevices/#:~:text=In%202016%2C%20there%20were%20180,to%20rise%20to%20260%20million</a:t>
            </a:r>
            <a:endParaRPr lang="en-US" dirty="0"/>
          </a:p>
          <a:p>
            <a:endParaRPr lang="en-US" dirty="0"/>
          </a:p>
          <a:p>
            <a:r>
              <a:rPr lang="en-US" dirty="0"/>
              <a:t>“According to Cisco’s Annual Internet Report, there will be 4.6 billion networked devices in the U.S. by 2023.”</a:t>
            </a:r>
            <a:br>
              <a:rPr lang="en-US" dirty="0"/>
            </a:br>
            <a:r>
              <a:rPr lang="en-US" dirty="0"/>
              <a:t>NCTA. “Bring on the Smart Devices.” 21 February 2020. </a:t>
            </a:r>
            <a:r>
              <a:rPr lang="en-US" u="sng" dirty="0">
                <a:hlinkClick r:id="rId20"/>
              </a:rPr>
              <a:t>https://www.ncta.com/whats-new/bring-on-the-smart-devices</a:t>
            </a:r>
            <a:endParaRPr lang="en-US" u="sng" dirty="0"/>
          </a:p>
          <a:p>
            <a:endParaRPr lang="en-US" u="sng" dirty="0"/>
          </a:p>
          <a:p>
            <a:r>
              <a:rPr lang="en-US" dirty="0"/>
              <a:t>”72 of the 81 </a:t>
            </a:r>
            <a:r>
              <a:rPr lang="en-US" dirty="0" err="1"/>
              <a:t>IoT</a:t>
            </a:r>
            <a:r>
              <a:rPr lang="en-US" dirty="0"/>
              <a:t> devices shared data with third parties completely unrelated to the original manufacturer.”</a:t>
            </a:r>
            <a:br>
              <a:rPr lang="en-US" dirty="0"/>
            </a:br>
            <a:r>
              <a:rPr lang="en-US" dirty="0"/>
              <a:t>Lindsey, Nicole. “Smart Devices Leaking Data To Tech Giants Raises New </a:t>
            </a:r>
            <a:r>
              <a:rPr lang="en-US" dirty="0" err="1"/>
              <a:t>IoT</a:t>
            </a:r>
            <a:r>
              <a:rPr lang="en-US" dirty="0"/>
              <a:t> Privacy Issues.” CPO Magazine. 1 October 2019. </a:t>
            </a:r>
          </a:p>
          <a:p>
            <a:r>
              <a:rPr lang="en-US" dirty="0">
                <a:hlinkClick r:id="rId21"/>
              </a:rPr>
              <a:t>https://www.cpomagazine.com/data-privacy/smart-devices-leaking-data-to-tech-giants-raises-new-iot-privacy-issues/</a:t>
            </a:r>
            <a:endParaRPr lang="en-US" dirty="0"/>
          </a:p>
          <a:p>
            <a:endParaRPr lang="en-US" dirty="0"/>
          </a:p>
          <a:p>
            <a:r>
              <a:rPr lang="en-US" dirty="0"/>
              <a:t>“the </a:t>
            </a:r>
            <a:r>
              <a:rPr lang="en-US" dirty="0" err="1"/>
              <a:t>IoT</a:t>
            </a:r>
            <a:r>
              <a:rPr lang="en-US" dirty="0"/>
              <a:t> market has grown for some time and is due to reach 31 billion connected devices by 2020 and 75 billion devices by 2025.”</a:t>
            </a:r>
            <a:br>
              <a:rPr lang="en-US" dirty="0"/>
            </a:br>
            <a:r>
              <a:rPr lang="en-US" dirty="0"/>
              <a:t>Cisco.com. “The future of </a:t>
            </a:r>
            <a:r>
              <a:rPr lang="en-US" dirty="0" err="1"/>
              <a:t>IoT</a:t>
            </a:r>
            <a:r>
              <a:rPr lang="en-US" dirty="0"/>
              <a:t> </a:t>
            </a:r>
            <a:r>
              <a:rPr lang="en-US" dirty="0" err="1"/>
              <a:t>miniguide</a:t>
            </a:r>
            <a:r>
              <a:rPr lang="en-US" dirty="0"/>
              <a:t>: The burgeoning </a:t>
            </a:r>
            <a:r>
              <a:rPr lang="en-US" dirty="0" err="1"/>
              <a:t>IoT</a:t>
            </a:r>
            <a:r>
              <a:rPr lang="en-US" dirty="0"/>
              <a:t> market continues.” 19 July 2019. </a:t>
            </a:r>
            <a:r>
              <a:rPr lang="en-US" u="sng" dirty="0">
                <a:hlinkClick r:id="rId22"/>
              </a:rPr>
              <a:t>https://www.cisco.com/c/en/us/solutions/internet-of-things/future-of-iot.html</a:t>
            </a:r>
            <a:endParaRPr lang="en-US" u="sng" dirty="0"/>
          </a:p>
          <a:p>
            <a:endParaRPr lang="en-US" dirty="0"/>
          </a:p>
          <a:p>
            <a:r>
              <a:rPr lang="en-US" dirty="0"/>
              <a:t>“Nearly 60% of the data breaches are due mainly to human error.”</a:t>
            </a:r>
            <a:br>
              <a:rPr lang="en-US" dirty="0"/>
            </a:br>
            <a:r>
              <a:rPr lang="en-US" dirty="0"/>
              <a:t>Computer Fraud &amp; Security. 2020 Sep; 2020(9): 15–19. Published online 2020 Sep 22. </a:t>
            </a:r>
            <a:r>
              <a:rPr lang="en-US" dirty="0" err="1"/>
              <a:t>doi</a:t>
            </a:r>
            <a:r>
              <a:rPr lang="en-US" dirty="0"/>
              <a:t>: </a:t>
            </a:r>
            <a:r>
              <a:rPr lang="en-US" u="sng" dirty="0">
                <a:hlinkClick r:id="rId23"/>
              </a:rPr>
              <a:t>10.1016/S1361-3723(20)30098-1</a:t>
            </a:r>
            <a:r>
              <a:rPr lang="en-US" dirty="0"/>
              <a:t> </a:t>
            </a:r>
            <a:r>
              <a:rPr lang="en-US" u="sng" dirty="0">
                <a:hlinkClick r:id="rId24"/>
              </a:rPr>
              <a:t>https://www.ncbi.nlm.nih.gov/pmc/articles/PMC7508510/</a:t>
            </a:r>
            <a:endParaRPr lang="en-US" u="sng" dirty="0"/>
          </a:p>
          <a:p>
            <a:endParaRPr lang="en-US" dirty="0"/>
          </a:p>
          <a:p>
            <a:r>
              <a:rPr lang="en-US" dirty="0"/>
              <a:t>“Social media-enabled cybercrimes generate $3.25+ billion in global revenue per year.”</a:t>
            </a:r>
            <a:br>
              <a:rPr lang="en-US" dirty="0"/>
            </a:br>
            <a:r>
              <a:rPr lang="en-US" dirty="0"/>
              <a:t>The SSL Store. “33 Alarming Cybercrime Statistics You Should Know in 2019.” 14 November 2019.</a:t>
            </a:r>
            <a:br>
              <a:rPr lang="en-US" dirty="0"/>
            </a:br>
            <a:r>
              <a:rPr lang="en-US" u="sng" dirty="0">
                <a:hlinkClick r:id="rId25"/>
              </a:rPr>
              <a:t>https://www.thesslstore.com/blog/33-alarming-cybercrime-statistics-you-should-know/</a:t>
            </a:r>
            <a:endParaRPr lang="en-US" dirty="0"/>
          </a:p>
          <a:p>
            <a:r>
              <a:rPr lang="en-US" dirty="0"/>
              <a:t> </a:t>
            </a:r>
          </a:p>
          <a:p>
            <a:endParaRPr lang="en-US" dirty="0"/>
          </a:p>
          <a:p>
            <a:pPr marL="0" algn="l" defTabSz="914400" rtl="0" eaLnBrk="1" latinLnBrk="0" hangingPunct="1"/>
            <a:r>
              <a:rPr lang="en-US" sz="1200" b="1" kern="1200" dirty="0">
                <a:solidFill>
                  <a:schemeClr val="tx1"/>
                </a:solidFill>
                <a:latin typeface="+mn-lt"/>
                <a:ea typeface="+mn-ea"/>
                <a:cs typeface="+mn-cs"/>
              </a:rPr>
              <a:t>Updates</a:t>
            </a:r>
          </a:p>
          <a:p>
            <a:r>
              <a:rPr lang="en-US" dirty="0"/>
              <a:t>10/25/2022:</a:t>
            </a:r>
            <a:r>
              <a:rPr lang="en-US" baseline="0" dirty="0"/>
              <a:t> </a:t>
            </a:r>
            <a:r>
              <a:rPr lang="en-US" baseline="0"/>
              <a:t>Update to ETD/NCSC//we</a:t>
            </a:r>
            <a:endParaRPr lang="en-US" dirty="0"/>
          </a:p>
          <a:p>
            <a:endParaRPr lang="en-US" dirty="0"/>
          </a:p>
        </p:txBody>
      </p:sp>
      <p:sp>
        <p:nvSpPr>
          <p:cNvPr id="4" name="Slide Number Placeholder 3"/>
          <p:cNvSpPr>
            <a:spLocks noGrp="1"/>
          </p:cNvSpPr>
          <p:nvPr>
            <p:ph type="sldNum" sz="quarter" idx="10"/>
          </p:nvPr>
        </p:nvSpPr>
        <p:spPr/>
        <p:txBody>
          <a:bodyPr/>
          <a:lstStyle/>
          <a:p>
            <a:fld id="{72317DA0-F51C-5549-98AF-0A2BD937B745}" type="slidenum">
              <a:rPr lang="en-US" smtClean="0"/>
              <a:t>44</a:t>
            </a:fld>
            <a:endParaRPr lang="en-US" dirty="0"/>
          </a:p>
        </p:txBody>
      </p:sp>
    </p:spTree>
    <p:extLst>
      <p:ext uri="{BB962C8B-B14F-4D97-AF65-F5344CB8AC3E}">
        <p14:creationId xmlns:p14="http://schemas.microsoft.com/office/powerpoint/2010/main" val="7768534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9613" y="666750"/>
            <a:ext cx="4097337" cy="2305050"/>
          </a:xfrm>
        </p:spPr>
      </p:sp>
      <p:sp>
        <p:nvSpPr>
          <p:cNvPr id="3" name="Notes Placeholder 2"/>
          <p:cNvSpPr>
            <a:spLocks noGrp="1"/>
          </p:cNvSpPr>
          <p:nvPr>
            <p:ph type="body" idx="1"/>
          </p:nvPr>
        </p:nvSpPr>
        <p:spPr>
          <a:xfrm>
            <a:off x="566930" y="3090672"/>
            <a:ext cx="5916168" cy="5641848"/>
          </a:xfrm>
        </p:spPr>
        <p:txBody>
          <a:bodyPr/>
          <a:lstStyle/>
          <a:p>
            <a:pPr>
              <a:tabLst>
                <a:tab pos="457066" algn="l"/>
              </a:tabLst>
            </a:pPr>
            <a:r>
              <a:rPr lang="en-US" sz="1400" dirty="0"/>
              <a:t>	Here are the steps of the OPSEC cycle. </a:t>
            </a:r>
          </a:p>
          <a:p>
            <a:pPr marL="291093" indent="-291093">
              <a:buFont typeface="Arial" panose="020B0604020202020204" pitchFamily="34" charset="0"/>
              <a:buChar char="•"/>
            </a:pPr>
            <a:r>
              <a:rPr lang="en-US" sz="1400" dirty="0"/>
              <a:t>Analyze threat; an adversary with the intent and capabilities to compromise your mission or sensitive activities. </a:t>
            </a:r>
          </a:p>
          <a:p>
            <a:pPr marL="291093" indent="-291093">
              <a:buFont typeface="Arial" panose="020B0604020202020204" pitchFamily="34" charset="0"/>
              <a:buChar char="•"/>
            </a:pPr>
            <a:r>
              <a:rPr lang="en-US" sz="1400" dirty="0"/>
              <a:t>Identify critical information; the information about your intentions and capabilities that an adversary can exploit to compromise or interrupt your mission. </a:t>
            </a:r>
          </a:p>
          <a:p>
            <a:pPr marL="291093" indent="-291093">
              <a:buFont typeface="Arial" panose="020B0604020202020204" pitchFamily="34" charset="0"/>
              <a:buChar char="•"/>
            </a:pPr>
            <a:r>
              <a:rPr lang="en-US" sz="1400" dirty="0"/>
              <a:t>Analyze vulnerabilities; vulnerabilities are weakness that an adversary can exploit to get your critical information. </a:t>
            </a:r>
          </a:p>
          <a:p>
            <a:pPr marL="291093" indent="-291093">
              <a:buFont typeface="Arial" panose="020B0604020202020204" pitchFamily="34" charset="0"/>
              <a:buChar char="•"/>
            </a:pPr>
            <a:r>
              <a:rPr lang="en-US" sz="1400" dirty="0"/>
              <a:t>Assess risk, this involves a bit of math – it is the probability that an adversary will compromise your critical information or exploit a vulnerability and the potential impact of the adversary’s success. </a:t>
            </a:r>
          </a:p>
          <a:p>
            <a:pPr marL="291093" indent="-291093">
              <a:buFont typeface="Arial" panose="020B0604020202020204" pitchFamily="34" charset="0"/>
              <a:buChar char="•"/>
            </a:pPr>
            <a:r>
              <a:rPr lang="en-US" sz="1400" dirty="0"/>
              <a:t>Countermeasures are things that we can do to address our vulnerabilities.</a:t>
            </a:r>
          </a:p>
          <a:p>
            <a:pPr marL="291093" indent="-291093">
              <a:buFont typeface="Arial" panose="020B0604020202020204" pitchFamily="34" charset="0"/>
              <a:buChar char="•"/>
            </a:pPr>
            <a:r>
              <a:rPr lang="en-US" sz="1400" dirty="0"/>
              <a:t>And finally assess the effectiveness of the program and countermeasures, we determine if what we are doing is working or do we need to make some changes.  </a:t>
            </a:r>
          </a:p>
          <a:p>
            <a:pPr marL="291093" indent="-291093">
              <a:buFont typeface="Arial" panose="020B0604020202020204" pitchFamily="34" charset="0"/>
              <a:buChar char="•"/>
            </a:pPr>
            <a:endParaRPr lang="en-US" sz="1400" dirty="0"/>
          </a:p>
          <a:p>
            <a:r>
              <a:rPr lang="en-US" sz="1400" dirty="0"/>
              <a:t>Simply put this is: who wants your information, what do they want, how can they get it, how likely are they to get it and what is the impact if they do, and finally what can we do to stop them from getting our information. </a:t>
            </a:r>
          </a:p>
          <a:p>
            <a:pPr marL="291093" indent="-291093">
              <a:buFont typeface="Arial" panose="020B0604020202020204" pitchFamily="34" charset="0"/>
              <a:buChar char="•"/>
            </a:pPr>
            <a:endParaRPr lang="en-US" sz="1400" dirty="0"/>
          </a:p>
          <a:p>
            <a:r>
              <a:rPr lang="en-US" sz="1400" dirty="0"/>
              <a:t>Another disclaimer - there are many definitions, descriptions, and approaches to risks, threats, vulnerabilities and so on. But we are discussing them solely from the OPSEC perspective today.</a:t>
            </a:r>
          </a:p>
          <a:p>
            <a:endParaRPr lang="en-US" sz="1400" dirty="0"/>
          </a:p>
          <a:p>
            <a:r>
              <a:rPr lang="en-US" sz="1400" dirty="0"/>
              <a:t>Let’s dig a little deeper. </a:t>
            </a:r>
          </a:p>
        </p:txBody>
      </p:sp>
      <p:sp>
        <p:nvSpPr>
          <p:cNvPr id="4" name="Slide Number Placeholder 3"/>
          <p:cNvSpPr>
            <a:spLocks noGrp="1"/>
          </p:cNvSpPr>
          <p:nvPr>
            <p:ph type="sldNum" sz="quarter" idx="5"/>
          </p:nvPr>
        </p:nvSpPr>
        <p:spPr/>
        <p:txBody>
          <a:bodyPr/>
          <a:lstStyle/>
          <a:p>
            <a:fld id="{72317DA0-F51C-5549-98AF-0A2BD937B745}" type="slidenum">
              <a:rPr lang="en-US" smtClean="0"/>
              <a:t>5</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3029050"/>
            <a:ext cx="365760" cy="365760"/>
          </a:xfrm>
          <a:prstGeom prst="rect">
            <a:avLst/>
          </a:prstGeom>
        </p:spPr>
      </p:pic>
    </p:spTree>
    <p:extLst>
      <p:ext uri="{BB962C8B-B14F-4D97-AF65-F5344CB8AC3E}">
        <p14:creationId xmlns:p14="http://schemas.microsoft.com/office/powerpoint/2010/main" val="11347022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6930" y="3090672"/>
            <a:ext cx="5916168" cy="5641848"/>
          </a:xfrm>
        </p:spPr>
        <p:txBody>
          <a:bodyPr/>
          <a:lstStyle/>
          <a:p>
            <a:pPr defTabSz="931315">
              <a:tabLst>
                <a:tab pos="457066" algn="l"/>
              </a:tabLst>
              <a:defRPr/>
            </a:pPr>
            <a:r>
              <a:rPr lang="en-US" sz="1400" dirty="0">
                <a:ea typeface="+mn-lt"/>
                <a:cs typeface="+mn-lt"/>
              </a:rPr>
              <a:t>	A threat is an adversary who has the intent and capability to compromise your mission or sensitive activities. </a:t>
            </a:r>
          </a:p>
          <a:p>
            <a:pPr defTabSz="931315">
              <a:defRPr/>
            </a:pPr>
            <a:endParaRPr lang="en-US" sz="1400" dirty="0">
              <a:solidFill>
                <a:srgbClr val="202944"/>
              </a:solidFill>
              <a:ea typeface="+mn-lt"/>
              <a:cs typeface="+mn-lt"/>
            </a:endParaRPr>
          </a:p>
          <a:p>
            <a:pPr defTabSz="931315">
              <a:defRPr/>
            </a:pPr>
            <a:r>
              <a:rPr lang="en-US" sz="1400" dirty="0">
                <a:solidFill>
                  <a:srgbClr val="202944"/>
                </a:solidFill>
                <a:ea typeface="+mn-lt"/>
                <a:cs typeface="+mn-lt"/>
              </a:rPr>
              <a:t>For an</a:t>
            </a:r>
            <a:r>
              <a:rPr lang="en-US" sz="1400" dirty="0"/>
              <a:t> adversary to be a threat, they must have the intent to do harm to our mission/activities </a:t>
            </a:r>
            <a:r>
              <a:rPr lang="en-US" sz="1400" b="1" dirty="0"/>
              <a:t>and </a:t>
            </a:r>
            <a:r>
              <a:rPr lang="en-US" sz="1400" dirty="0"/>
              <a:t>the capability to do so. </a:t>
            </a:r>
          </a:p>
          <a:p>
            <a:pPr defTabSz="931315">
              <a:defRPr/>
            </a:pPr>
            <a:endParaRPr lang="en-US" sz="1400" dirty="0"/>
          </a:p>
          <a:p>
            <a:pPr defTabSz="931315">
              <a:defRPr/>
            </a:pPr>
            <a:r>
              <a:rPr lang="en-US" sz="1400" dirty="0"/>
              <a:t>An adversary that has intent but lacks capability or has capability but no intent is not considered a threat. </a:t>
            </a:r>
          </a:p>
          <a:p>
            <a:pPr defTabSz="931315">
              <a:defRPr/>
            </a:pPr>
            <a:endParaRPr lang="en-US" sz="1400" dirty="0"/>
          </a:p>
        </p:txBody>
      </p:sp>
      <p:sp>
        <p:nvSpPr>
          <p:cNvPr id="4" name="Slide Number Placeholder 3"/>
          <p:cNvSpPr>
            <a:spLocks noGrp="1"/>
          </p:cNvSpPr>
          <p:nvPr>
            <p:ph type="sldNum" sz="quarter" idx="5"/>
          </p:nvPr>
        </p:nvSpPr>
        <p:spPr/>
        <p:txBody>
          <a:bodyPr/>
          <a:lstStyle/>
          <a:p>
            <a:fld id="{72317DA0-F51C-5549-98AF-0A2BD937B745}" type="slidenum">
              <a:rPr lang="en-US" smtClean="0"/>
              <a:t>6</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3029050"/>
            <a:ext cx="365760" cy="365760"/>
          </a:xfrm>
          <a:prstGeom prst="rect">
            <a:avLst/>
          </a:prstGeom>
        </p:spPr>
      </p:pic>
    </p:spTree>
    <p:extLst>
      <p:ext uri="{BB962C8B-B14F-4D97-AF65-F5344CB8AC3E}">
        <p14:creationId xmlns:p14="http://schemas.microsoft.com/office/powerpoint/2010/main" val="33509298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457066" algn="l"/>
              </a:tabLst>
            </a:pPr>
            <a:r>
              <a:rPr lang="en-US" sz="1400" dirty="0"/>
              <a:t>	So, if a threat is an adversary with intent and capability, we need to talk about who or what is an adversary. </a:t>
            </a:r>
          </a:p>
          <a:p>
            <a:endParaRPr lang="en-US" sz="1400" dirty="0"/>
          </a:p>
          <a:p>
            <a:r>
              <a:rPr lang="en-US" sz="1400" dirty="0"/>
              <a:t>An adversary is any entity with goals counter to our own. They can be criminal organizations, nation states, economic competitors, terrorist organizations, hackers, and even insiders. And the categories can blend, hackers act on the behalf of nation states and criminal organizations conduct cyber activities as hackers.</a:t>
            </a:r>
          </a:p>
        </p:txBody>
      </p:sp>
      <p:sp>
        <p:nvSpPr>
          <p:cNvPr id="4" name="Slide Number Placeholder 3"/>
          <p:cNvSpPr>
            <a:spLocks noGrp="1"/>
          </p:cNvSpPr>
          <p:nvPr>
            <p:ph type="sldNum" sz="quarter" idx="5"/>
          </p:nvPr>
        </p:nvSpPr>
        <p:spPr/>
        <p:txBody>
          <a:bodyPr/>
          <a:lstStyle/>
          <a:p>
            <a:fld id="{72317DA0-F51C-5549-98AF-0A2BD937B745}" type="slidenum">
              <a:rPr lang="en-US" smtClean="0"/>
              <a:t>7</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133" y="3026664"/>
            <a:ext cx="365760" cy="365760"/>
          </a:xfrm>
          <a:prstGeom prst="rect">
            <a:avLst/>
          </a:prstGeom>
        </p:spPr>
      </p:pic>
    </p:spTree>
    <p:extLst>
      <p:ext uri="{BB962C8B-B14F-4D97-AF65-F5344CB8AC3E}">
        <p14:creationId xmlns:p14="http://schemas.microsoft.com/office/powerpoint/2010/main" val="20311051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457066" algn="l"/>
              </a:tabLst>
            </a:pPr>
            <a:r>
              <a:rPr lang="en-US" sz="1400" dirty="0"/>
              <a:t>	Critical information varies by organization and mission. It’s the specific facts about friendly intentions, capabilities, and activities that an adversary can use against us.</a:t>
            </a:r>
          </a:p>
          <a:p>
            <a:endParaRPr lang="en-US" sz="1400" dirty="0"/>
          </a:p>
          <a:p>
            <a:r>
              <a:rPr lang="en-US" sz="1400" dirty="0"/>
              <a:t>It can be summed up in the acronym CALI: Capabilities, Activities, Limitations, Intentions. </a:t>
            </a:r>
          </a:p>
          <a:p>
            <a:endParaRPr lang="en-US" sz="1400" dirty="0"/>
          </a:p>
          <a:p>
            <a:r>
              <a:rPr lang="en-US" sz="1400" dirty="0"/>
              <a:t>OPSEC views critical information from the friendly and adversary point of view – what is important to us and what is important to them. This helps us determine and understand the value and potential impact of the information if compromised.</a:t>
            </a:r>
          </a:p>
          <a:p>
            <a:endParaRPr lang="en-US" sz="1400" dirty="0"/>
          </a:p>
          <a:p>
            <a:pPr>
              <a:tabLst>
                <a:tab pos="457066" algn="l"/>
              </a:tabLst>
            </a:pPr>
            <a:r>
              <a:rPr lang="en-US" sz="1400" dirty="0"/>
              <a:t>	CALI rhymes with alley</a:t>
            </a:r>
          </a:p>
          <a:p>
            <a:pPr>
              <a:tabLst>
                <a:tab pos="457066" algn="l"/>
              </a:tabLst>
            </a:pPr>
            <a:endParaRPr lang="en-US" sz="1400" dirty="0"/>
          </a:p>
          <a:p>
            <a:pPr>
              <a:tabLst>
                <a:tab pos="455930" algn="l"/>
                <a:tab pos="881261" algn="l"/>
              </a:tabLst>
            </a:pPr>
            <a:r>
              <a:rPr lang="en-US" sz="1400" dirty="0"/>
              <a:t>	</a:t>
            </a:r>
          </a:p>
        </p:txBody>
      </p:sp>
      <p:sp>
        <p:nvSpPr>
          <p:cNvPr id="4" name="Slide Number Placeholder 3"/>
          <p:cNvSpPr>
            <a:spLocks noGrp="1"/>
          </p:cNvSpPr>
          <p:nvPr>
            <p:ph type="sldNum" sz="quarter" idx="5"/>
          </p:nvPr>
        </p:nvSpPr>
        <p:spPr/>
        <p:txBody>
          <a:bodyPr/>
          <a:lstStyle/>
          <a:p>
            <a:fld id="{72317DA0-F51C-5549-98AF-0A2BD937B745}" type="slidenum">
              <a:rPr lang="en-US" smtClean="0"/>
              <a:t>8</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133" y="3026664"/>
            <a:ext cx="365760" cy="36576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 y="5629553"/>
            <a:ext cx="365760" cy="365760"/>
          </a:xfrm>
          <a:prstGeom prst="rect">
            <a:avLst/>
          </a:prstGeom>
        </p:spPr>
      </p:pic>
    </p:spTree>
    <p:extLst>
      <p:ext uri="{BB962C8B-B14F-4D97-AF65-F5344CB8AC3E}">
        <p14:creationId xmlns:p14="http://schemas.microsoft.com/office/powerpoint/2010/main" val="9445230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457066" algn="l"/>
              </a:tabLst>
            </a:pPr>
            <a:r>
              <a:rPr lang="en-US" sz="1400" dirty="0"/>
              <a:t>	These are some examples of how adversaries collect critical information.</a:t>
            </a:r>
          </a:p>
          <a:p>
            <a:pPr lvl="0"/>
            <a:endParaRPr lang="en-US" sz="1400" dirty="0"/>
          </a:p>
          <a:p>
            <a:pPr lvl="0"/>
            <a:r>
              <a:rPr lang="en-US" sz="1400" dirty="0"/>
              <a:t>Open source research, you may have heard about Open-source Intelligence or OSINT, is using publicly available or published sources of information. </a:t>
            </a:r>
          </a:p>
          <a:p>
            <a:pPr lvl="0"/>
            <a:endParaRPr lang="en-US" sz="1400" dirty="0"/>
          </a:p>
          <a:p>
            <a:pPr lvl="0"/>
            <a:r>
              <a:rPr lang="en-US" sz="1400" dirty="0"/>
              <a:t>Eavesdropping or engaging in casual conversations. Have you been at a restaurant for lunch and overheard or even engaged in work-related conversations?</a:t>
            </a:r>
          </a:p>
          <a:p>
            <a:pPr lvl="0"/>
            <a:endParaRPr lang="en-US" sz="1400" dirty="0"/>
          </a:p>
          <a:p>
            <a:pPr lvl="0"/>
            <a:r>
              <a:rPr lang="en-US" sz="1400" dirty="0"/>
              <a:t>Social engineering is tricking people into providing sensitive information or access. The most common type of social engineering is phishing. Using an email that looks legitimate, scammers trick people into installing malware or sending sensitive information.  </a:t>
            </a:r>
          </a:p>
          <a:p>
            <a:pPr lvl="0"/>
            <a:endParaRPr lang="en-US" sz="1400" dirty="0"/>
          </a:p>
          <a:p>
            <a:pPr>
              <a:tabLst>
                <a:tab pos="457066" algn="l"/>
              </a:tabLst>
            </a:pPr>
            <a:r>
              <a:rPr lang="en-US" sz="1400" dirty="0"/>
              <a:t>	OSINT is pronounced Oh-</a:t>
            </a:r>
            <a:r>
              <a:rPr lang="en-US" sz="1400" dirty="0" err="1"/>
              <a:t>sint</a:t>
            </a:r>
            <a:r>
              <a:rPr lang="en-US" sz="1400" dirty="0"/>
              <a:t>, using an O like in ocean</a:t>
            </a:r>
          </a:p>
          <a:p>
            <a:pPr lvl="0"/>
            <a:endParaRPr lang="en-US" sz="1400" dirty="0"/>
          </a:p>
        </p:txBody>
      </p:sp>
      <p:sp>
        <p:nvSpPr>
          <p:cNvPr id="4" name="Slide Number Placeholder 3"/>
          <p:cNvSpPr>
            <a:spLocks noGrp="1"/>
          </p:cNvSpPr>
          <p:nvPr>
            <p:ph type="sldNum" sz="quarter" idx="10"/>
          </p:nvPr>
        </p:nvSpPr>
        <p:spPr/>
        <p:txBody>
          <a:bodyPr/>
          <a:lstStyle/>
          <a:p>
            <a:fld id="{72317DA0-F51C-5549-98AF-0A2BD937B745}" type="slidenum">
              <a:rPr lang="en-US" smtClean="0"/>
              <a:t>9</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133" y="3026664"/>
            <a:ext cx="365760" cy="36576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 y="6071863"/>
            <a:ext cx="365760" cy="365760"/>
          </a:xfrm>
          <a:prstGeom prst="rect">
            <a:avLst/>
          </a:prstGeom>
        </p:spPr>
      </p:pic>
    </p:spTree>
    <p:extLst>
      <p:ext uri="{BB962C8B-B14F-4D97-AF65-F5344CB8AC3E}">
        <p14:creationId xmlns:p14="http://schemas.microsoft.com/office/powerpoint/2010/main" val="20648027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ideo Layout">
    <p:bg>
      <p:bgPr>
        <a:solidFill>
          <a:schemeClr val="tx1"/>
        </a:solidFill>
        <a:effectLst/>
      </p:bgPr>
    </p:bg>
    <p:spTree>
      <p:nvGrpSpPr>
        <p:cNvPr id="1" name=""/>
        <p:cNvGrpSpPr/>
        <p:nvPr/>
      </p:nvGrpSpPr>
      <p:grpSpPr>
        <a:xfrm>
          <a:off x="0" y="0"/>
          <a:ext cx="0" cy="0"/>
          <a:chOff x="0" y="0"/>
          <a:chExt cx="0" cy="0"/>
        </a:xfrm>
      </p:grpSpPr>
      <p:sp>
        <p:nvSpPr>
          <p:cNvPr id="6" name="Media Placeholder 5">
            <a:extLst>
              <a:ext uri="{FF2B5EF4-FFF2-40B4-BE49-F238E27FC236}">
                <a16:creationId xmlns:a16="http://schemas.microsoft.com/office/drawing/2014/main" id="{A1B1DC82-17C5-7943-A211-6BC7AF2EA58B}"/>
              </a:ext>
            </a:extLst>
          </p:cNvPr>
          <p:cNvSpPr>
            <a:spLocks noGrp="1"/>
          </p:cNvSpPr>
          <p:nvPr>
            <p:ph type="media" sz="quarter" idx="10" hasCustomPrompt="1"/>
          </p:nvPr>
        </p:nvSpPr>
        <p:spPr>
          <a:xfrm>
            <a:off x="457200" y="457200"/>
            <a:ext cx="11277600" cy="5943600"/>
          </a:xfrm>
          <a:prstGeom prst="rect">
            <a:avLst/>
          </a:prstGeom>
          <a:solidFill>
            <a:schemeClr val="tx2"/>
          </a:solidFill>
        </p:spPr>
        <p:txBody>
          <a:bodyPr anchor="ctr"/>
          <a:lstStyle>
            <a:lvl1pPr algn="ctr">
              <a:buNone/>
              <a:defRPr>
                <a:solidFill>
                  <a:schemeClr val="bg1"/>
                </a:solidFill>
              </a:defRPr>
            </a:lvl1pPr>
          </a:lstStyle>
          <a:p>
            <a:r>
              <a:rPr lang="en-US" dirty="0"/>
              <a:t>Insert Video Here</a:t>
            </a:r>
          </a:p>
        </p:txBody>
      </p:sp>
      <p:sp>
        <p:nvSpPr>
          <p:cNvPr id="8" name="Text Placeholder 7">
            <a:extLst>
              <a:ext uri="{FF2B5EF4-FFF2-40B4-BE49-F238E27FC236}">
                <a16:creationId xmlns:a16="http://schemas.microsoft.com/office/drawing/2014/main" id="{9F5E38F6-FC68-ED4D-9DD6-F1B5235E841B}"/>
              </a:ext>
            </a:extLst>
          </p:cNvPr>
          <p:cNvSpPr>
            <a:spLocks noGrp="1"/>
          </p:cNvSpPr>
          <p:nvPr>
            <p:ph type="body" sz="quarter" idx="11" hasCustomPrompt="1"/>
          </p:nvPr>
        </p:nvSpPr>
        <p:spPr>
          <a:xfrm>
            <a:off x="0" y="914401"/>
            <a:ext cx="6400800" cy="1597024"/>
          </a:xfrm>
          <a:prstGeom prst="rect">
            <a:avLst/>
          </a:prstGeom>
          <a:solidFill>
            <a:srgbClr val="D0D8DC"/>
          </a:solidFill>
        </p:spPr>
        <p:txBody>
          <a:bodyPr lIns="1005840" tIns="347472" rIns="457200" bIns="91440"/>
          <a:lstStyle>
            <a:lvl1pPr marL="0" indent="0">
              <a:lnSpc>
                <a:spcPts val="3600"/>
              </a:lnSpc>
              <a:spcBef>
                <a:spcPts val="0"/>
              </a:spcBef>
              <a:buNone/>
              <a:defRPr sz="3400" spc="180" baseline="0">
                <a:solidFill>
                  <a:schemeClr val="tx2"/>
                </a:solidFill>
                <a:latin typeface="+mj-lt"/>
              </a:defRPr>
            </a:lvl1pPr>
          </a:lstStyle>
          <a:p>
            <a:pPr lvl="0"/>
            <a:r>
              <a:rPr lang="en-US" dirty="0"/>
              <a:t>Header Goes Here</a:t>
            </a:r>
          </a:p>
        </p:txBody>
      </p:sp>
    </p:spTree>
    <p:extLst>
      <p:ext uri="{BB962C8B-B14F-4D97-AF65-F5344CB8AC3E}">
        <p14:creationId xmlns:p14="http://schemas.microsoft.com/office/powerpoint/2010/main" val="276724481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tmplLst>
          <p:tmpl>
            <p:tnLst>
              <p:par>
                <p:cTn presetID="22" presetClass="entr" presetSubtype="8"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wipe(left)">
                      <p:cBhvr>
                        <p:cTn dur="750"/>
                        <p:tgtEl>
                          <p:spTgt spid="8"/>
                        </p:tgtEl>
                      </p:cBhvr>
                    </p:animEffect>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Module A Cover">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4" name="confetti" descr="Shape&#10;&#10;Description automatically generated">
            <a:extLst>
              <a:ext uri="{FF2B5EF4-FFF2-40B4-BE49-F238E27FC236}">
                <a16:creationId xmlns:a16="http://schemas.microsoft.com/office/drawing/2014/main" id="{17DE874B-7187-924C-81DB-CC56B6E4619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770630" y="4690110"/>
            <a:ext cx="1257300" cy="1257300"/>
          </a:xfrm>
          <a:prstGeom prst="rect">
            <a:avLst/>
          </a:prstGeom>
        </p:spPr>
      </p:pic>
      <p:sp>
        <p:nvSpPr>
          <p:cNvPr id="6" name="header">
            <a:extLst>
              <a:ext uri="{FF2B5EF4-FFF2-40B4-BE49-F238E27FC236}">
                <a16:creationId xmlns:a16="http://schemas.microsoft.com/office/drawing/2014/main" id="{B4E22866-56F9-E741-A5C1-B7369F83833C}"/>
              </a:ext>
            </a:extLst>
          </p:cNvPr>
          <p:cNvSpPr>
            <a:spLocks noGrp="1"/>
          </p:cNvSpPr>
          <p:nvPr>
            <p:ph type="body" sz="quarter" idx="10" hasCustomPrompt="1"/>
          </p:nvPr>
        </p:nvSpPr>
        <p:spPr>
          <a:xfrm>
            <a:off x="3352165" y="854075"/>
            <a:ext cx="7213600" cy="1221360"/>
          </a:xfrm>
          <a:prstGeom prst="rect">
            <a:avLst/>
          </a:prstGeom>
          <a:noFill/>
        </p:spPr>
        <p:txBody>
          <a:bodyPr wrap="square" rtlCol="0">
            <a:noAutofit/>
          </a:bodyPr>
          <a:lstStyle>
            <a:lvl1pPr marL="0" indent="0">
              <a:lnSpc>
                <a:spcPts val="4400"/>
              </a:lnSpc>
              <a:spcBef>
                <a:spcPts val="0"/>
              </a:spcBef>
              <a:buNone/>
              <a:defRPr lang="en-US" sz="4800" spc="250" dirty="0">
                <a:solidFill>
                  <a:schemeClr val="bg2"/>
                </a:solidFill>
                <a:latin typeface="+mj-lt"/>
              </a:defRPr>
            </a:lvl1pPr>
          </a:lstStyle>
          <a:p>
            <a:pPr marL="0" lvl="0">
              <a:lnSpc>
                <a:spcPts val="4400"/>
              </a:lnSpc>
            </a:pPr>
            <a:r>
              <a:rPr lang="en-US" dirty="0"/>
              <a:t>OPSEC Template</a:t>
            </a:r>
            <a:br>
              <a:rPr lang="en-US" dirty="0"/>
            </a:br>
            <a:r>
              <a:rPr lang="en-US" dirty="0"/>
              <a:t>Section Header Here</a:t>
            </a:r>
          </a:p>
        </p:txBody>
      </p:sp>
      <p:sp>
        <p:nvSpPr>
          <p:cNvPr id="12" name="body block">
            <a:extLst>
              <a:ext uri="{FF2B5EF4-FFF2-40B4-BE49-F238E27FC236}">
                <a16:creationId xmlns:a16="http://schemas.microsoft.com/office/drawing/2014/main" id="{A3AFC964-AD2F-5046-8518-9006D067BC66}"/>
              </a:ext>
            </a:extLst>
          </p:cNvPr>
          <p:cNvSpPr>
            <a:spLocks noGrp="1"/>
          </p:cNvSpPr>
          <p:nvPr>
            <p:ph type="body" sz="quarter" idx="11" hasCustomPrompt="1"/>
          </p:nvPr>
        </p:nvSpPr>
        <p:spPr>
          <a:xfrm>
            <a:off x="4572000" y="2971800"/>
            <a:ext cx="5833872" cy="2503762"/>
          </a:xfrm>
          <a:prstGeom prst="rect">
            <a:avLst/>
          </a:prstGeom>
          <a:solidFill>
            <a:schemeClr val="tx1"/>
          </a:solidFill>
        </p:spPr>
        <p:txBody>
          <a:bodyPr wrap="square" lIns="457200" tIns="457200" rIns="640080" bIns="731520" rtlCol="0">
            <a:spAutoFit/>
          </a:bodyPr>
          <a:lstStyle>
            <a:lvl1pPr marL="0" marR="0" indent="0" algn="l" defTabSz="914400" rtl="0" eaLnBrk="1" fontAlgn="auto" latinLnBrk="0" hangingPunct="1">
              <a:lnSpc>
                <a:spcPts val="2600"/>
              </a:lnSpc>
              <a:spcBef>
                <a:spcPts val="0"/>
              </a:spcBef>
              <a:spcAft>
                <a:spcPts val="0"/>
              </a:spcAft>
              <a:buClrTx/>
              <a:buSzTx/>
              <a:buFont typeface="Arial" panose="020B0604020202020204" pitchFamily="34" charset="0"/>
              <a:buNone/>
              <a:tabLst/>
              <a:defRPr lang="en-US" sz="1800" spc="30" dirty="0">
                <a:solidFill>
                  <a:schemeClr val="bg2"/>
                </a:solidFill>
              </a:defRPr>
            </a:lvl1pPr>
          </a:lstStyle>
          <a:p>
            <a:pPr marL="0" marR="0" lvl="0" indent="0" algn="l" defTabSz="914400" rtl="0" eaLnBrk="1" fontAlgn="auto" latinLnBrk="0" hangingPunct="1">
              <a:lnSpc>
                <a:spcPts val="2600"/>
              </a:lnSpc>
              <a:spcBef>
                <a:spcPts val="0"/>
              </a:spcBef>
              <a:spcAft>
                <a:spcPts val="0"/>
              </a:spcAft>
              <a:buClrTx/>
              <a:buSzTx/>
              <a:buFont typeface="Arial" panose="020B0604020202020204" pitchFamily="34" charset="0"/>
              <a:buNone/>
              <a:tabLst/>
              <a:defRPr/>
            </a:pPr>
            <a:r>
              <a:rPr lang="en-US" dirty="0"/>
              <a:t>Lorem ipsum dolor sit lorem ipsum. Lorem ipsum dolor sit lorem ipsum. Lorem ipsum dolor sit lorem ipsum. Lorem ipsum dolor sit lorem ipsum.</a:t>
            </a:r>
          </a:p>
        </p:txBody>
      </p:sp>
    </p:spTree>
    <p:extLst>
      <p:ext uri="{BB962C8B-B14F-4D97-AF65-F5344CB8AC3E}">
        <p14:creationId xmlns:p14="http://schemas.microsoft.com/office/powerpoint/2010/main" val="176253986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750"/>
                                        <p:tgtEl>
                                          <p:spTgt spid="6">
                                            <p:txEl>
                                              <p:pRg st="0" end="0"/>
                                            </p:txEl>
                                          </p:spTgt>
                                        </p:tgtEl>
                                      </p:cBhvr>
                                    </p:animEffect>
                                  </p:childTnLst>
                                </p:cTn>
                              </p:par>
                            </p:childTnLst>
                          </p:cTn>
                        </p:par>
                        <p:par>
                          <p:cTn id="8" fill="hold">
                            <p:stCondLst>
                              <p:cond delay="750"/>
                            </p:stCondLst>
                            <p:childTnLst>
                              <p:par>
                                <p:cTn id="9" presetID="22" presetClass="entr" presetSubtype="8"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7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750"/>
                        <p:tgtEl>
                          <p:spTgt spid="6"/>
                        </p:tgtEl>
                      </p:cBhvr>
                    </p:animEffect>
                  </p:childTnLst>
                </p:cTn>
              </p:par>
            </p:tnLst>
          </p:tmpl>
        </p:tmplLst>
      </p:bldP>
      <p:bldP spid="12" grpId="0" animBg="1">
        <p:tmplLst>
          <p:tmpl>
            <p:tnLst>
              <p:par>
                <p:cTn presetID="22" presetClass="entr" presetSubtype="8"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750"/>
                        <p:tgtEl>
                          <p:spTgt spid="12"/>
                        </p:tgtEl>
                      </p:cBhvr>
                    </p:animEffect>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odule A Conten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photo placeholder">
            <a:extLst>
              <a:ext uri="{FF2B5EF4-FFF2-40B4-BE49-F238E27FC236}">
                <a16:creationId xmlns:a16="http://schemas.microsoft.com/office/drawing/2014/main" id="{8AE82AE2-013B-7840-A954-D5571C8FB659}"/>
              </a:ext>
            </a:extLst>
          </p:cNvPr>
          <p:cNvSpPr>
            <a:spLocks noGrp="1"/>
          </p:cNvSpPr>
          <p:nvPr>
            <p:ph type="pic" sz="quarter" idx="10" hasCustomPrompt="1"/>
          </p:nvPr>
        </p:nvSpPr>
        <p:spPr>
          <a:xfrm>
            <a:off x="8988552" y="457200"/>
            <a:ext cx="2743200" cy="5943600"/>
          </a:xfrm>
          <a:prstGeom prst="rect">
            <a:avLst/>
          </a:prstGeom>
          <a:solidFill>
            <a:srgbClr val="D0D8DC"/>
          </a:solidFill>
        </p:spPr>
        <p:txBody>
          <a:bodyPr anchor="ctr"/>
          <a:lstStyle>
            <a:lvl1pPr algn="ctr">
              <a:buNone/>
              <a:defRPr/>
            </a:lvl1pPr>
          </a:lstStyle>
          <a:p>
            <a:r>
              <a:rPr lang="en-US" dirty="0"/>
              <a:t>Insert Picture Here</a:t>
            </a:r>
          </a:p>
        </p:txBody>
      </p:sp>
      <p:sp>
        <p:nvSpPr>
          <p:cNvPr id="12" name="body">
            <a:extLst>
              <a:ext uri="{FF2B5EF4-FFF2-40B4-BE49-F238E27FC236}">
                <a16:creationId xmlns:a16="http://schemas.microsoft.com/office/drawing/2014/main" id="{E3FA78C3-B25A-524A-BD7F-853D4C39896D}"/>
              </a:ext>
            </a:extLst>
          </p:cNvPr>
          <p:cNvSpPr>
            <a:spLocks noGrp="1"/>
          </p:cNvSpPr>
          <p:nvPr>
            <p:ph type="body" sz="quarter" idx="12" hasCustomPrompt="1"/>
          </p:nvPr>
        </p:nvSpPr>
        <p:spPr>
          <a:xfrm>
            <a:off x="2190270" y="2414460"/>
            <a:ext cx="5900433" cy="357021"/>
          </a:xfrm>
          <a:prstGeom prst="rect">
            <a:avLst/>
          </a:prstGeom>
          <a:noFill/>
        </p:spPr>
        <p:txBody>
          <a:bodyPr wrap="square" rtlCol="0">
            <a:spAutoFit/>
          </a:bodyPr>
          <a:lstStyle>
            <a:lvl1pPr>
              <a:defRPr lang="en-US" sz="1800" spc="30" dirty="0"/>
            </a:lvl1pPr>
          </a:lstStyle>
          <a:p>
            <a:pPr marL="285750" lvl="0" indent="-285750">
              <a:lnSpc>
                <a:spcPts val="2200"/>
              </a:lnSpc>
              <a:spcBef>
                <a:spcPts val="600"/>
              </a:spcBef>
              <a:buFont typeface="Wingdings" pitchFamily="2" charset="2"/>
              <a:buChar char="§"/>
            </a:pPr>
            <a:r>
              <a:rPr lang="en-US" dirty="0"/>
              <a:t>Lorem ipsum dolor sit </a:t>
            </a:r>
            <a:r>
              <a:rPr lang="en-US" dirty="0" err="1"/>
              <a:t>amet</a:t>
            </a:r>
            <a:endParaRPr lang="en-US" dirty="0"/>
          </a:p>
        </p:txBody>
      </p:sp>
      <p:sp>
        <p:nvSpPr>
          <p:cNvPr id="10" name="header">
            <a:extLst>
              <a:ext uri="{FF2B5EF4-FFF2-40B4-BE49-F238E27FC236}">
                <a16:creationId xmlns:a16="http://schemas.microsoft.com/office/drawing/2014/main" id="{0626E23B-7AD0-A849-B12F-15CB9E03D164}"/>
              </a:ext>
            </a:extLst>
          </p:cNvPr>
          <p:cNvSpPr>
            <a:spLocks noGrp="1"/>
          </p:cNvSpPr>
          <p:nvPr>
            <p:ph type="body" sz="quarter" idx="11" hasCustomPrompt="1"/>
          </p:nvPr>
        </p:nvSpPr>
        <p:spPr>
          <a:xfrm>
            <a:off x="1518682" y="1211230"/>
            <a:ext cx="6572022" cy="553998"/>
          </a:xfrm>
          <a:prstGeom prst="rect">
            <a:avLst/>
          </a:prstGeom>
          <a:noFill/>
        </p:spPr>
        <p:txBody>
          <a:bodyPr wrap="square" rtlCol="0">
            <a:spAutoFit/>
          </a:bodyPr>
          <a:lstStyle>
            <a:lvl1pPr indent="0">
              <a:spcBef>
                <a:spcPts val="0"/>
              </a:spcBef>
              <a:buNone/>
              <a:defRPr lang="en-US" sz="3400" spc="180" dirty="0">
                <a:solidFill>
                  <a:schemeClr val="tx2"/>
                </a:solidFill>
                <a:latin typeface="+mj-lt"/>
              </a:defRPr>
            </a:lvl1pPr>
          </a:lstStyle>
          <a:p>
            <a:pPr marL="0" lvl="0">
              <a:lnSpc>
                <a:spcPts val="3600"/>
              </a:lnSpc>
            </a:pPr>
            <a:r>
              <a:rPr lang="en-US" dirty="0"/>
              <a:t>Header Here</a:t>
            </a:r>
          </a:p>
        </p:txBody>
      </p:sp>
    </p:spTree>
    <p:extLst>
      <p:ext uri="{BB962C8B-B14F-4D97-AF65-F5344CB8AC3E}">
        <p14:creationId xmlns:p14="http://schemas.microsoft.com/office/powerpoint/2010/main" val="350691599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750"/>
                                        <p:tgtEl>
                                          <p:spTgt spid="10">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animEffect transition="in" filter="fade">
                                      <p:cBhvr>
                                        <p:cTn id="11" dur="75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tmplLst>
          <p:tmpl lvl="1">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750"/>
                        <p:tgtEl>
                          <p:spTgt spid="12"/>
                        </p:tgtEl>
                      </p:cBhvr>
                    </p:animEffect>
                  </p:childTnLst>
                </p:cTn>
              </p:par>
            </p:tnLst>
          </p:tmpl>
        </p:tmplLst>
      </p:bldP>
      <p:bldP spid="10" grpId="0" build="p">
        <p:tmplLst>
          <p:tmpl lvl="1">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750"/>
                        <p:tgtEl>
                          <p:spTgt spid="10"/>
                        </p:tgtEl>
                      </p:cBhvr>
                    </p:animEffect>
                  </p:childTnLst>
                </p:cTn>
              </p:par>
            </p:tnLst>
          </p:tmpl>
        </p:tmplLst>
      </p:bldP>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odule B Cover">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body block">
            <a:extLst>
              <a:ext uri="{FF2B5EF4-FFF2-40B4-BE49-F238E27FC236}">
                <a16:creationId xmlns:a16="http://schemas.microsoft.com/office/drawing/2014/main" id="{4192DFA7-6031-B04B-B227-484864EF2BD0}"/>
              </a:ext>
            </a:extLst>
          </p:cNvPr>
          <p:cNvSpPr>
            <a:spLocks noGrp="1"/>
          </p:cNvSpPr>
          <p:nvPr>
            <p:ph type="body" sz="quarter" idx="11" hasCustomPrompt="1"/>
          </p:nvPr>
        </p:nvSpPr>
        <p:spPr>
          <a:xfrm>
            <a:off x="4572000" y="2971800"/>
            <a:ext cx="5833872" cy="2503762"/>
          </a:xfrm>
          <a:prstGeom prst="rect">
            <a:avLst/>
          </a:prstGeom>
          <a:solidFill>
            <a:schemeClr val="tx1"/>
          </a:solidFill>
        </p:spPr>
        <p:txBody>
          <a:bodyPr wrap="square" lIns="457200" tIns="457200" rIns="640080" bIns="731520" rtlCol="0">
            <a:spAutoFit/>
          </a:bodyPr>
          <a:lstStyle>
            <a:lvl1pPr marL="0" marR="0" indent="0" algn="l" defTabSz="914400" rtl="0" eaLnBrk="1" fontAlgn="auto" latinLnBrk="0" hangingPunct="1">
              <a:lnSpc>
                <a:spcPts val="2600"/>
              </a:lnSpc>
              <a:spcBef>
                <a:spcPts val="0"/>
              </a:spcBef>
              <a:spcAft>
                <a:spcPts val="0"/>
              </a:spcAft>
              <a:buClrTx/>
              <a:buSzTx/>
              <a:buFont typeface="Arial" panose="020B0604020202020204" pitchFamily="34" charset="0"/>
              <a:buNone/>
              <a:tabLst/>
              <a:defRPr lang="en-US" sz="1800" spc="30" dirty="0">
                <a:solidFill>
                  <a:schemeClr val="bg2"/>
                </a:solidFill>
              </a:defRPr>
            </a:lvl1pPr>
          </a:lstStyle>
          <a:p>
            <a:pPr marL="0" marR="0" lvl="0" indent="0" algn="l" defTabSz="914400" rtl="0" eaLnBrk="1" fontAlgn="auto" latinLnBrk="0" hangingPunct="1">
              <a:lnSpc>
                <a:spcPts val="2600"/>
              </a:lnSpc>
              <a:spcBef>
                <a:spcPts val="0"/>
              </a:spcBef>
              <a:spcAft>
                <a:spcPts val="0"/>
              </a:spcAft>
              <a:buClrTx/>
              <a:buSzTx/>
              <a:buFont typeface="Arial" panose="020B0604020202020204" pitchFamily="34" charset="0"/>
              <a:buNone/>
              <a:tabLst/>
              <a:defRPr/>
            </a:pPr>
            <a:r>
              <a:rPr lang="en-US" dirty="0"/>
              <a:t>Lorem ipsum dolor sit lorem ipsum. Lorem ipsum dolor sit lorem ipsum. Lorem ipsum dolor sit lorem ipsum. Lorem ipsum dolor sit lorem ipsum.</a:t>
            </a:r>
          </a:p>
        </p:txBody>
      </p:sp>
      <p:pic>
        <p:nvPicPr>
          <p:cNvPr id="7" name="confetti" descr="Shape, circle&#10;&#10;Description automatically generated">
            <a:extLst>
              <a:ext uri="{FF2B5EF4-FFF2-40B4-BE49-F238E27FC236}">
                <a16:creationId xmlns:a16="http://schemas.microsoft.com/office/drawing/2014/main" id="{29A2C586-7FEC-4E41-821F-E2462159151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010775" y="4067810"/>
            <a:ext cx="1028700" cy="1079500"/>
          </a:xfrm>
          <a:prstGeom prst="rect">
            <a:avLst/>
          </a:prstGeom>
        </p:spPr>
      </p:pic>
      <p:sp>
        <p:nvSpPr>
          <p:cNvPr id="4" name="header">
            <a:extLst>
              <a:ext uri="{FF2B5EF4-FFF2-40B4-BE49-F238E27FC236}">
                <a16:creationId xmlns:a16="http://schemas.microsoft.com/office/drawing/2014/main" id="{53C1D1B3-3D6F-124A-A6FE-A16BF89BB962}"/>
              </a:ext>
            </a:extLst>
          </p:cNvPr>
          <p:cNvSpPr>
            <a:spLocks noGrp="1"/>
          </p:cNvSpPr>
          <p:nvPr>
            <p:ph type="body" sz="quarter" idx="10" hasCustomPrompt="1"/>
          </p:nvPr>
        </p:nvSpPr>
        <p:spPr>
          <a:xfrm>
            <a:off x="3352165" y="854075"/>
            <a:ext cx="7213600" cy="1221360"/>
          </a:xfrm>
          <a:prstGeom prst="rect">
            <a:avLst/>
          </a:prstGeom>
          <a:noFill/>
        </p:spPr>
        <p:txBody>
          <a:bodyPr wrap="square" rtlCol="0">
            <a:noAutofit/>
          </a:bodyPr>
          <a:lstStyle>
            <a:lvl1pPr marL="0" indent="0">
              <a:lnSpc>
                <a:spcPts val="4400"/>
              </a:lnSpc>
              <a:spcBef>
                <a:spcPts val="0"/>
              </a:spcBef>
              <a:buNone/>
              <a:defRPr lang="en-US" sz="4800" spc="250" dirty="0">
                <a:solidFill>
                  <a:schemeClr val="bg2"/>
                </a:solidFill>
                <a:latin typeface="+mj-lt"/>
              </a:defRPr>
            </a:lvl1pPr>
          </a:lstStyle>
          <a:p>
            <a:pPr marL="0" lvl="0">
              <a:lnSpc>
                <a:spcPts val="4400"/>
              </a:lnSpc>
            </a:pPr>
            <a:r>
              <a:rPr lang="en-US" dirty="0"/>
              <a:t>OPSEC Template</a:t>
            </a:r>
            <a:br>
              <a:rPr lang="en-US" dirty="0"/>
            </a:br>
            <a:r>
              <a:rPr lang="en-US" dirty="0"/>
              <a:t>Section Header Here</a:t>
            </a:r>
          </a:p>
        </p:txBody>
      </p:sp>
    </p:spTree>
    <p:extLst>
      <p:ext uri="{BB962C8B-B14F-4D97-AF65-F5344CB8AC3E}">
        <p14:creationId xmlns:p14="http://schemas.microsoft.com/office/powerpoint/2010/main" val="97459091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tmplLst>
          <p:tmpl>
            <p:tnLst>
              <p:par>
                <p:cTn presetID="22" presetClass="entr" presetSubtype="8" fill="hold" nodeType="after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P spid="4" grpId="0" build="p">
        <p:tmplLst>
          <p:tmpl lvl="1">
            <p:tnLst>
              <p:par>
                <p:cTn presetID="10" presetClass="entr" presetSubtype="0"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odule B Conten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photo placeholder">
            <a:extLst>
              <a:ext uri="{FF2B5EF4-FFF2-40B4-BE49-F238E27FC236}">
                <a16:creationId xmlns:a16="http://schemas.microsoft.com/office/drawing/2014/main" id="{D6AFD92F-B532-E344-AD7B-22138223180C}"/>
              </a:ext>
            </a:extLst>
          </p:cNvPr>
          <p:cNvSpPr>
            <a:spLocks noGrp="1"/>
          </p:cNvSpPr>
          <p:nvPr>
            <p:ph type="pic" sz="quarter" idx="10" hasCustomPrompt="1"/>
          </p:nvPr>
        </p:nvSpPr>
        <p:spPr>
          <a:xfrm>
            <a:off x="8988552" y="457200"/>
            <a:ext cx="2743200" cy="5943600"/>
          </a:xfrm>
          <a:prstGeom prst="rect">
            <a:avLst/>
          </a:prstGeom>
          <a:solidFill>
            <a:srgbClr val="D0D8DC"/>
          </a:solidFill>
        </p:spPr>
        <p:txBody>
          <a:bodyPr anchor="ctr"/>
          <a:lstStyle>
            <a:lvl1pPr algn="ctr">
              <a:buNone/>
              <a:defRPr/>
            </a:lvl1pPr>
          </a:lstStyle>
          <a:p>
            <a:r>
              <a:rPr lang="en-US" dirty="0"/>
              <a:t>Insert Picture Here</a:t>
            </a:r>
          </a:p>
        </p:txBody>
      </p:sp>
      <p:sp>
        <p:nvSpPr>
          <p:cNvPr id="6" name="body">
            <a:extLst>
              <a:ext uri="{FF2B5EF4-FFF2-40B4-BE49-F238E27FC236}">
                <a16:creationId xmlns:a16="http://schemas.microsoft.com/office/drawing/2014/main" id="{99ECEDE5-B381-D242-8D42-CD076A4F0B05}"/>
              </a:ext>
            </a:extLst>
          </p:cNvPr>
          <p:cNvSpPr>
            <a:spLocks noGrp="1"/>
          </p:cNvSpPr>
          <p:nvPr>
            <p:ph type="body" sz="quarter" idx="12" hasCustomPrompt="1"/>
          </p:nvPr>
        </p:nvSpPr>
        <p:spPr>
          <a:xfrm>
            <a:off x="2190270" y="2414460"/>
            <a:ext cx="5900433" cy="357021"/>
          </a:xfrm>
          <a:prstGeom prst="rect">
            <a:avLst/>
          </a:prstGeom>
          <a:noFill/>
        </p:spPr>
        <p:txBody>
          <a:bodyPr wrap="square" rtlCol="0">
            <a:spAutoFit/>
          </a:bodyPr>
          <a:lstStyle>
            <a:lvl1pPr>
              <a:defRPr lang="en-US" sz="1800" spc="30" dirty="0"/>
            </a:lvl1pPr>
          </a:lstStyle>
          <a:p>
            <a:pPr marL="285750" lvl="0" indent="-285750">
              <a:lnSpc>
                <a:spcPts val="2200"/>
              </a:lnSpc>
              <a:spcBef>
                <a:spcPts val="600"/>
              </a:spcBef>
              <a:buFont typeface="Wingdings" pitchFamily="2" charset="2"/>
              <a:buChar char="§"/>
            </a:pPr>
            <a:r>
              <a:rPr lang="en-US" dirty="0"/>
              <a:t>Lorem ipsum dolor sit </a:t>
            </a:r>
            <a:r>
              <a:rPr lang="en-US" dirty="0" err="1"/>
              <a:t>amet</a:t>
            </a:r>
            <a:endParaRPr lang="en-US" dirty="0"/>
          </a:p>
        </p:txBody>
      </p:sp>
      <p:sp>
        <p:nvSpPr>
          <p:cNvPr id="7" name="header">
            <a:extLst>
              <a:ext uri="{FF2B5EF4-FFF2-40B4-BE49-F238E27FC236}">
                <a16:creationId xmlns:a16="http://schemas.microsoft.com/office/drawing/2014/main" id="{97DA271C-3418-AF4B-90C4-F6C910049C30}"/>
              </a:ext>
            </a:extLst>
          </p:cNvPr>
          <p:cNvSpPr>
            <a:spLocks noGrp="1"/>
          </p:cNvSpPr>
          <p:nvPr>
            <p:ph type="body" sz="quarter" idx="11" hasCustomPrompt="1"/>
          </p:nvPr>
        </p:nvSpPr>
        <p:spPr>
          <a:xfrm>
            <a:off x="1518682" y="1211230"/>
            <a:ext cx="6572022" cy="553998"/>
          </a:xfrm>
          <a:prstGeom prst="rect">
            <a:avLst/>
          </a:prstGeom>
          <a:noFill/>
        </p:spPr>
        <p:txBody>
          <a:bodyPr wrap="square" rtlCol="0">
            <a:spAutoFit/>
          </a:bodyPr>
          <a:lstStyle>
            <a:lvl1pPr indent="0">
              <a:spcBef>
                <a:spcPts val="0"/>
              </a:spcBef>
              <a:buNone/>
              <a:defRPr lang="en-US" sz="3400" spc="180" dirty="0">
                <a:solidFill>
                  <a:schemeClr val="tx2"/>
                </a:solidFill>
                <a:latin typeface="+mj-lt"/>
              </a:defRPr>
            </a:lvl1pPr>
          </a:lstStyle>
          <a:p>
            <a:pPr marL="0" lvl="0">
              <a:lnSpc>
                <a:spcPts val="3600"/>
              </a:lnSpc>
            </a:pPr>
            <a:r>
              <a:rPr lang="en-US" dirty="0"/>
              <a:t>Header Here</a:t>
            </a:r>
          </a:p>
        </p:txBody>
      </p:sp>
    </p:spTree>
    <p:extLst>
      <p:ext uri="{BB962C8B-B14F-4D97-AF65-F5344CB8AC3E}">
        <p14:creationId xmlns:p14="http://schemas.microsoft.com/office/powerpoint/2010/main" val="270576915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750"/>
                                        <p:tgtEl>
                                          <p:spTgt spid="7">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75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750"/>
                        <p:tgtEl>
                          <p:spTgt spid="6"/>
                        </p:tgtEl>
                      </p:cBhvr>
                    </p:animEffect>
                  </p:childTnLst>
                </p:cTn>
              </p:par>
            </p:tnLst>
          </p:tmpl>
        </p:tmplLst>
      </p:bldP>
      <p:bldP spid="7" grpId="0" build="p">
        <p:tmplLst>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750"/>
                        <p:tgtEl>
                          <p:spTgt spid="7"/>
                        </p:tgtEl>
                      </p:cBhvr>
                    </p:animEffect>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1025642"/>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 (logo placeholder)">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logo ioss" descr="Logo, company name&#10;&#10;Description automatically generated">
            <a:extLst>
              <a:ext uri="{FF2B5EF4-FFF2-40B4-BE49-F238E27FC236}">
                <a16:creationId xmlns:a16="http://schemas.microsoft.com/office/drawing/2014/main" id="{76256E35-847B-0040-B1D5-ACE923286A6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62437" y="5715078"/>
            <a:ext cx="685800" cy="685800"/>
          </a:xfrm>
          <a:prstGeom prst="rect">
            <a:avLst/>
          </a:prstGeom>
          <a:noFill/>
          <a:ln>
            <a:noFill/>
          </a:ln>
          <a:effectLst>
            <a:outerShdw blurRad="254000" dist="63500" dir="5400000" algn="t" rotWithShape="0">
              <a:prstClr val="black">
                <a:alpha val="20000"/>
              </a:prstClr>
            </a:outerShdw>
          </a:effectLst>
        </p:spPr>
      </p:pic>
      <p:sp>
        <p:nvSpPr>
          <p:cNvPr id="6" name="Picture Placeholder 5">
            <a:extLst>
              <a:ext uri="{FF2B5EF4-FFF2-40B4-BE49-F238E27FC236}">
                <a16:creationId xmlns:a16="http://schemas.microsoft.com/office/drawing/2014/main" id="{7AAF2981-F154-374A-A156-FF0A6743CBD2}"/>
              </a:ext>
            </a:extLst>
          </p:cNvPr>
          <p:cNvSpPr>
            <a:spLocks noGrp="1" noChangeAspect="1"/>
          </p:cNvSpPr>
          <p:nvPr>
            <p:ph type="pic" sz="quarter" idx="10" hasCustomPrompt="1"/>
          </p:nvPr>
        </p:nvSpPr>
        <p:spPr>
          <a:xfrm>
            <a:off x="1382874" y="5715078"/>
            <a:ext cx="685800" cy="685800"/>
          </a:xfrm>
          <a:prstGeom prst="rect">
            <a:avLst/>
          </a:prstGeom>
          <a:noFill/>
          <a:ln>
            <a:noFill/>
          </a:ln>
          <a:effectLst>
            <a:outerShdw blurRad="254000" dist="635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45720" tIns="91440" rIns="45720" bIns="91440" rtlCol="0" anchor="ctr"/>
          <a:lstStyle>
            <a:lvl1pPr marL="0" indent="0" algn="ctr">
              <a:lnSpc>
                <a:spcPct val="90000"/>
              </a:lnSpc>
              <a:spcBef>
                <a:spcPts val="0"/>
              </a:spcBef>
              <a:buNone/>
              <a:defRPr lang="en-US" sz="1200" dirty="0">
                <a:solidFill>
                  <a:schemeClr val="tx1"/>
                </a:solidFill>
              </a:defRPr>
            </a:lvl1pPr>
          </a:lstStyle>
          <a:p>
            <a:pPr marL="0" lvl="0" algn="ctr"/>
            <a:r>
              <a:rPr lang="en-US" dirty="0"/>
              <a:t>Insert logo here</a:t>
            </a:r>
          </a:p>
        </p:txBody>
      </p:sp>
    </p:spTree>
    <p:extLst>
      <p:ext uri="{BB962C8B-B14F-4D97-AF65-F5344CB8AC3E}">
        <p14:creationId xmlns:p14="http://schemas.microsoft.com/office/powerpoint/2010/main" val="379479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childTnLst>
                                </p:cTn>
                              </p:par>
                              <p:par>
                                <p:cTn id="8" presetID="10" presetClass="entr" presetSubtype="0" fill="hold" grpId="0" nodeType="withEffect">
                                  <p:stCondLst>
                                    <p:cond delay="150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8896223"/>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9" r:id="rId3"/>
    <p:sldLayoutId id="2147483658" r:id="rId4"/>
    <p:sldLayoutId id="2147483660" r:id="rId5"/>
    <p:sldLayoutId id="2147483655" r:id="rId6"/>
    <p:sldLayoutId id="2147483661"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7.jpeg"/><Relationship Id="rId7" Type="http://schemas.openxmlformats.org/officeDocument/2006/relationships/image" Target="../media/image12.jpeg"/><Relationship Id="rId12"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1.jpeg"/><Relationship Id="rId11" Type="http://schemas.openxmlformats.org/officeDocument/2006/relationships/image" Target="../media/image16.png"/><Relationship Id="rId5" Type="http://schemas.openxmlformats.org/officeDocument/2006/relationships/image" Target="../media/image10.jpeg"/><Relationship Id="rId10" Type="http://schemas.openxmlformats.org/officeDocument/2006/relationships/image" Target="../media/image15.png"/><Relationship Id="rId4" Type="http://schemas.openxmlformats.org/officeDocument/2006/relationships/image" Target="../media/image9.jpeg"/><Relationship Id="rId9" Type="http://schemas.openxmlformats.org/officeDocument/2006/relationships/image" Target="../media/image14.jpeg"/></Relationships>
</file>

<file path=ppt/slides/_rels/slide1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37.png"/></Relationships>
</file>

<file path=ppt/slides/_rels/slide1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37.png"/></Relationships>
</file>

<file path=ppt/slides/_rels/slide1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43.pn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43.png"/><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43.png"/></Relationships>
</file>

<file path=ppt/slides/_rels/slide1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43.png"/></Relationships>
</file>

<file path=ppt/slides/_rels/slide1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49.png"/></Relationships>
</file>

<file path=ppt/slides/_rels/slide1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2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51.png"/></Relationships>
</file>

<file path=ppt/slides/_rels/slide2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1.xml"/><Relationship Id="rId1" Type="http://schemas.openxmlformats.org/officeDocument/2006/relationships/slideLayout" Target="../slideLayouts/slideLayout6.xml"/><Relationship Id="rId5" Type="http://schemas.openxmlformats.org/officeDocument/2006/relationships/image" Target="../media/image51.png"/><Relationship Id="rId4" Type="http://schemas.openxmlformats.org/officeDocument/2006/relationships/image" Target="../media/image53.png"/></Relationships>
</file>

<file path=ppt/slides/_rels/slide22.xml.rels><?xml version="1.0" encoding="UTF-8" standalone="yes"?>
<Relationships xmlns="http://schemas.openxmlformats.org/package/2006/relationships"><Relationship Id="rId8" Type="http://schemas.openxmlformats.org/officeDocument/2006/relationships/hyperlink" Target="https://www.odni.gov/index.php/ncsc-what-we-do/operations-security" TargetMode="External"/><Relationship Id="rId3" Type="http://schemas.openxmlformats.org/officeDocument/2006/relationships/image" Target="../media/image54.jpeg"/><Relationship Id="rId7" Type="http://schemas.openxmlformats.org/officeDocument/2006/relationships/image" Target="../media/image58.png"/><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55.jpeg"/><Relationship Id="rId9"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60.png"/></Relationships>
</file>

<file path=ppt/slides/_rels/slide24.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25.xml"/><Relationship Id="rId1" Type="http://schemas.openxmlformats.org/officeDocument/2006/relationships/slideLayout" Target="../slideLayouts/slideLayout6.xml"/><Relationship Id="rId4" Type="http://schemas.openxmlformats.org/officeDocument/2006/relationships/image" Target="../media/image63.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7.xml"/><Relationship Id="rId1" Type="http://schemas.openxmlformats.org/officeDocument/2006/relationships/slideLayout" Target="../slideLayouts/slideLayout6.xml"/><Relationship Id="rId4" Type="http://schemas.openxmlformats.org/officeDocument/2006/relationships/image" Target="../media/image65.png"/></Relationships>
</file>

<file path=ppt/slides/_rels/slide2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30.xml"/><Relationship Id="rId1" Type="http://schemas.openxmlformats.org/officeDocument/2006/relationships/slideLayout" Target="../slideLayouts/slideLayout6.xml"/><Relationship Id="rId4" Type="http://schemas.openxmlformats.org/officeDocument/2006/relationships/image" Target="../media/image69.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32.xml"/><Relationship Id="rId1" Type="http://schemas.openxmlformats.org/officeDocument/2006/relationships/slideLayout" Target="../slideLayouts/slideLayout6.xml"/><Relationship Id="rId4" Type="http://schemas.openxmlformats.org/officeDocument/2006/relationships/image" Target="../media/image71.png"/></Relationships>
</file>

<file path=ppt/slides/_rels/slide33.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33.xml"/><Relationship Id="rId1" Type="http://schemas.openxmlformats.org/officeDocument/2006/relationships/slideLayout" Target="../slideLayouts/slideLayout6.xml"/><Relationship Id="rId4" Type="http://schemas.openxmlformats.org/officeDocument/2006/relationships/image" Target="../media/image73.png"/></Relationships>
</file>

<file path=ppt/slides/_rels/slide34.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35.xml"/><Relationship Id="rId1" Type="http://schemas.openxmlformats.org/officeDocument/2006/relationships/slideLayout" Target="../slideLayouts/slideLayout6.xml"/><Relationship Id="rId4" Type="http://schemas.openxmlformats.org/officeDocument/2006/relationships/image" Target="../media/image76.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37.xml"/><Relationship Id="rId1" Type="http://schemas.openxmlformats.org/officeDocument/2006/relationships/slideLayout" Target="../slideLayouts/slideLayout6.xml"/><Relationship Id="rId4" Type="http://schemas.openxmlformats.org/officeDocument/2006/relationships/image" Target="../media/image78.png"/></Relationships>
</file>

<file path=ppt/slides/_rels/slide38.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38.xml"/><Relationship Id="rId1" Type="http://schemas.openxmlformats.org/officeDocument/2006/relationships/slideLayout" Target="../slideLayouts/slideLayout6.xml"/><Relationship Id="rId4" Type="http://schemas.openxmlformats.org/officeDocument/2006/relationships/image" Target="../media/image80.png"/></Relationships>
</file>

<file path=ppt/slides/_rels/slide39.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25.png"/></Relationships>
</file>

<file path=ppt/slides/_rels/slide40.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40.xml"/><Relationship Id="rId1" Type="http://schemas.openxmlformats.org/officeDocument/2006/relationships/slideLayout" Target="../slideLayouts/slideLayout6.xml"/><Relationship Id="rId4" Type="http://schemas.openxmlformats.org/officeDocument/2006/relationships/image" Target="../media/image83.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42.xml"/><Relationship Id="rId1" Type="http://schemas.openxmlformats.org/officeDocument/2006/relationships/slideLayout" Target="../slideLayouts/slideLayout6.xml"/><Relationship Id="rId4" Type="http://schemas.openxmlformats.org/officeDocument/2006/relationships/image" Target="../media/image85.png"/></Relationships>
</file>

<file path=ppt/slides/_rels/slide43.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86.jpeg"/><Relationship Id="rId7" Type="http://schemas.openxmlformats.org/officeDocument/2006/relationships/image" Target="../media/image57.jpeg"/><Relationship Id="rId2" Type="http://schemas.openxmlformats.org/officeDocument/2006/relationships/notesSlide" Target="../notesSlides/notesSlide43.xml"/><Relationship Id="rId1" Type="http://schemas.openxmlformats.org/officeDocument/2006/relationships/slideLayout" Target="../slideLayouts/slideLayout6.xml"/><Relationship Id="rId6" Type="http://schemas.openxmlformats.org/officeDocument/2006/relationships/image" Target="../media/image56.jpeg"/><Relationship Id="rId5" Type="http://schemas.openxmlformats.org/officeDocument/2006/relationships/image" Target="../media/image55.jpeg"/><Relationship Id="rId10" Type="http://schemas.openxmlformats.org/officeDocument/2006/relationships/image" Target="../media/image17.png"/><Relationship Id="rId4" Type="http://schemas.openxmlformats.org/officeDocument/2006/relationships/image" Target="../media/image54.jpeg"/><Relationship Id="rId9" Type="http://schemas.openxmlformats.org/officeDocument/2006/relationships/hyperlink" Target="https://www.odni.gov/index.php/ncsc-what-we-do/operations-security" TargetMode="Externa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32.png"/></Relationships>
</file>

<file path=ppt/slides/_rels/slide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34.png"/></Relationships>
</file>

<file path=ppt/slides/_rels/slide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34.png"/></Relationships>
</file>

<file path=ppt/slides/_rels/slide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37.png"/></Relationships>
</file>

<file path=ppt/slides/_rels/slide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6" name="btm R pic" descr="A person posing for the camera&#10;&#10;Description automatically generated">
            <a:extLst>
              <a:ext uri="{FF2B5EF4-FFF2-40B4-BE49-F238E27FC236}">
                <a16:creationId xmlns:a16="http://schemas.microsoft.com/office/drawing/2014/main" id="{422632CC-02AE-4A44-A4F8-11B0753328A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991600" y="3890225"/>
            <a:ext cx="2743200" cy="2514600"/>
          </a:xfrm>
          <a:prstGeom prst="rect">
            <a:avLst/>
          </a:prstGeom>
        </p:spPr>
      </p:pic>
      <p:pic>
        <p:nvPicPr>
          <p:cNvPr id="18" name="mid R pic" descr="A person standing in front of a window&#10;&#10;Description automatically generated">
            <a:extLst>
              <a:ext uri="{FF2B5EF4-FFF2-40B4-BE49-F238E27FC236}">
                <a16:creationId xmlns:a16="http://schemas.microsoft.com/office/drawing/2014/main" id="{3B08A868-8982-DF46-A123-E8E27032B60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991600" y="2288012"/>
            <a:ext cx="2743200" cy="1371600"/>
          </a:xfrm>
          <a:prstGeom prst="rect">
            <a:avLst/>
          </a:prstGeom>
        </p:spPr>
      </p:pic>
      <p:sp>
        <p:nvSpPr>
          <p:cNvPr id="25" name="white transparent">
            <a:extLst>
              <a:ext uri="{FF2B5EF4-FFF2-40B4-BE49-F238E27FC236}">
                <a16:creationId xmlns:a16="http://schemas.microsoft.com/office/drawing/2014/main" id="{4548A0F9-6A9A-B642-BAB2-5CF775D9DB7B}"/>
              </a:ext>
            </a:extLst>
          </p:cNvPr>
          <p:cNvSpPr>
            <a:spLocks noChangeAspect="1"/>
          </p:cNvSpPr>
          <p:nvPr/>
        </p:nvSpPr>
        <p:spPr>
          <a:xfrm>
            <a:off x="10963176" y="1669967"/>
            <a:ext cx="2743200" cy="2743200"/>
          </a:xfrm>
          <a:prstGeom prst="ellipse">
            <a:avLst/>
          </a:prstGeom>
          <a:solidFill>
            <a:schemeClr val="bg2">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2" name="top R pic" descr="A group of people looking at the camera&#10;&#10;Description automatically generated">
            <a:extLst>
              <a:ext uri="{FF2B5EF4-FFF2-40B4-BE49-F238E27FC236}">
                <a16:creationId xmlns:a16="http://schemas.microsoft.com/office/drawing/2014/main" id="{86E8EA17-A490-1A4E-9113-F872B557785A}"/>
              </a:ext>
            </a:extLst>
          </p:cNvPr>
          <p:cNvPicPr>
            <a:picLocks/>
          </p:cNvPicPr>
          <p:nvPr/>
        </p:nvPicPr>
        <p:blipFill>
          <a:blip r:embed="rId6" cstate="screen">
            <a:extLst>
              <a:ext uri="{28A0092B-C50C-407E-A947-70E740481C1C}">
                <a14:useLocalDpi xmlns:a14="http://schemas.microsoft.com/office/drawing/2010/main"/>
              </a:ext>
            </a:extLst>
          </a:blip>
          <a:stretch>
            <a:fillRect/>
          </a:stretch>
        </p:blipFill>
        <p:spPr>
          <a:xfrm>
            <a:off x="8991600" y="0"/>
            <a:ext cx="3200400" cy="2057400"/>
          </a:xfrm>
          <a:prstGeom prst="rect">
            <a:avLst/>
          </a:prstGeom>
        </p:spPr>
      </p:pic>
      <p:pic>
        <p:nvPicPr>
          <p:cNvPr id="12" name="top M pic" descr="A picture containing person, person, person, holding&#10;&#10;Description automatically generated">
            <a:extLst>
              <a:ext uri="{FF2B5EF4-FFF2-40B4-BE49-F238E27FC236}">
                <a16:creationId xmlns:a16="http://schemas.microsoft.com/office/drawing/2014/main" id="{9950988F-BB45-FD43-BA85-F56035898A6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164722" y="459522"/>
            <a:ext cx="1600200" cy="4800600"/>
          </a:xfrm>
          <a:prstGeom prst="rect">
            <a:avLst/>
          </a:prstGeom>
        </p:spPr>
      </p:pic>
      <p:pic>
        <p:nvPicPr>
          <p:cNvPr id="14" name="btm M pic" descr="A person looking at the camera&#10;&#10;Description automatically generated">
            <a:extLst>
              <a:ext uri="{FF2B5EF4-FFF2-40B4-BE49-F238E27FC236}">
                <a16:creationId xmlns:a16="http://schemas.microsoft.com/office/drawing/2014/main" id="{F5E89AEF-C54A-A84C-9EB2-3D65599B4681}"/>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164722" y="5486400"/>
            <a:ext cx="1600200" cy="1371600"/>
          </a:xfrm>
          <a:prstGeom prst="rect">
            <a:avLst/>
          </a:prstGeom>
        </p:spPr>
      </p:pic>
      <p:pic>
        <p:nvPicPr>
          <p:cNvPr id="20" name="btm L pic" descr="A person wearing glasses talking on a cell phone&#10;&#10;Description automatically generated">
            <a:extLst>
              <a:ext uri="{FF2B5EF4-FFF2-40B4-BE49-F238E27FC236}">
                <a16:creationId xmlns:a16="http://schemas.microsoft.com/office/drawing/2014/main" id="{B6C98496-F776-E04C-95FE-E11F2D8F0A8B}"/>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652045" y="3543300"/>
            <a:ext cx="2286000" cy="3314700"/>
          </a:xfrm>
          <a:prstGeom prst="rect">
            <a:avLst/>
          </a:prstGeom>
        </p:spPr>
      </p:pic>
      <p:pic>
        <p:nvPicPr>
          <p:cNvPr id="6" name="confetti 2" descr="Shape&#10;&#10;Description automatically generated">
            <a:extLst>
              <a:ext uri="{FF2B5EF4-FFF2-40B4-BE49-F238E27FC236}">
                <a16:creationId xmlns:a16="http://schemas.microsoft.com/office/drawing/2014/main" id="{1A8B910D-572A-CD4A-B14A-B4348BD6C205}"/>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124995" y="4379611"/>
            <a:ext cx="800100" cy="800100"/>
          </a:xfrm>
          <a:prstGeom prst="rect">
            <a:avLst/>
          </a:prstGeom>
        </p:spPr>
      </p:pic>
      <p:pic>
        <p:nvPicPr>
          <p:cNvPr id="3" name="confetti 1" descr="Shape, circle&#10;&#10;Description automatically generated">
            <a:extLst>
              <a:ext uri="{FF2B5EF4-FFF2-40B4-BE49-F238E27FC236}">
                <a16:creationId xmlns:a16="http://schemas.microsoft.com/office/drawing/2014/main" id="{56ACEF6E-604F-E343-BF9B-85E13472127F}"/>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6173566" y="-228823"/>
            <a:ext cx="1371600" cy="1371600"/>
          </a:xfrm>
          <a:prstGeom prst="rect">
            <a:avLst/>
          </a:prstGeom>
        </p:spPr>
      </p:pic>
      <p:sp>
        <p:nvSpPr>
          <p:cNvPr id="26" name="white transparent">
            <a:extLst>
              <a:ext uri="{FF2B5EF4-FFF2-40B4-BE49-F238E27FC236}">
                <a16:creationId xmlns:a16="http://schemas.microsoft.com/office/drawing/2014/main" id="{A1DA92D9-D122-4540-AEEB-2D76BD109F4F}"/>
              </a:ext>
            </a:extLst>
          </p:cNvPr>
          <p:cNvSpPr>
            <a:spLocks noChangeAspect="1"/>
          </p:cNvSpPr>
          <p:nvPr/>
        </p:nvSpPr>
        <p:spPr>
          <a:xfrm>
            <a:off x="2767201" y="1668216"/>
            <a:ext cx="2971800" cy="2971800"/>
          </a:xfrm>
          <a:prstGeom prst="ellipse">
            <a:avLst/>
          </a:prstGeom>
          <a:solidFill>
            <a:schemeClr val="bg2">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erall class">
            <a:extLst>
              <a:ext uri="{FF2B5EF4-FFF2-40B4-BE49-F238E27FC236}">
                <a16:creationId xmlns:a16="http://schemas.microsoft.com/office/drawing/2014/main" id="{21F1FAFA-9C28-2143-B98A-F28759943A40}"/>
              </a:ext>
            </a:extLst>
          </p:cNvPr>
          <p:cNvSpPr txBox="1"/>
          <p:nvPr/>
        </p:nvSpPr>
        <p:spPr>
          <a:xfrm>
            <a:off x="2200253" y="5780979"/>
            <a:ext cx="2377874" cy="553998"/>
          </a:xfrm>
          <a:prstGeom prst="rect">
            <a:avLst/>
          </a:prstGeom>
          <a:noFill/>
        </p:spPr>
        <p:txBody>
          <a:bodyPr wrap="square" rtlCol="0">
            <a:spAutoFit/>
          </a:bodyPr>
          <a:lstStyle/>
          <a:p>
            <a:pPr>
              <a:lnSpc>
                <a:spcPts val="1200"/>
              </a:lnSpc>
            </a:pPr>
            <a:r>
              <a:rPr lang="en-US" sz="900" spc="10" dirty="0">
                <a:solidFill>
                  <a:srgbClr val="546E7A"/>
                </a:solidFill>
              </a:rPr>
              <a:t>This briefing is UNCLASSIFIED</a:t>
            </a:r>
          </a:p>
          <a:p>
            <a:pPr>
              <a:lnSpc>
                <a:spcPts val="1200"/>
              </a:lnSpc>
            </a:pPr>
            <a:r>
              <a:rPr lang="en-US" sz="900" spc="10" dirty="0">
                <a:solidFill>
                  <a:srgbClr val="546E7A"/>
                </a:solidFill>
              </a:rPr>
              <a:t>in its entirety </a:t>
            </a:r>
          </a:p>
          <a:p>
            <a:pPr>
              <a:lnSpc>
                <a:spcPts val="1200"/>
              </a:lnSpc>
            </a:pPr>
            <a:r>
              <a:rPr lang="en-US" sz="900" spc="10" dirty="0">
                <a:solidFill>
                  <a:srgbClr val="546E7A"/>
                </a:solidFill>
              </a:rPr>
              <a:t>October 25, 2022</a:t>
            </a:r>
          </a:p>
        </p:txBody>
      </p:sp>
      <p:sp>
        <p:nvSpPr>
          <p:cNvPr id="8" name="subhead">
            <a:extLst>
              <a:ext uri="{FF2B5EF4-FFF2-40B4-BE49-F238E27FC236}">
                <a16:creationId xmlns:a16="http://schemas.microsoft.com/office/drawing/2014/main" id="{EE338F9C-87AD-FF44-BB94-A688E238ED8F}"/>
              </a:ext>
            </a:extLst>
          </p:cNvPr>
          <p:cNvSpPr txBox="1"/>
          <p:nvPr/>
        </p:nvSpPr>
        <p:spPr>
          <a:xfrm>
            <a:off x="4601980" y="2346875"/>
            <a:ext cx="2213110" cy="861774"/>
          </a:xfrm>
          <a:prstGeom prst="rect">
            <a:avLst/>
          </a:prstGeom>
          <a:noFill/>
        </p:spPr>
        <p:txBody>
          <a:bodyPr wrap="square" rtlCol="0">
            <a:spAutoFit/>
          </a:bodyPr>
          <a:lstStyle/>
          <a:p>
            <a:pPr algn="r">
              <a:lnSpc>
                <a:spcPts val="2000"/>
              </a:lnSpc>
            </a:pPr>
            <a:r>
              <a:rPr lang="en-US" spc="30" dirty="0">
                <a:solidFill>
                  <a:srgbClr val="546E7A"/>
                </a:solidFill>
                <a:latin typeface="+mj-lt"/>
              </a:rPr>
              <a:t>Protecting </a:t>
            </a:r>
            <a:br>
              <a:rPr lang="en-US" spc="30" dirty="0">
                <a:solidFill>
                  <a:srgbClr val="546E7A"/>
                </a:solidFill>
                <a:latin typeface="+mj-lt"/>
              </a:rPr>
            </a:br>
            <a:r>
              <a:rPr lang="en-US" spc="30" dirty="0">
                <a:solidFill>
                  <a:srgbClr val="546E7A"/>
                </a:solidFill>
                <a:latin typeface="+mj-lt"/>
              </a:rPr>
              <a:t>yourself and your critical information</a:t>
            </a:r>
          </a:p>
        </p:txBody>
      </p:sp>
      <p:sp>
        <p:nvSpPr>
          <p:cNvPr id="7" name="title">
            <a:extLst>
              <a:ext uri="{FF2B5EF4-FFF2-40B4-BE49-F238E27FC236}">
                <a16:creationId xmlns:a16="http://schemas.microsoft.com/office/drawing/2014/main" id="{8F3D724D-33F4-1545-BC5E-6981498CF82C}"/>
              </a:ext>
            </a:extLst>
          </p:cNvPr>
          <p:cNvSpPr txBox="1"/>
          <p:nvPr/>
        </p:nvSpPr>
        <p:spPr>
          <a:xfrm>
            <a:off x="777905" y="2380270"/>
            <a:ext cx="3545840" cy="1887696"/>
          </a:xfrm>
          <a:prstGeom prst="rect">
            <a:avLst/>
          </a:prstGeom>
          <a:noFill/>
        </p:spPr>
        <p:txBody>
          <a:bodyPr wrap="square" rtlCol="0">
            <a:spAutoFit/>
          </a:bodyPr>
          <a:lstStyle/>
          <a:p>
            <a:pPr algn="r">
              <a:lnSpc>
                <a:spcPts val="7000"/>
              </a:lnSpc>
            </a:pPr>
            <a:r>
              <a:rPr lang="en-US" sz="7600" spc="300" dirty="0">
                <a:solidFill>
                  <a:schemeClr val="tx2"/>
                </a:solidFill>
                <a:latin typeface="+mj-lt"/>
              </a:rPr>
              <a:t>OPSEC</a:t>
            </a:r>
            <a:r>
              <a:rPr lang="en-US" sz="7400" spc="300" dirty="0">
                <a:solidFill>
                  <a:schemeClr val="tx2"/>
                </a:solidFill>
                <a:latin typeface="+mj-lt"/>
              </a:rPr>
              <a:t> </a:t>
            </a:r>
            <a:r>
              <a:rPr lang="en-US" sz="7000" spc="300" dirty="0">
                <a:solidFill>
                  <a:schemeClr val="tx2"/>
                </a:solidFill>
                <a:latin typeface="+mj-lt"/>
              </a:rPr>
              <a:t>for</a:t>
            </a:r>
            <a:r>
              <a:rPr lang="en-US" sz="7600" spc="300" dirty="0">
                <a:solidFill>
                  <a:schemeClr val="tx2"/>
                </a:solidFill>
                <a:latin typeface="+mj-lt"/>
              </a:rPr>
              <a:t> ALL</a:t>
            </a:r>
          </a:p>
        </p:txBody>
      </p:sp>
      <p:sp>
        <p:nvSpPr>
          <p:cNvPr id="28" name="Add Your Seal Here">
            <a:extLst>
              <a:ext uri="{FF2B5EF4-FFF2-40B4-BE49-F238E27FC236}">
                <a16:creationId xmlns:a16="http://schemas.microsoft.com/office/drawing/2014/main" id="{F138B13E-8539-8647-A53C-163CF1711A14}"/>
              </a:ext>
            </a:extLst>
          </p:cNvPr>
          <p:cNvSpPr>
            <a:spLocks noGrp="1"/>
          </p:cNvSpPr>
          <p:nvPr>
            <p:ph type="pic" sz="quarter" idx="10"/>
          </p:nvPr>
        </p:nvSpPr>
        <p:spPr/>
      </p:sp>
      <p:pic>
        <p:nvPicPr>
          <p:cNvPr id="1026" name="NCSC Seal" descr="NCSC Seal"/>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66425" y="5646498"/>
            <a:ext cx="822960" cy="8229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5793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750"/>
                                        <p:tgtEl>
                                          <p:spTgt spid="7"/>
                                        </p:tgtEl>
                                      </p:cBhvr>
                                    </p:animEffect>
                                  </p:childTnLst>
                                </p:cTn>
                              </p:par>
                            </p:childTnLst>
                          </p:cTn>
                        </p:par>
                        <p:par>
                          <p:cTn id="8" fill="hold">
                            <p:stCondLst>
                              <p:cond delay="750"/>
                            </p:stCondLst>
                            <p:childTnLst>
                              <p:par>
                                <p:cTn id="9" presetID="10" presetClass="entr" presetSubtype="0" fill="hold" nodeType="afterEffect">
                                  <p:stCondLst>
                                    <p:cond delay="0"/>
                                  </p:stCondLst>
                                  <p:childTnLst>
                                    <p:set>
                                      <p:cBhvr>
                                        <p:cTn id="10" dur="1" fill="hold">
                                          <p:stCondLst>
                                            <p:cond delay="0"/>
                                          </p:stCondLst>
                                        </p:cTn>
                                        <p:tgtEl>
                                          <p:spTgt spid="1026"/>
                                        </p:tgtEl>
                                        <p:attrNameLst>
                                          <p:attrName>style.visibility</p:attrName>
                                        </p:attrNameLst>
                                      </p:cBhvr>
                                      <p:to>
                                        <p:strVal val="visible"/>
                                      </p:to>
                                    </p:set>
                                    <p:animEffect transition="in" filter="fade">
                                      <p:cBhvr>
                                        <p:cTn id="11" dur="500"/>
                                        <p:tgtEl>
                                          <p:spTgt spid="1026"/>
                                        </p:tgtEl>
                                      </p:cBhvr>
                                    </p:animEffect>
                                  </p:childTnLst>
                                </p:cTn>
                              </p:par>
                            </p:childTnLst>
                          </p:cTn>
                        </p:par>
                        <p:par>
                          <p:cTn id="12" fill="hold">
                            <p:stCondLst>
                              <p:cond delay="1250"/>
                            </p:stCondLst>
                            <p:childTnLst>
                              <p:par>
                                <p:cTn id="13" presetID="10" presetClass="entr" presetSubtype="0" fill="hold"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1000"/>
                                        <p:tgtEl>
                                          <p:spTgt spid="22"/>
                                        </p:tgtEl>
                                      </p:cBhvr>
                                    </p:animEffect>
                                  </p:childTnLst>
                                </p:cTn>
                              </p:par>
                              <p:par>
                                <p:cTn id="16" presetID="10" presetClass="entr" presetSubtype="0" fill="hold" nodeType="withEffect">
                                  <p:stCondLst>
                                    <p:cond delay="25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1000"/>
                                        <p:tgtEl>
                                          <p:spTgt spid="14"/>
                                        </p:tgtEl>
                                      </p:cBhvr>
                                    </p:animEffect>
                                  </p:childTnLst>
                                </p:cTn>
                              </p:par>
                              <p:par>
                                <p:cTn id="19" presetID="10" presetClass="entr" presetSubtype="0" fill="hold" nodeType="withEffect">
                                  <p:stCondLst>
                                    <p:cond delay="50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1000"/>
                                        <p:tgtEl>
                                          <p:spTgt spid="16"/>
                                        </p:tgtEl>
                                      </p:cBhvr>
                                    </p:animEffect>
                                  </p:childTnLst>
                                </p:cTn>
                              </p:par>
                              <p:par>
                                <p:cTn id="22" presetID="10" presetClass="entr" presetSubtype="0" fill="hold" nodeType="withEffect">
                                  <p:stCondLst>
                                    <p:cond delay="75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1000"/>
                                        <p:tgtEl>
                                          <p:spTgt spid="20"/>
                                        </p:tgtEl>
                                      </p:cBhvr>
                                    </p:animEffect>
                                  </p:childTnLst>
                                </p:cTn>
                              </p:par>
                              <p:par>
                                <p:cTn id="25" presetID="10" presetClass="entr" presetSubtype="0" fill="hold" nodeType="withEffect">
                                  <p:stCondLst>
                                    <p:cond delay="100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1000"/>
                                        <p:tgtEl>
                                          <p:spTgt spid="18"/>
                                        </p:tgtEl>
                                      </p:cBhvr>
                                    </p:animEffect>
                                  </p:childTnLst>
                                </p:cTn>
                              </p:par>
                              <p:par>
                                <p:cTn id="28" presetID="10" presetClass="entr" presetSubtype="0" fill="hold" nodeType="withEffect">
                                  <p:stCondLst>
                                    <p:cond delay="150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1000"/>
                                        <p:tgtEl>
                                          <p:spTgt spid="12"/>
                                        </p:tgtEl>
                                      </p:cBhvr>
                                    </p:animEffect>
                                  </p:childTnLst>
                                </p:cTn>
                              </p:par>
                            </p:childTnLst>
                          </p:cTn>
                        </p:par>
                        <p:par>
                          <p:cTn id="31" fill="hold">
                            <p:stCondLst>
                              <p:cond delay="3750"/>
                            </p:stCondLst>
                            <p:childTnLst>
                              <p:par>
                                <p:cTn id="32" presetID="10" presetClass="entr" presetSubtype="0" fill="hold" grpId="0" nodeType="after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750"/>
                                        <p:tgtEl>
                                          <p:spTgt spid="8"/>
                                        </p:tgtEl>
                                      </p:cBhvr>
                                    </p:animEffect>
                                  </p:childTnLst>
                                </p:cTn>
                              </p:par>
                              <p:par>
                                <p:cTn id="35" presetID="10" presetClass="entr" presetSubtype="0" fill="hold" grpId="0" nodeType="withEffect">
                                  <p:stCondLst>
                                    <p:cond delay="50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8" grpId="0"/>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body">
            <a:extLst>
              <a:ext uri="{FF2B5EF4-FFF2-40B4-BE49-F238E27FC236}">
                <a16:creationId xmlns:a16="http://schemas.microsoft.com/office/drawing/2014/main" id="{ECD7D5FD-DF6E-ED48-8F8D-BB8F888C75BA}"/>
              </a:ext>
            </a:extLst>
          </p:cNvPr>
          <p:cNvSpPr txBox="1"/>
          <p:nvPr/>
        </p:nvSpPr>
        <p:spPr>
          <a:xfrm>
            <a:off x="5613894" y="2831147"/>
            <a:ext cx="4038106" cy="2626873"/>
          </a:xfrm>
          <a:prstGeom prst="rect">
            <a:avLst/>
          </a:prstGeom>
          <a:noFill/>
        </p:spPr>
        <p:txBody>
          <a:bodyPr wrap="square" rtlCol="0">
            <a:spAutoFit/>
          </a:bodyPr>
          <a:lstStyle/>
          <a:p>
            <a:pPr marL="285750" indent="-285750">
              <a:lnSpc>
                <a:spcPts val="2600"/>
              </a:lnSpc>
              <a:spcBef>
                <a:spcPts val="600"/>
              </a:spcBef>
              <a:buFont typeface="Wingdings" pitchFamily="2" charset="2"/>
              <a:buChar char="§"/>
            </a:pPr>
            <a:r>
              <a:rPr lang="en-US" spc="30" dirty="0"/>
              <a:t>What is the mission or project?</a:t>
            </a:r>
          </a:p>
          <a:p>
            <a:pPr marL="285750" indent="-285750">
              <a:lnSpc>
                <a:spcPts val="2600"/>
              </a:lnSpc>
              <a:spcBef>
                <a:spcPts val="600"/>
              </a:spcBef>
              <a:buFont typeface="Wingdings" pitchFamily="2" charset="2"/>
              <a:buChar char="§"/>
            </a:pPr>
            <a:r>
              <a:rPr lang="en-US" spc="30" dirty="0"/>
              <a:t>How can the adversary use the information?</a:t>
            </a:r>
          </a:p>
          <a:p>
            <a:pPr marL="285750" indent="-285750">
              <a:lnSpc>
                <a:spcPts val="2600"/>
              </a:lnSpc>
              <a:spcBef>
                <a:spcPts val="600"/>
              </a:spcBef>
              <a:buFont typeface="Wingdings" pitchFamily="2" charset="2"/>
              <a:buChar char="§"/>
            </a:pPr>
            <a:r>
              <a:rPr lang="en-US" spc="30" dirty="0"/>
              <a:t>Would the information support an adversary’s strategy or activities?</a:t>
            </a:r>
          </a:p>
          <a:p>
            <a:pPr marL="285750" indent="-285750">
              <a:lnSpc>
                <a:spcPts val="2600"/>
              </a:lnSpc>
              <a:spcBef>
                <a:spcPts val="600"/>
              </a:spcBef>
              <a:buFont typeface="Wingdings" pitchFamily="2" charset="2"/>
              <a:buChar char="§"/>
            </a:pPr>
            <a:r>
              <a:rPr lang="en-US" spc="30" dirty="0"/>
              <a:t>How long does the information need to be protected?</a:t>
            </a:r>
          </a:p>
        </p:txBody>
      </p:sp>
      <p:sp>
        <p:nvSpPr>
          <p:cNvPr id="4" name="header">
            <a:extLst>
              <a:ext uri="{FF2B5EF4-FFF2-40B4-BE49-F238E27FC236}">
                <a16:creationId xmlns:a16="http://schemas.microsoft.com/office/drawing/2014/main" id="{24800819-ADEE-6F4C-90A9-6CB8FBBEFA25}"/>
              </a:ext>
            </a:extLst>
          </p:cNvPr>
          <p:cNvSpPr txBox="1"/>
          <p:nvPr/>
        </p:nvSpPr>
        <p:spPr>
          <a:xfrm>
            <a:off x="4493378" y="1674217"/>
            <a:ext cx="4427102" cy="553998"/>
          </a:xfrm>
          <a:prstGeom prst="rect">
            <a:avLst/>
          </a:prstGeom>
          <a:noFill/>
        </p:spPr>
        <p:txBody>
          <a:bodyPr wrap="square" rtlCol="0">
            <a:spAutoFit/>
          </a:bodyPr>
          <a:lstStyle/>
          <a:p>
            <a:pPr>
              <a:lnSpc>
                <a:spcPts val="3600"/>
              </a:lnSpc>
            </a:pPr>
            <a:r>
              <a:rPr lang="en-US" sz="3400" spc="180" dirty="0">
                <a:solidFill>
                  <a:schemeClr val="tx2"/>
                </a:solidFill>
                <a:latin typeface="+mj-lt"/>
              </a:rPr>
              <a:t>Ask Yourself This…</a:t>
            </a:r>
          </a:p>
        </p:txBody>
      </p:sp>
      <p:sp>
        <p:nvSpPr>
          <p:cNvPr id="14" name="section name">
            <a:extLst>
              <a:ext uri="{FF2B5EF4-FFF2-40B4-BE49-F238E27FC236}">
                <a16:creationId xmlns:a16="http://schemas.microsoft.com/office/drawing/2014/main" id="{E0152A60-F9D6-714F-B4E5-D73F5EB3720F}"/>
              </a:ext>
            </a:extLst>
          </p:cNvPr>
          <p:cNvSpPr txBox="1"/>
          <p:nvPr/>
        </p:nvSpPr>
        <p:spPr>
          <a:xfrm>
            <a:off x="4471154" y="1262516"/>
            <a:ext cx="3989940" cy="338328"/>
          </a:xfrm>
          <a:prstGeom prst="rect">
            <a:avLst/>
          </a:prstGeom>
          <a:solidFill>
            <a:srgbClr val="00A0D1"/>
          </a:solidFill>
        </p:spPr>
        <p:txBody>
          <a:bodyPr wrap="square" lIns="27432" tIns="9144" rIns="0" bIns="0" rtlCol="0" anchor="ctr">
            <a:noAutofit/>
          </a:bodyPr>
          <a:lstStyle/>
          <a:p>
            <a:pPr algn="ctr">
              <a:lnSpc>
                <a:spcPts val="2000"/>
              </a:lnSpc>
            </a:pPr>
            <a:r>
              <a:rPr lang="en-US" cap="all" spc="100" dirty="0">
                <a:solidFill>
                  <a:schemeClr val="bg2"/>
                </a:solidFill>
                <a:latin typeface="+mj-lt"/>
              </a:rPr>
              <a:t>Identify Critical Information</a:t>
            </a:r>
          </a:p>
        </p:txBody>
      </p:sp>
      <p:pic>
        <p:nvPicPr>
          <p:cNvPr id="15" name="section icon" descr="Icon&#10;&#10;Description automatically generated">
            <a:extLst>
              <a:ext uri="{FF2B5EF4-FFF2-40B4-BE49-F238E27FC236}">
                <a16:creationId xmlns:a16="http://schemas.microsoft.com/office/drawing/2014/main" id="{639C18F2-0A6E-5840-936A-2226EFC52C5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95896" y="1201118"/>
            <a:ext cx="393700" cy="406400"/>
          </a:xfrm>
          <a:prstGeom prst="rect">
            <a:avLst/>
          </a:prstGeom>
        </p:spPr>
      </p:pic>
    </p:spTree>
    <p:extLst>
      <p:ext uri="{BB962C8B-B14F-4D97-AF65-F5344CB8AC3E}">
        <p14:creationId xmlns:p14="http://schemas.microsoft.com/office/powerpoint/2010/main" val="75796599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left)">
                                      <p:cBhvr>
                                        <p:cTn id="10" dur="750"/>
                                        <p:tgtEl>
                                          <p:spTgt spid="14"/>
                                        </p:tgtEl>
                                      </p:cBhvr>
                                    </p:animEffect>
                                  </p:childTnLst>
                                </p:cTn>
                              </p:par>
                            </p:childTnLst>
                          </p:cTn>
                        </p:par>
                        <p:par>
                          <p:cTn id="11" fill="hold">
                            <p:stCondLst>
                              <p:cond delay="750"/>
                            </p:stCondLst>
                            <p:childTnLst>
                              <p:par>
                                <p:cTn id="12" presetID="10" presetClass="entr" presetSubtype="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750"/>
                                        <p:tgtEl>
                                          <p:spTgt spid="4"/>
                                        </p:tgtEl>
                                      </p:cBhvr>
                                    </p:animEffect>
                                  </p:childTnLst>
                                </p:cTn>
                              </p:par>
                            </p:childTnLst>
                          </p:cTn>
                        </p:par>
                        <p:par>
                          <p:cTn id="15" fill="hold">
                            <p:stCondLst>
                              <p:cond delay="1500"/>
                            </p:stCondLst>
                            <p:childTnLst>
                              <p:par>
                                <p:cTn id="16" presetID="10" presetClass="entr" presetSubtype="0"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body">
            <a:extLst>
              <a:ext uri="{FF2B5EF4-FFF2-40B4-BE49-F238E27FC236}">
                <a16:creationId xmlns:a16="http://schemas.microsoft.com/office/drawing/2014/main" id="{0763C354-B777-5949-96D2-751796FE5843}"/>
              </a:ext>
            </a:extLst>
          </p:cNvPr>
          <p:cNvSpPr txBox="1"/>
          <p:nvPr/>
        </p:nvSpPr>
        <p:spPr>
          <a:xfrm>
            <a:off x="2659521" y="2831147"/>
            <a:ext cx="3899323" cy="2396041"/>
          </a:xfrm>
          <a:prstGeom prst="rect">
            <a:avLst/>
          </a:prstGeom>
          <a:noFill/>
        </p:spPr>
        <p:txBody>
          <a:bodyPr wrap="square" rtlCol="0">
            <a:spAutoFit/>
          </a:bodyPr>
          <a:lstStyle/>
          <a:p>
            <a:pPr>
              <a:lnSpc>
                <a:spcPts val="2600"/>
              </a:lnSpc>
            </a:pPr>
            <a:r>
              <a:rPr lang="en-US" spc="30" dirty="0"/>
              <a:t>A critical information list (CIL) is a </a:t>
            </a:r>
            <a:br>
              <a:rPr lang="en-US" spc="30" dirty="0"/>
            </a:br>
            <a:r>
              <a:rPr lang="en-US" spc="30" dirty="0"/>
              <a:t>list of your critical information such as capabilities, activities, limitations and intentions. Critical Information can also include personal items </a:t>
            </a:r>
            <a:br>
              <a:rPr lang="en-US" spc="30" dirty="0"/>
            </a:br>
            <a:r>
              <a:rPr lang="en-US" spc="30" dirty="0"/>
              <a:t>such as PII, health information, and travel plans.</a:t>
            </a:r>
          </a:p>
        </p:txBody>
      </p:sp>
      <p:sp>
        <p:nvSpPr>
          <p:cNvPr id="6" name="header">
            <a:extLst>
              <a:ext uri="{FF2B5EF4-FFF2-40B4-BE49-F238E27FC236}">
                <a16:creationId xmlns:a16="http://schemas.microsoft.com/office/drawing/2014/main" id="{6A9190D4-E68A-CC44-881C-5E7EE5AC1DF1}"/>
              </a:ext>
            </a:extLst>
          </p:cNvPr>
          <p:cNvSpPr txBox="1"/>
          <p:nvPr/>
        </p:nvSpPr>
        <p:spPr>
          <a:xfrm>
            <a:off x="1750178" y="1674217"/>
            <a:ext cx="5117982" cy="553998"/>
          </a:xfrm>
          <a:prstGeom prst="rect">
            <a:avLst/>
          </a:prstGeom>
          <a:noFill/>
        </p:spPr>
        <p:txBody>
          <a:bodyPr wrap="square" rtlCol="0">
            <a:spAutoFit/>
          </a:bodyPr>
          <a:lstStyle/>
          <a:p>
            <a:pPr>
              <a:lnSpc>
                <a:spcPts val="3600"/>
              </a:lnSpc>
            </a:pPr>
            <a:r>
              <a:rPr lang="en-US" sz="3400" spc="180" dirty="0">
                <a:solidFill>
                  <a:schemeClr val="tx2"/>
                </a:solidFill>
                <a:latin typeface="+mj-lt"/>
              </a:rPr>
              <a:t>Know What to Protect</a:t>
            </a:r>
          </a:p>
        </p:txBody>
      </p:sp>
      <p:sp>
        <p:nvSpPr>
          <p:cNvPr id="12" name="section name">
            <a:extLst>
              <a:ext uri="{FF2B5EF4-FFF2-40B4-BE49-F238E27FC236}">
                <a16:creationId xmlns:a16="http://schemas.microsoft.com/office/drawing/2014/main" id="{9E3B8E51-B276-984F-BD67-32A11D7EBB45}"/>
              </a:ext>
            </a:extLst>
          </p:cNvPr>
          <p:cNvSpPr txBox="1"/>
          <p:nvPr/>
        </p:nvSpPr>
        <p:spPr>
          <a:xfrm>
            <a:off x="1727954" y="1262516"/>
            <a:ext cx="3989940" cy="338328"/>
          </a:xfrm>
          <a:prstGeom prst="rect">
            <a:avLst/>
          </a:prstGeom>
          <a:solidFill>
            <a:srgbClr val="00A0D1"/>
          </a:solidFill>
        </p:spPr>
        <p:txBody>
          <a:bodyPr wrap="square" lIns="27432" tIns="9144" rIns="0" bIns="0" rtlCol="0" anchor="ctr">
            <a:noAutofit/>
          </a:bodyPr>
          <a:lstStyle/>
          <a:p>
            <a:pPr algn="ctr">
              <a:lnSpc>
                <a:spcPts val="2000"/>
              </a:lnSpc>
            </a:pPr>
            <a:r>
              <a:rPr lang="en-US" cap="all" spc="100" dirty="0">
                <a:solidFill>
                  <a:schemeClr val="bg2"/>
                </a:solidFill>
                <a:latin typeface="+mj-lt"/>
              </a:rPr>
              <a:t>Identify Critical Information</a:t>
            </a:r>
          </a:p>
        </p:txBody>
      </p:sp>
      <p:pic>
        <p:nvPicPr>
          <p:cNvPr id="13" name="section icon" descr="Icon&#10;&#10;Description automatically generated">
            <a:extLst>
              <a:ext uri="{FF2B5EF4-FFF2-40B4-BE49-F238E27FC236}">
                <a16:creationId xmlns:a16="http://schemas.microsoft.com/office/drawing/2014/main" id="{B0B6476A-36E6-7D43-8AF7-ED7D0DD169A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52696" y="1201118"/>
            <a:ext cx="393700" cy="406400"/>
          </a:xfrm>
          <a:prstGeom prst="rect">
            <a:avLst/>
          </a:prstGeom>
        </p:spPr>
      </p:pic>
    </p:spTree>
    <p:extLst>
      <p:ext uri="{BB962C8B-B14F-4D97-AF65-F5344CB8AC3E}">
        <p14:creationId xmlns:p14="http://schemas.microsoft.com/office/powerpoint/2010/main" val="56952066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750"/>
                                        <p:tgtEl>
                                          <p:spTgt spid="12"/>
                                        </p:tgtEl>
                                      </p:cBhvr>
                                    </p:animEffect>
                                  </p:childTnLst>
                                </p:cTn>
                              </p:par>
                            </p:childTnLst>
                          </p:cTn>
                        </p:par>
                        <p:par>
                          <p:cTn id="11" fill="hold">
                            <p:stCondLst>
                              <p:cond delay="750"/>
                            </p:stCondLst>
                            <p:childTnLst>
                              <p:par>
                                <p:cTn id="12" presetID="10" presetClass="entr" presetSubtype="0"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750"/>
                                        <p:tgtEl>
                                          <p:spTgt spid="6"/>
                                        </p:tgtEl>
                                      </p:cBhvr>
                                    </p:animEffect>
                                  </p:childTnLst>
                                </p:cTn>
                              </p:par>
                            </p:childTnLst>
                          </p:cTn>
                        </p:par>
                        <p:par>
                          <p:cTn id="15" fill="hold">
                            <p:stCondLst>
                              <p:cond delay="1500"/>
                            </p:stCondLst>
                            <p:childTnLst>
                              <p:par>
                                <p:cTn id="16" presetID="10" presetClass="entr" presetSubtype="0" fill="hold" grpId="0"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body">
            <a:extLst>
              <a:ext uri="{FF2B5EF4-FFF2-40B4-BE49-F238E27FC236}">
                <a16:creationId xmlns:a16="http://schemas.microsoft.com/office/drawing/2014/main" id="{10D9FFCD-A53F-8A45-9DC3-90B30A49B1E6}"/>
              </a:ext>
            </a:extLst>
          </p:cNvPr>
          <p:cNvSpPr txBox="1"/>
          <p:nvPr/>
        </p:nvSpPr>
        <p:spPr>
          <a:xfrm>
            <a:off x="5380214" y="2831147"/>
            <a:ext cx="4596906" cy="3191130"/>
          </a:xfrm>
          <a:prstGeom prst="rect">
            <a:avLst/>
          </a:prstGeom>
          <a:noFill/>
        </p:spPr>
        <p:txBody>
          <a:bodyPr wrap="square" rtlCol="0">
            <a:spAutoFit/>
          </a:bodyPr>
          <a:lstStyle/>
          <a:p>
            <a:pPr>
              <a:lnSpc>
                <a:spcPts val="2600"/>
              </a:lnSpc>
              <a:spcBef>
                <a:spcPts val="600"/>
              </a:spcBef>
              <a:spcAft>
                <a:spcPts val="600"/>
              </a:spcAft>
            </a:pPr>
            <a:r>
              <a:rPr lang="en-US" spc="30" dirty="0"/>
              <a:t>Refer to your CIL when sharing information in these unsecure instances;</a:t>
            </a:r>
          </a:p>
          <a:p>
            <a:pPr marL="285750" indent="-285750">
              <a:lnSpc>
                <a:spcPts val="2600"/>
              </a:lnSpc>
              <a:spcBef>
                <a:spcPts val="600"/>
              </a:spcBef>
              <a:buFont typeface="Wingdings" pitchFamily="2" charset="2"/>
              <a:buChar char="§"/>
            </a:pPr>
            <a:r>
              <a:rPr lang="en-US" spc="30" dirty="0"/>
              <a:t>Unencrypted email</a:t>
            </a:r>
          </a:p>
          <a:p>
            <a:pPr marL="285750" indent="-285750">
              <a:lnSpc>
                <a:spcPts val="2600"/>
              </a:lnSpc>
              <a:spcBef>
                <a:spcPts val="600"/>
              </a:spcBef>
              <a:buFont typeface="Wingdings" pitchFamily="2" charset="2"/>
              <a:buChar char="§"/>
            </a:pPr>
            <a:r>
              <a:rPr lang="en-US" spc="30" dirty="0"/>
              <a:t>Social media posts</a:t>
            </a:r>
          </a:p>
          <a:p>
            <a:pPr marL="285750" indent="-285750">
              <a:lnSpc>
                <a:spcPts val="2600"/>
              </a:lnSpc>
              <a:spcBef>
                <a:spcPts val="600"/>
              </a:spcBef>
              <a:buFont typeface="Wingdings" pitchFamily="2" charset="2"/>
              <a:buChar char="§"/>
            </a:pPr>
            <a:r>
              <a:rPr lang="en-US" spc="30" dirty="0"/>
              <a:t>Public conversations, or even at </a:t>
            </a:r>
            <a:br>
              <a:rPr lang="en-US" spc="30" dirty="0"/>
            </a:br>
            <a:r>
              <a:rPr lang="en-US" spc="30" dirty="0"/>
              <a:t>home with family and friends</a:t>
            </a:r>
          </a:p>
          <a:p>
            <a:pPr marL="285750" indent="-285750">
              <a:lnSpc>
                <a:spcPts val="2600"/>
              </a:lnSpc>
              <a:spcBef>
                <a:spcPts val="600"/>
              </a:spcBef>
              <a:buFont typeface="Wingdings" pitchFamily="2" charset="2"/>
              <a:buChar char="§"/>
            </a:pPr>
            <a:r>
              <a:rPr lang="en-US" spc="30" dirty="0"/>
              <a:t>Travel planning</a:t>
            </a:r>
          </a:p>
          <a:p>
            <a:pPr marL="285750" indent="-285750">
              <a:lnSpc>
                <a:spcPts val="2600"/>
              </a:lnSpc>
              <a:spcBef>
                <a:spcPts val="600"/>
              </a:spcBef>
              <a:buFont typeface="Wingdings" pitchFamily="2" charset="2"/>
              <a:buChar char="§"/>
            </a:pPr>
            <a:r>
              <a:rPr lang="en-US" spc="30" dirty="0"/>
              <a:t>Requests for personal information</a:t>
            </a:r>
          </a:p>
        </p:txBody>
      </p:sp>
      <p:sp>
        <p:nvSpPr>
          <p:cNvPr id="6" name="header">
            <a:extLst>
              <a:ext uri="{FF2B5EF4-FFF2-40B4-BE49-F238E27FC236}">
                <a16:creationId xmlns:a16="http://schemas.microsoft.com/office/drawing/2014/main" id="{33118D7D-CFCF-3541-9C68-71B017046C4D}"/>
              </a:ext>
            </a:extLst>
          </p:cNvPr>
          <p:cNvSpPr txBox="1"/>
          <p:nvPr/>
        </p:nvSpPr>
        <p:spPr>
          <a:xfrm>
            <a:off x="4259698" y="1674217"/>
            <a:ext cx="7393822" cy="553998"/>
          </a:xfrm>
          <a:prstGeom prst="rect">
            <a:avLst/>
          </a:prstGeom>
          <a:noFill/>
        </p:spPr>
        <p:txBody>
          <a:bodyPr wrap="square" rtlCol="0">
            <a:spAutoFit/>
          </a:bodyPr>
          <a:lstStyle/>
          <a:p>
            <a:pPr>
              <a:lnSpc>
                <a:spcPts val="3600"/>
              </a:lnSpc>
            </a:pPr>
            <a:r>
              <a:rPr lang="en-US" sz="3400" spc="180" dirty="0">
                <a:solidFill>
                  <a:schemeClr val="tx2"/>
                </a:solidFill>
                <a:latin typeface="+mj-lt"/>
              </a:rPr>
              <a:t>Keeping Critical Information Safe</a:t>
            </a:r>
          </a:p>
        </p:txBody>
      </p:sp>
      <p:sp>
        <p:nvSpPr>
          <p:cNvPr id="13" name="section name">
            <a:extLst>
              <a:ext uri="{FF2B5EF4-FFF2-40B4-BE49-F238E27FC236}">
                <a16:creationId xmlns:a16="http://schemas.microsoft.com/office/drawing/2014/main" id="{2DD7CC80-5450-3146-8D35-AB815B87B558}"/>
              </a:ext>
            </a:extLst>
          </p:cNvPr>
          <p:cNvSpPr txBox="1"/>
          <p:nvPr/>
        </p:nvSpPr>
        <p:spPr>
          <a:xfrm>
            <a:off x="4237474" y="1262516"/>
            <a:ext cx="3989940" cy="338328"/>
          </a:xfrm>
          <a:prstGeom prst="rect">
            <a:avLst/>
          </a:prstGeom>
          <a:solidFill>
            <a:srgbClr val="00A0D1"/>
          </a:solidFill>
        </p:spPr>
        <p:txBody>
          <a:bodyPr wrap="square" lIns="27432" tIns="9144" rIns="0" bIns="0" rtlCol="0" anchor="ctr">
            <a:noAutofit/>
          </a:bodyPr>
          <a:lstStyle/>
          <a:p>
            <a:pPr algn="ctr">
              <a:lnSpc>
                <a:spcPts val="2000"/>
              </a:lnSpc>
            </a:pPr>
            <a:r>
              <a:rPr lang="en-US" cap="all" spc="100" dirty="0">
                <a:solidFill>
                  <a:schemeClr val="bg2"/>
                </a:solidFill>
                <a:latin typeface="+mj-lt"/>
              </a:rPr>
              <a:t>Identify Critical Information</a:t>
            </a:r>
          </a:p>
        </p:txBody>
      </p:sp>
      <p:pic>
        <p:nvPicPr>
          <p:cNvPr id="14" name="section icon" descr="Icon&#10;&#10;Description automatically generated">
            <a:extLst>
              <a:ext uri="{FF2B5EF4-FFF2-40B4-BE49-F238E27FC236}">
                <a16:creationId xmlns:a16="http://schemas.microsoft.com/office/drawing/2014/main" id="{0CD345AA-EF02-2C47-9EC7-C02CA9902D6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662216" y="1201118"/>
            <a:ext cx="393700" cy="406400"/>
          </a:xfrm>
          <a:prstGeom prst="rect">
            <a:avLst/>
          </a:prstGeom>
        </p:spPr>
      </p:pic>
    </p:spTree>
    <p:extLst>
      <p:ext uri="{BB962C8B-B14F-4D97-AF65-F5344CB8AC3E}">
        <p14:creationId xmlns:p14="http://schemas.microsoft.com/office/powerpoint/2010/main" val="315678708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750"/>
                                        <p:tgtEl>
                                          <p:spTgt spid="13"/>
                                        </p:tgtEl>
                                      </p:cBhvr>
                                    </p:animEffect>
                                  </p:childTnLst>
                                </p:cTn>
                              </p:par>
                            </p:childTnLst>
                          </p:cTn>
                        </p:par>
                        <p:par>
                          <p:cTn id="11" fill="hold">
                            <p:stCondLst>
                              <p:cond delay="750"/>
                            </p:stCondLst>
                            <p:childTnLst>
                              <p:par>
                                <p:cTn id="12" presetID="10" presetClass="entr" presetSubtype="0"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750"/>
                                        <p:tgtEl>
                                          <p:spTgt spid="6"/>
                                        </p:tgtEl>
                                      </p:cBhvr>
                                    </p:animEffect>
                                  </p:childTnLst>
                                </p:cTn>
                              </p:par>
                            </p:childTnLst>
                          </p:cTn>
                        </p:par>
                        <p:par>
                          <p:cTn id="15" fill="hold">
                            <p:stCondLst>
                              <p:cond delay="1500"/>
                            </p:stCondLst>
                            <p:childTnLst>
                              <p:par>
                                <p:cTn id="16" presetID="10" presetClass="entr" presetSubtype="0" fill="hold" grpId="0"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body">
            <a:extLst>
              <a:ext uri="{FF2B5EF4-FFF2-40B4-BE49-F238E27FC236}">
                <a16:creationId xmlns:a16="http://schemas.microsoft.com/office/drawing/2014/main" id="{0251E96E-5057-A94D-B23A-7D4FEE8563AE}"/>
              </a:ext>
            </a:extLst>
          </p:cNvPr>
          <p:cNvSpPr txBox="1"/>
          <p:nvPr/>
        </p:nvSpPr>
        <p:spPr>
          <a:xfrm>
            <a:off x="5146534" y="3178375"/>
            <a:ext cx="5287786" cy="2370392"/>
          </a:xfrm>
          <a:prstGeom prst="rect">
            <a:avLst/>
          </a:prstGeom>
          <a:noFill/>
        </p:spPr>
        <p:txBody>
          <a:bodyPr wrap="square" rtlCol="0">
            <a:spAutoFit/>
          </a:bodyPr>
          <a:lstStyle/>
          <a:p>
            <a:pPr>
              <a:lnSpc>
                <a:spcPts val="2600"/>
              </a:lnSpc>
              <a:spcBef>
                <a:spcPts val="600"/>
              </a:spcBef>
              <a:spcAft>
                <a:spcPts val="600"/>
              </a:spcAft>
            </a:pPr>
            <a:r>
              <a:rPr lang="en-US" spc="30" dirty="0"/>
              <a:t>An adversary can detect a vulnerability by observing an activity, such as security procedures you follow when entering a building.</a:t>
            </a:r>
          </a:p>
          <a:p>
            <a:pPr marL="285750" indent="-285750">
              <a:lnSpc>
                <a:spcPts val="2600"/>
              </a:lnSpc>
              <a:spcBef>
                <a:spcPts val="600"/>
              </a:spcBef>
              <a:buFont typeface="Wingdings" pitchFamily="2" charset="2"/>
              <a:buChar char="§"/>
            </a:pPr>
            <a:r>
              <a:rPr lang="en-US" spc="30" dirty="0"/>
              <a:t>Physical environment/work area</a:t>
            </a:r>
          </a:p>
          <a:p>
            <a:pPr marL="285750" indent="-285750">
              <a:lnSpc>
                <a:spcPts val="2600"/>
              </a:lnSpc>
              <a:spcBef>
                <a:spcPts val="600"/>
              </a:spcBef>
              <a:buFont typeface="Wingdings" pitchFamily="2" charset="2"/>
              <a:buChar char="§"/>
            </a:pPr>
            <a:r>
              <a:rPr lang="en-US" spc="30" dirty="0"/>
              <a:t>Office operating procedures</a:t>
            </a:r>
          </a:p>
          <a:p>
            <a:pPr marL="285750" indent="-285750">
              <a:lnSpc>
                <a:spcPts val="2600"/>
              </a:lnSpc>
              <a:spcBef>
                <a:spcPts val="600"/>
              </a:spcBef>
              <a:buFont typeface="Wingdings" pitchFamily="2" charset="2"/>
              <a:buChar char="§"/>
            </a:pPr>
            <a:r>
              <a:rPr lang="en-US" spc="30" dirty="0"/>
              <a:t>Outdated computer software</a:t>
            </a:r>
          </a:p>
        </p:txBody>
      </p:sp>
      <p:sp>
        <p:nvSpPr>
          <p:cNvPr id="4" name="header">
            <a:extLst>
              <a:ext uri="{FF2B5EF4-FFF2-40B4-BE49-F238E27FC236}">
                <a16:creationId xmlns:a16="http://schemas.microsoft.com/office/drawing/2014/main" id="{6EE4A55C-A237-F242-A4A8-E6C2B6797BFA}"/>
              </a:ext>
            </a:extLst>
          </p:cNvPr>
          <p:cNvSpPr txBox="1"/>
          <p:nvPr/>
        </p:nvSpPr>
        <p:spPr>
          <a:xfrm>
            <a:off x="4026018" y="1674217"/>
            <a:ext cx="6286382" cy="1015663"/>
          </a:xfrm>
          <a:prstGeom prst="rect">
            <a:avLst/>
          </a:prstGeom>
          <a:noFill/>
        </p:spPr>
        <p:txBody>
          <a:bodyPr wrap="square" rtlCol="0">
            <a:spAutoFit/>
          </a:bodyPr>
          <a:lstStyle/>
          <a:p>
            <a:pPr>
              <a:lnSpc>
                <a:spcPts val="3600"/>
              </a:lnSpc>
            </a:pPr>
            <a:r>
              <a:rPr lang="en-US" sz="3400" spc="180" dirty="0">
                <a:solidFill>
                  <a:schemeClr val="tx2"/>
                </a:solidFill>
                <a:latin typeface="+mj-lt"/>
              </a:rPr>
              <a:t>Vulnerabilities Can be Observed in Many Ways</a:t>
            </a:r>
          </a:p>
        </p:txBody>
      </p:sp>
      <p:sp>
        <p:nvSpPr>
          <p:cNvPr id="6" name="section name">
            <a:extLst>
              <a:ext uri="{FF2B5EF4-FFF2-40B4-BE49-F238E27FC236}">
                <a16:creationId xmlns:a16="http://schemas.microsoft.com/office/drawing/2014/main" id="{33C051CA-F167-BC47-9E6F-85293394746E}"/>
              </a:ext>
            </a:extLst>
          </p:cNvPr>
          <p:cNvSpPr txBox="1"/>
          <p:nvPr/>
        </p:nvSpPr>
        <p:spPr>
          <a:xfrm>
            <a:off x="4003794" y="1262516"/>
            <a:ext cx="3311406" cy="338328"/>
          </a:xfrm>
          <a:prstGeom prst="rect">
            <a:avLst/>
          </a:prstGeom>
          <a:solidFill>
            <a:srgbClr val="1976D2"/>
          </a:solidFill>
        </p:spPr>
        <p:txBody>
          <a:bodyPr wrap="square" lIns="27432" tIns="9144" rIns="0" bIns="0" rtlCol="0" anchor="ctr">
            <a:noAutofit/>
          </a:bodyPr>
          <a:lstStyle/>
          <a:p>
            <a:pPr algn="ctr">
              <a:lnSpc>
                <a:spcPts val="2000"/>
              </a:lnSpc>
            </a:pPr>
            <a:r>
              <a:rPr lang="en-US" cap="all" spc="100" dirty="0">
                <a:solidFill>
                  <a:schemeClr val="bg2"/>
                </a:solidFill>
                <a:latin typeface="+mj-lt"/>
              </a:rPr>
              <a:t>Analyze Vulnerabilities</a:t>
            </a:r>
          </a:p>
        </p:txBody>
      </p:sp>
      <p:pic>
        <p:nvPicPr>
          <p:cNvPr id="7" name="section icon" descr="Icon&#10;&#10;Description automatically generated">
            <a:extLst>
              <a:ext uri="{FF2B5EF4-FFF2-40B4-BE49-F238E27FC236}">
                <a16:creationId xmlns:a16="http://schemas.microsoft.com/office/drawing/2014/main" id="{F7FF0C06-D33B-114E-B4B2-CC89FFA94D3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480941" y="1191006"/>
            <a:ext cx="406400" cy="406400"/>
          </a:xfrm>
          <a:prstGeom prst="rect">
            <a:avLst/>
          </a:prstGeom>
        </p:spPr>
      </p:pic>
    </p:spTree>
    <p:extLst>
      <p:ext uri="{BB962C8B-B14F-4D97-AF65-F5344CB8AC3E}">
        <p14:creationId xmlns:p14="http://schemas.microsoft.com/office/powerpoint/2010/main" val="28066831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750"/>
                                        <p:tgtEl>
                                          <p:spTgt spid="6"/>
                                        </p:tgtEl>
                                      </p:cBhvr>
                                    </p:animEffect>
                                  </p:childTnLst>
                                </p:cTn>
                              </p:par>
                            </p:childTnLst>
                          </p:cTn>
                        </p:par>
                        <p:par>
                          <p:cTn id="11" fill="hold">
                            <p:stCondLst>
                              <p:cond delay="750"/>
                            </p:stCondLst>
                            <p:childTnLst>
                              <p:par>
                                <p:cTn id="12" presetID="10" presetClass="entr" presetSubtype="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750"/>
                                        <p:tgtEl>
                                          <p:spTgt spid="4"/>
                                        </p:tgtEl>
                                      </p:cBhvr>
                                    </p:animEffect>
                                  </p:childTnLst>
                                </p:cTn>
                              </p:par>
                            </p:childTnLst>
                          </p:cTn>
                        </p:par>
                        <p:par>
                          <p:cTn id="15" fill="hold">
                            <p:stCondLst>
                              <p:cond delay="1500"/>
                            </p:stCondLst>
                            <p:childTnLst>
                              <p:par>
                                <p:cTn id="16" presetID="10" presetClass="entr" presetSubtype="0"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dia Placeholder 1">
            <a:extLst>
              <a:ext uri="{FF2B5EF4-FFF2-40B4-BE49-F238E27FC236}">
                <a16:creationId xmlns:a16="http://schemas.microsoft.com/office/drawing/2014/main" id="{583EA536-4DE3-CE42-A56F-D85DBB51F6C2}"/>
              </a:ext>
            </a:extLst>
          </p:cNvPr>
          <p:cNvSpPr>
            <a:spLocks noGrp="1"/>
          </p:cNvSpPr>
          <p:nvPr>
            <p:ph type="media" sz="quarter" idx="10"/>
          </p:nvPr>
        </p:nvSpPr>
        <p:spPr/>
      </p:sp>
      <p:sp>
        <p:nvSpPr>
          <p:cNvPr id="3" name="Text Placeholder 2">
            <a:extLst>
              <a:ext uri="{FF2B5EF4-FFF2-40B4-BE49-F238E27FC236}">
                <a16:creationId xmlns:a16="http://schemas.microsoft.com/office/drawing/2014/main" id="{D0FB82DB-7E48-AB4A-AC80-B50292B26C9C}"/>
              </a:ext>
            </a:extLst>
          </p:cNvPr>
          <p:cNvSpPr>
            <a:spLocks noGrp="1"/>
          </p:cNvSpPr>
          <p:nvPr>
            <p:ph type="body" sz="quarter" idx="11"/>
          </p:nvPr>
        </p:nvSpPr>
        <p:spPr/>
        <p:txBody>
          <a:bodyPr/>
          <a:lstStyle/>
          <a:p>
            <a:r>
              <a:rPr lang="en-US" dirty="0"/>
              <a:t/>
            </a:r>
            <a:br>
              <a:rPr lang="en-US" dirty="0"/>
            </a:br>
            <a:r>
              <a:rPr lang="en-US" dirty="0"/>
              <a:t>Hacked Within Minutes</a:t>
            </a:r>
          </a:p>
        </p:txBody>
      </p:sp>
      <p:sp>
        <p:nvSpPr>
          <p:cNvPr id="6" name="section name">
            <a:extLst>
              <a:ext uri="{FF2B5EF4-FFF2-40B4-BE49-F238E27FC236}">
                <a16:creationId xmlns:a16="http://schemas.microsoft.com/office/drawing/2014/main" id="{2D5AA08F-91A4-0C42-93B0-51BF72E42A20}"/>
              </a:ext>
            </a:extLst>
          </p:cNvPr>
          <p:cNvSpPr txBox="1"/>
          <p:nvPr/>
        </p:nvSpPr>
        <p:spPr>
          <a:xfrm>
            <a:off x="986274" y="1262516"/>
            <a:ext cx="3311406" cy="338328"/>
          </a:xfrm>
          <a:prstGeom prst="rect">
            <a:avLst/>
          </a:prstGeom>
          <a:solidFill>
            <a:srgbClr val="1976D2"/>
          </a:solidFill>
        </p:spPr>
        <p:txBody>
          <a:bodyPr wrap="square" lIns="27432" tIns="9144" rIns="0" bIns="0" rtlCol="0" anchor="ctr">
            <a:noAutofit/>
          </a:bodyPr>
          <a:lstStyle/>
          <a:p>
            <a:pPr algn="ctr">
              <a:lnSpc>
                <a:spcPts val="2000"/>
              </a:lnSpc>
            </a:pPr>
            <a:r>
              <a:rPr lang="en-US" cap="all" spc="100" dirty="0">
                <a:solidFill>
                  <a:schemeClr val="bg2"/>
                </a:solidFill>
                <a:latin typeface="+mj-lt"/>
              </a:rPr>
              <a:t>Analyze Vulnerabilities</a:t>
            </a:r>
          </a:p>
        </p:txBody>
      </p:sp>
      <p:pic>
        <p:nvPicPr>
          <p:cNvPr id="7" name="section icon" descr="Icon&#10;&#10;Description automatically generated">
            <a:extLst>
              <a:ext uri="{FF2B5EF4-FFF2-40B4-BE49-F238E27FC236}">
                <a16:creationId xmlns:a16="http://schemas.microsoft.com/office/drawing/2014/main" id="{5882C817-5196-A841-9481-44AF9B3B6BD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3421" y="1191006"/>
            <a:ext cx="406400" cy="406400"/>
          </a:xfrm>
          <a:prstGeom prst="rect">
            <a:avLst/>
          </a:prstGeom>
        </p:spPr>
      </p:pic>
    </p:spTree>
    <p:extLst>
      <p:ext uri="{BB962C8B-B14F-4D97-AF65-F5344CB8AC3E}">
        <p14:creationId xmlns:p14="http://schemas.microsoft.com/office/powerpoint/2010/main" val="402070308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pSp>
        <p:nvGrpSpPr>
          <p:cNvPr id="8" name="body block">
            <a:extLst>
              <a:ext uri="{FF2B5EF4-FFF2-40B4-BE49-F238E27FC236}">
                <a16:creationId xmlns:a16="http://schemas.microsoft.com/office/drawing/2014/main" id="{44397D3A-4F05-684C-8152-B02B23602AF8}"/>
              </a:ext>
            </a:extLst>
          </p:cNvPr>
          <p:cNvGrpSpPr/>
          <p:nvPr/>
        </p:nvGrpSpPr>
        <p:grpSpPr>
          <a:xfrm>
            <a:off x="2739839" y="2970081"/>
            <a:ext cx="6861361" cy="2973519"/>
            <a:chOff x="2739839" y="2970081"/>
            <a:chExt cx="6861361" cy="2973519"/>
          </a:xfrm>
        </p:grpSpPr>
        <p:sp>
          <p:nvSpPr>
            <p:cNvPr id="7" name="textblock">
              <a:extLst>
                <a:ext uri="{FF2B5EF4-FFF2-40B4-BE49-F238E27FC236}">
                  <a16:creationId xmlns:a16="http://schemas.microsoft.com/office/drawing/2014/main" id="{3220FABA-CBF0-AE43-BCFF-47440AE8F60E}"/>
                </a:ext>
              </a:extLst>
            </p:cNvPr>
            <p:cNvSpPr/>
            <p:nvPr/>
          </p:nvSpPr>
          <p:spPr>
            <a:xfrm>
              <a:off x="2739839" y="2970081"/>
              <a:ext cx="6861361" cy="29735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body">
              <a:extLst>
                <a:ext uri="{FF2B5EF4-FFF2-40B4-BE49-F238E27FC236}">
                  <a16:creationId xmlns:a16="http://schemas.microsoft.com/office/drawing/2014/main" id="{1E9C4B18-308A-8F49-B72A-F3B18F0068DA}"/>
                </a:ext>
              </a:extLst>
            </p:cNvPr>
            <p:cNvSpPr txBox="1"/>
            <p:nvPr/>
          </p:nvSpPr>
          <p:spPr>
            <a:xfrm>
              <a:off x="3104374" y="3418840"/>
              <a:ext cx="5887226" cy="2036968"/>
            </a:xfrm>
            <a:prstGeom prst="rect">
              <a:avLst/>
            </a:prstGeom>
            <a:noFill/>
          </p:spPr>
          <p:txBody>
            <a:bodyPr wrap="square" rtlCol="0">
              <a:spAutoFit/>
            </a:bodyPr>
            <a:lstStyle/>
            <a:p>
              <a:pPr marL="285750" indent="-285750">
                <a:lnSpc>
                  <a:spcPts val="2600"/>
                </a:lnSpc>
                <a:spcBef>
                  <a:spcPts val="600"/>
                </a:spcBef>
                <a:buFont typeface="Wingdings" pitchFamily="2" charset="2"/>
                <a:buChar char="§"/>
              </a:pPr>
              <a:r>
                <a:rPr lang="en-US" spc="30" dirty="0">
                  <a:solidFill>
                    <a:schemeClr val="bg2"/>
                  </a:solidFill>
                </a:rPr>
                <a:t>Use of email, social media, and the internet</a:t>
              </a:r>
            </a:p>
            <a:p>
              <a:pPr marL="285750" indent="-285750">
                <a:lnSpc>
                  <a:spcPts val="2600"/>
                </a:lnSpc>
                <a:spcBef>
                  <a:spcPts val="600"/>
                </a:spcBef>
                <a:buFont typeface="Wingdings" pitchFamily="2" charset="2"/>
                <a:buChar char="§"/>
              </a:pPr>
              <a:r>
                <a:rPr lang="en-US" spc="30" dirty="0">
                  <a:solidFill>
                    <a:schemeClr val="bg2"/>
                  </a:solidFill>
                </a:rPr>
                <a:t>Access to mail, trash, and recyclables</a:t>
              </a:r>
            </a:p>
            <a:p>
              <a:pPr marL="285750" indent="-285750">
                <a:lnSpc>
                  <a:spcPts val="2600"/>
                </a:lnSpc>
                <a:spcBef>
                  <a:spcPts val="600"/>
                </a:spcBef>
                <a:buFont typeface="Wingdings" pitchFamily="2" charset="2"/>
                <a:buChar char="§"/>
              </a:pPr>
              <a:r>
                <a:rPr lang="en-US" spc="30" dirty="0">
                  <a:solidFill>
                    <a:schemeClr val="bg2"/>
                  </a:solidFill>
                </a:rPr>
                <a:t>Predictable patterns and procedures</a:t>
              </a:r>
            </a:p>
            <a:p>
              <a:pPr marL="285750" indent="-285750">
                <a:lnSpc>
                  <a:spcPts val="2600"/>
                </a:lnSpc>
                <a:spcBef>
                  <a:spcPts val="600"/>
                </a:spcBef>
                <a:buFont typeface="Wingdings" pitchFamily="2" charset="2"/>
                <a:buChar char="§"/>
              </a:pPr>
              <a:r>
                <a:rPr lang="en-US" spc="30" dirty="0">
                  <a:solidFill>
                    <a:schemeClr val="bg2"/>
                  </a:solidFill>
                </a:rPr>
                <a:t>Lack of awareness of threats and vulnerabilities</a:t>
              </a:r>
            </a:p>
            <a:p>
              <a:pPr marL="285750" indent="-285750">
                <a:lnSpc>
                  <a:spcPts val="2600"/>
                </a:lnSpc>
                <a:spcBef>
                  <a:spcPts val="600"/>
                </a:spcBef>
                <a:buFont typeface="Wingdings" pitchFamily="2" charset="2"/>
                <a:buChar char="§"/>
              </a:pPr>
              <a:r>
                <a:rPr lang="en-US" spc="30" dirty="0">
                  <a:solidFill>
                    <a:schemeClr val="bg2"/>
                  </a:solidFill>
                </a:rPr>
                <a:t>Increased connectivity on insecure devices</a:t>
              </a:r>
            </a:p>
          </p:txBody>
        </p:sp>
      </p:grpSp>
      <p:sp>
        <p:nvSpPr>
          <p:cNvPr id="4" name="header">
            <a:extLst>
              <a:ext uri="{FF2B5EF4-FFF2-40B4-BE49-F238E27FC236}">
                <a16:creationId xmlns:a16="http://schemas.microsoft.com/office/drawing/2014/main" id="{0CE3506B-848D-C24D-88AE-7D01591090C2}"/>
              </a:ext>
            </a:extLst>
          </p:cNvPr>
          <p:cNvSpPr txBox="1"/>
          <p:nvPr/>
        </p:nvSpPr>
        <p:spPr>
          <a:xfrm>
            <a:off x="1750178" y="1674217"/>
            <a:ext cx="6286382" cy="553998"/>
          </a:xfrm>
          <a:prstGeom prst="rect">
            <a:avLst/>
          </a:prstGeom>
          <a:noFill/>
        </p:spPr>
        <p:txBody>
          <a:bodyPr wrap="square" rtlCol="0">
            <a:spAutoFit/>
          </a:bodyPr>
          <a:lstStyle/>
          <a:p>
            <a:pPr>
              <a:lnSpc>
                <a:spcPts val="3600"/>
              </a:lnSpc>
            </a:pPr>
            <a:r>
              <a:rPr lang="en-US" sz="3400" spc="180" dirty="0">
                <a:solidFill>
                  <a:schemeClr val="tx2"/>
                </a:solidFill>
                <a:latin typeface="+mj-lt"/>
              </a:rPr>
              <a:t>Common Vulnerabilities</a:t>
            </a:r>
          </a:p>
        </p:txBody>
      </p:sp>
      <p:pic>
        <p:nvPicPr>
          <p:cNvPr id="12" name="confetti" descr="Shape, circle&#10;&#10;Description automatically generated">
            <a:extLst>
              <a:ext uri="{FF2B5EF4-FFF2-40B4-BE49-F238E27FC236}">
                <a16:creationId xmlns:a16="http://schemas.microsoft.com/office/drawing/2014/main" id="{6CFCC60C-7424-B04A-847B-153074AAD6F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247749" y="3311628"/>
            <a:ext cx="1143000" cy="1257300"/>
          </a:xfrm>
          <a:prstGeom prst="rect">
            <a:avLst/>
          </a:prstGeom>
        </p:spPr>
      </p:pic>
      <p:sp>
        <p:nvSpPr>
          <p:cNvPr id="13" name="section name">
            <a:extLst>
              <a:ext uri="{FF2B5EF4-FFF2-40B4-BE49-F238E27FC236}">
                <a16:creationId xmlns:a16="http://schemas.microsoft.com/office/drawing/2014/main" id="{970EB9B9-F9F8-C94C-A7B0-0A7F3814570A}"/>
              </a:ext>
            </a:extLst>
          </p:cNvPr>
          <p:cNvSpPr txBox="1"/>
          <p:nvPr/>
        </p:nvSpPr>
        <p:spPr>
          <a:xfrm>
            <a:off x="1727954" y="1262516"/>
            <a:ext cx="3311406" cy="338328"/>
          </a:xfrm>
          <a:prstGeom prst="rect">
            <a:avLst/>
          </a:prstGeom>
          <a:solidFill>
            <a:srgbClr val="1976D2"/>
          </a:solidFill>
        </p:spPr>
        <p:txBody>
          <a:bodyPr wrap="square" lIns="27432" tIns="9144" rIns="0" bIns="0" rtlCol="0" anchor="ctr">
            <a:noAutofit/>
          </a:bodyPr>
          <a:lstStyle/>
          <a:p>
            <a:pPr algn="ctr">
              <a:lnSpc>
                <a:spcPts val="2000"/>
              </a:lnSpc>
            </a:pPr>
            <a:r>
              <a:rPr lang="en-US" cap="all" spc="100" dirty="0">
                <a:solidFill>
                  <a:schemeClr val="bg2"/>
                </a:solidFill>
                <a:latin typeface="+mj-lt"/>
              </a:rPr>
              <a:t>Analyze Vulnerabilities</a:t>
            </a:r>
          </a:p>
        </p:txBody>
      </p:sp>
      <p:pic>
        <p:nvPicPr>
          <p:cNvPr id="14" name="section icon" descr="Icon&#10;&#10;Description automatically generated">
            <a:extLst>
              <a:ext uri="{FF2B5EF4-FFF2-40B4-BE49-F238E27FC236}">
                <a16:creationId xmlns:a16="http://schemas.microsoft.com/office/drawing/2014/main" id="{9668270F-624E-1646-972A-EE4A90A8A5B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205101" y="1191006"/>
            <a:ext cx="406400" cy="406400"/>
          </a:xfrm>
          <a:prstGeom prst="rect">
            <a:avLst/>
          </a:prstGeom>
        </p:spPr>
      </p:pic>
    </p:spTree>
    <p:extLst>
      <p:ext uri="{BB962C8B-B14F-4D97-AF65-F5344CB8AC3E}">
        <p14:creationId xmlns:p14="http://schemas.microsoft.com/office/powerpoint/2010/main" val="380900857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750"/>
                                        <p:tgtEl>
                                          <p:spTgt spid="13"/>
                                        </p:tgtEl>
                                      </p:cBhvr>
                                    </p:animEffect>
                                  </p:childTnLst>
                                </p:cTn>
                              </p:par>
                            </p:childTnLst>
                          </p:cTn>
                        </p:par>
                        <p:par>
                          <p:cTn id="11" fill="hold">
                            <p:stCondLst>
                              <p:cond delay="750"/>
                            </p:stCondLst>
                            <p:childTnLst>
                              <p:par>
                                <p:cTn id="12" presetID="10" presetClass="entr" presetSubtype="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750"/>
                                        <p:tgtEl>
                                          <p:spTgt spid="4"/>
                                        </p:tgtEl>
                                      </p:cBhvr>
                                    </p:animEffect>
                                  </p:childTnLst>
                                </p:cTn>
                              </p:par>
                            </p:childTnLst>
                          </p:cTn>
                        </p:par>
                        <p:par>
                          <p:cTn id="15" fill="hold">
                            <p:stCondLst>
                              <p:cond delay="1500"/>
                            </p:stCondLst>
                            <p:childTnLst>
                              <p:par>
                                <p:cTn id="16" presetID="22" presetClass="entr" presetSubtype="8" fill="hold"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left)">
                                      <p:cBhvr>
                                        <p:cTn id="18" dur="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body">
            <a:extLst>
              <a:ext uri="{FF2B5EF4-FFF2-40B4-BE49-F238E27FC236}">
                <a16:creationId xmlns:a16="http://schemas.microsoft.com/office/drawing/2014/main" id="{7E731476-DEDF-5341-8898-31DBB0EFAC4E}"/>
              </a:ext>
            </a:extLst>
          </p:cNvPr>
          <p:cNvSpPr txBox="1"/>
          <p:nvPr/>
        </p:nvSpPr>
        <p:spPr>
          <a:xfrm>
            <a:off x="5613517" y="2831147"/>
            <a:ext cx="4851283" cy="2857705"/>
          </a:xfrm>
          <a:prstGeom prst="rect">
            <a:avLst/>
          </a:prstGeom>
          <a:noFill/>
        </p:spPr>
        <p:txBody>
          <a:bodyPr wrap="square" rtlCol="0">
            <a:spAutoFit/>
          </a:bodyPr>
          <a:lstStyle/>
          <a:p>
            <a:pPr>
              <a:lnSpc>
                <a:spcPts val="2600"/>
              </a:lnSpc>
              <a:spcBef>
                <a:spcPts val="600"/>
              </a:spcBef>
              <a:spcAft>
                <a:spcPts val="600"/>
              </a:spcAft>
            </a:pPr>
            <a:r>
              <a:rPr lang="en-US" spc="30" dirty="0"/>
              <a:t>Indicators may reveal sensitive information and activities such as:</a:t>
            </a:r>
          </a:p>
          <a:p>
            <a:pPr marL="285750" indent="-285750">
              <a:lnSpc>
                <a:spcPts val="2600"/>
              </a:lnSpc>
              <a:spcBef>
                <a:spcPts val="600"/>
              </a:spcBef>
              <a:buFont typeface="Wingdings" pitchFamily="2" charset="2"/>
              <a:buChar char="§"/>
            </a:pPr>
            <a:r>
              <a:rPr lang="en-US" spc="30" dirty="0"/>
              <a:t>Sudden changes in procedures</a:t>
            </a:r>
          </a:p>
          <a:p>
            <a:pPr marL="285750" indent="-285750">
              <a:lnSpc>
                <a:spcPts val="2600"/>
              </a:lnSpc>
              <a:spcBef>
                <a:spcPts val="600"/>
              </a:spcBef>
              <a:buFont typeface="Wingdings" pitchFamily="2" charset="2"/>
              <a:buChar char="§"/>
            </a:pPr>
            <a:r>
              <a:rPr lang="en-US" spc="30" dirty="0"/>
              <a:t>Staging of cargo or vehicles</a:t>
            </a:r>
          </a:p>
          <a:p>
            <a:pPr marL="285750" indent="-285750">
              <a:lnSpc>
                <a:spcPts val="2600"/>
              </a:lnSpc>
              <a:spcBef>
                <a:spcPts val="600"/>
              </a:spcBef>
              <a:buFont typeface="Wingdings" pitchFamily="2" charset="2"/>
              <a:buChar char="§"/>
            </a:pPr>
            <a:r>
              <a:rPr lang="en-US" spc="30" dirty="0"/>
              <a:t>Presence of specialized equipment</a:t>
            </a:r>
          </a:p>
          <a:p>
            <a:pPr marL="285750" indent="-285750">
              <a:lnSpc>
                <a:spcPts val="2600"/>
              </a:lnSpc>
              <a:spcBef>
                <a:spcPts val="600"/>
              </a:spcBef>
              <a:buFont typeface="Wingdings" pitchFamily="2" charset="2"/>
              <a:buChar char="§"/>
            </a:pPr>
            <a:r>
              <a:rPr lang="en-US" spc="30" dirty="0"/>
              <a:t>Increased security measures</a:t>
            </a:r>
          </a:p>
          <a:p>
            <a:pPr marL="285750" indent="-285750">
              <a:lnSpc>
                <a:spcPts val="2600"/>
              </a:lnSpc>
              <a:spcBef>
                <a:spcPts val="600"/>
              </a:spcBef>
              <a:buFont typeface="Wingdings" pitchFamily="2" charset="2"/>
              <a:buChar char="§"/>
            </a:pPr>
            <a:r>
              <a:rPr lang="en-US" spc="30" dirty="0"/>
              <a:t>Personal behavior/actions</a:t>
            </a:r>
          </a:p>
        </p:txBody>
      </p:sp>
      <p:sp>
        <p:nvSpPr>
          <p:cNvPr id="4" name="header">
            <a:extLst>
              <a:ext uri="{FF2B5EF4-FFF2-40B4-BE49-F238E27FC236}">
                <a16:creationId xmlns:a16="http://schemas.microsoft.com/office/drawing/2014/main" id="{1AC8D389-B309-EF4D-B127-7256A4765FB2}"/>
              </a:ext>
            </a:extLst>
          </p:cNvPr>
          <p:cNvSpPr txBox="1"/>
          <p:nvPr/>
        </p:nvSpPr>
        <p:spPr>
          <a:xfrm>
            <a:off x="4482841" y="1674217"/>
            <a:ext cx="5138679" cy="553998"/>
          </a:xfrm>
          <a:prstGeom prst="rect">
            <a:avLst/>
          </a:prstGeom>
          <a:noFill/>
        </p:spPr>
        <p:txBody>
          <a:bodyPr wrap="square" rtlCol="0">
            <a:spAutoFit/>
          </a:bodyPr>
          <a:lstStyle/>
          <a:p>
            <a:pPr>
              <a:lnSpc>
                <a:spcPts val="3600"/>
              </a:lnSpc>
            </a:pPr>
            <a:r>
              <a:rPr lang="en-US" sz="3400" spc="180" dirty="0">
                <a:solidFill>
                  <a:schemeClr val="tx2"/>
                </a:solidFill>
                <a:latin typeface="+mj-lt"/>
              </a:rPr>
              <a:t>Indicators are Clues</a:t>
            </a:r>
          </a:p>
        </p:txBody>
      </p:sp>
      <p:sp>
        <p:nvSpPr>
          <p:cNvPr id="10" name="section name">
            <a:extLst>
              <a:ext uri="{FF2B5EF4-FFF2-40B4-BE49-F238E27FC236}">
                <a16:creationId xmlns:a16="http://schemas.microsoft.com/office/drawing/2014/main" id="{2BA799F0-07C0-BF40-958C-6754377EE0DC}"/>
              </a:ext>
            </a:extLst>
          </p:cNvPr>
          <p:cNvSpPr txBox="1"/>
          <p:nvPr/>
        </p:nvSpPr>
        <p:spPr>
          <a:xfrm>
            <a:off x="4460617" y="1262516"/>
            <a:ext cx="3311406" cy="338328"/>
          </a:xfrm>
          <a:prstGeom prst="rect">
            <a:avLst/>
          </a:prstGeom>
          <a:solidFill>
            <a:srgbClr val="1976D2"/>
          </a:solidFill>
        </p:spPr>
        <p:txBody>
          <a:bodyPr wrap="square" lIns="27432" tIns="9144" rIns="0" bIns="0" rtlCol="0" anchor="ctr">
            <a:noAutofit/>
          </a:bodyPr>
          <a:lstStyle/>
          <a:p>
            <a:pPr algn="ctr">
              <a:lnSpc>
                <a:spcPts val="2000"/>
              </a:lnSpc>
            </a:pPr>
            <a:r>
              <a:rPr lang="en-US" cap="all" spc="100" dirty="0">
                <a:solidFill>
                  <a:schemeClr val="bg2"/>
                </a:solidFill>
                <a:latin typeface="+mj-lt"/>
              </a:rPr>
              <a:t>Analyze Vulnerabilities</a:t>
            </a:r>
          </a:p>
        </p:txBody>
      </p:sp>
      <p:pic>
        <p:nvPicPr>
          <p:cNvPr id="11" name="section icon" descr="Icon&#10;&#10;Description automatically generated">
            <a:extLst>
              <a:ext uri="{FF2B5EF4-FFF2-40B4-BE49-F238E27FC236}">
                <a16:creationId xmlns:a16="http://schemas.microsoft.com/office/drawing/2014/main" id="{81BD0E18-9CCF-534E-91DD-FC7703859C5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37764" y="1191006"/>
            <a:ext cx="406400" cy="406400"/>
          </a:xfrm>
          <a:prstGeom prst="rect">
            <a:avLst/>
          </a:prstGeom>
        </p:spPr>
      </p:pic>
    </p:spTree>
    <p:extLst>
      <p:ext uri="{BB962C8B-B14F-4D97-AF65-F5344CB8AC3E}">
        <p14:creationId xmlns:p14="http://schemas.microsoft.com/office/powerpoint/2010/main" val="121978311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left)">
                                      <p:cBhvr>
                                        <p:cTn id="10" dur="750"/>
                                        <p:tgtEl>
                                          <p:spTgt spid="10"/>
                                        </p:tgtEl>
                                      </p:cBhvr>
                                    </p:animEffect>
                                  </p:childTnLst>
                                </p:cTn>
                              </p:par>
                            </p:childTnLst>
                          </p:cTn>
                        </p:par>
                        <p:par>
                          <p:cTn id="11" fill="hold">
                            <p:stCondLst>
                              <p:cond delay="750"/>
                            </p:stCondLst>
                            <p:childTnLst>
                              <p:par>
                                <p:cTn id="12" presetID="10" presetClass="entr" presetSubtype="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750"/>
                                        <p:tgtEl>
                                          <p:spTgt spid="4"/>
                                        </p:tgtEl>
                                      </p:cBhvr>
                                    </p:animEffect>
                                  </p:childTnLst>
                                </p:cTn>
                              </p:par>
                            </p:childTnLst>
                          </p:cTn>
                        </p:par>
                        <p:par>
                          <p:cTn id="15" fill="hold">
                            <p:stCondLst>
                              <p:cond delay="1500"/>
                            </p:stCondLst>
                            <p:childTnLst>
                              <p:par>
                                <p:cTn id="16" presetID="10" presetClass="entr" presetSubtype="0"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body">
            <a:extLst>
              <a:ext uri="{FF2B5EF4-FFF2-40B4-BE49-F238E27FC236}">
                <a16:creationId xmlns:a16="http://schemas.microsoft.com/office/drawing/2014/main" id="{5722C137-2055-BE4A-98B0-20BFBA56C4CD}"/>
              </a:ext>
            </a:extLst>
          </p:cNvPr>
          <p:cNvSpPr txBox="1"/>
          <p:nvPr/>
        </p:nvSpPr>
        <p:spPr>
          <a:xfrm>
            <a:off x="2656957" y="2831147"/>
            <a:ext cx="2931043" cy="1062342"/>
          </a:xfrm>
          <a:prstGeom prst="rect">
            <a:avLst/>
          </a:prstGeom>
          <a:noFill/>
        </p:spPr>
        <p:txBody>
          <a:bodyPr wrap="square" rtlCol="0">
            <a:spAutoFit/>
          </a:bodyPr>
          <a:lstStyle/>
          <a:p>
            <a:pPr>
              <a:lnSpc>
                <a:spcPts val="2600"/>
              </a:lnSpc>
            </a:pPr>
            <a:r>
              <a:rPr lang="en-US" spc="30" dirty="0"/>
              <a:t>Data aggregation is combining information from multiple sources.</a:t>
            </a:r>
          </a:p>
        </p:txBody>
      </p:sp>
      <p:sp>
        <p:nvSpPr>
          <p:cNvPr id="4" name="header">
            <a:extLst>
              <a:ext uri="{FF2B5EF4-FFF2-40B4-BE49-F238E27FC236}">
                <a16:creationId xmlns:a16="http://schemas.microsoft.com/office/drawing/2014/main" id="{33754862-1804-CB4E-8C22-DC9476666247}"/>
              </a:ext>
            </a:extLst>
          </p:cNvPr>
          <p:cNvSpPr txBox="1"/>
          <p:nvPr/>
        </p:nvSpPr>
        <p:spPr>
          <a:xfrm>
            <a:off x="1749801" y="1674217"/>
            <a:ext cx="4346199" cy="553998"/>
          </a:xfrm>
          <a:prstGeom prst="rect">
            <a:avLst/>
          </a:prstGeom>
          <a:noFill/>
        </p:spPr>
        <p:txBody>
          <a:bodyPr wrap="square" rtlCol="0">
            <a:spAutoFit/>
          </a:bodyPr>
          <a:lstStyle/>
          <a:p>
            <a:pPr>
              <a:lnSpc>
                <a:spcPts val="3600"/>
              </a:lnSpc>
            </a:pPr>
            <a:r>
              <a:rPr lang="en-US" sz="3400" spc="180" dirty="0">
                <a:solidFill>
                  <a:schemeClr val="tx2"/>
                </a:solidFill>
                <a:latin typeface="+mj-lt"/>
              </a:rPr>
              <a:t>Data Aggregation</a:t>
            </a:r>
          </a:p>
        </p:txBody>
      </p:sp>
      <p:sp>
        <p:nvSpPr>
          <p:cNvPr id="10" name="section name">
            <a:extLst>
              <a:ext uri="{FF2B5EF4-FFF2-40B4-BE49-F238E27FC236}">
                <a16:creationId xmlns:a16="http://schemas.microsoft.com/office/drawing/2014/main" id="{492EAB3C-A12D-0142-8158-4A8CCB73B280}"/>
              </a:ext>
            </a:extLst>
          </p:cNvPr>
          <p:cNvSpPr txBox="1"/>
          <p:nvPr/>
        </p:nvSpPr>
        <p:spPr>
          <a:xfrm>
            <a:off x="1727577" y="1262516"/>
            <a:ext cx="3311406" cy="338328"/>
          </a:xfrm>
          <a:prstGeom prst="rect">
            <a:avLst/>
          </a:prstGeom>
          <a:solidFill>
            <a:srgbClr val="1976D2"/>
          </a:solidFill>
        </p:spPr>
        <p:txBody>
          <a:bodyPr wrap="square" lIns="27432" tIns="9144" rIns="0" bIns="0" rtlCol="0" anchor="ctr">
            <a:noAutofit/>
          </a:bodyPr>
          <a:lstStyle/>
          <a:p>
            <a:pPr algn="ctr">
              <a:lnSpc>
                <a:spcPts val="2000"/>
              </a:lnSpc>
            </a:pPr>
            <a:r>
              <a:rPr lang="en-US" cap="all" spc="100" dirty="0">
                <a:solidFill>
                  <a:schemeClr val="bg2"/>
                </a:solidFill>
                <a:latin typeface="+mj-lt"/>
              </a:rPr>
              <a:t>Analyze Vulnerabilities</a:t>
            </a:r>
          </a:p>
        </p:txBody>
      </p:sp>
      <p:pic>
        <p:nvPicPr>
          <p:cNvPr id="11" name="section icon" descr="Icon&#10;&#10;Description automatically generated">
            <a:extLst>
              <a:ext uri="{FF2B5EF4-FFF2-40B4-BE49-F238E27FC236}">
                <a16:creationId xmlns:a16="http://schemas.microsoft.com/office/drawing/2014/main" id="{D42D26F1-DE3D-C948-BF47-F45205E2D04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04724" y="1191006"/>
            <a:ext cx="406400" cy="406400"/>
          </a:xfrm>
          <a:prstGeom prst="rect">
            <a:avLst/>
          </a:prstGeom>
        </p:spPr>
      </p:pic>
    </p:spTree>
    <p:extLst>
      <p:ext uri="{BB962C8B-B14F-4D97-AF65-F5344CB8AC3E}">
        <p14:creationId xmlns:p14="http://schemas.microsoft.com/office/powerpoint/2010/main" val="130182608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left)">
                                      <p:cBhvr>
                                        <p:cTn id="10" dur="750"/>
                                        <p:tgtEl>
                                          <p:spTgt spid="10"/>
                                        </p:tgtEl>
                                      </p:cBhvr>
                                    </p:animEffect>
                                  </p:childTnLst>
                                </p:cTn>
                              </p:par>
                            </p:childTnLst>
                          </p:cTn>
                        </p:par>
                        <p:par>
                          <p:cTn id="11" fill="hold">
                            <p:stCondLst>
                              <p:cond delay="750"/>
                            </p:stCondLst>
                            <p:childTnLst>
                              <p:par>
                                <p:cTn id="12" presetID="10" presetClass="entr" presetSubtype="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750"/>
                                        <p:tgtEl>
                                          <p:spTgt spid="4"/>
                                        </p:tgtEl>
                                      </p:cBhvr>
                                    </p:animEffect>
                                  </p:childTnLst>
                                </p:cTn>
                              </p:par>
                            </p:childTnLst>
                          </p:cTn>
                        </p:par>
                        <p:par>
                          <p:cTn id="15" fill="hold">
                            <p:stCondLst>
                              <p:cond delay="1500"/>
                            </p:stCondLst>
                            <p:childTnLst>
                              <p:par>
                                <p:cTn id="16" presetID="10" presetClass="entr" presetSubtype="0"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body">
            <a:extLst>
              <a:ext uri="{FF2B5EF4-FFF2-40B4-BE49-F238E27FC236}">
                <a16:creationId xmlns:a16="http://schemas.microsoft.com/office/drawing/2014/main" id="{586E87B8-3030-6D41-8473-2375AE4DBCCC}"/>
              </a:ext>
            </a:extLst>
          </p:cNvPr>
          <p:cNvSpPr txBox="1"/>
          <p:nvPr/>
        </p:nvSpPr>
        <p:spPr>
          <a:xfrm>
            <a:off x="6309548" y="2831147"/>
            <a:ext cx="3210372" cy="1062342"/>
          </a:xfrm>
          <a:prstGeom prst="rect">
            <a:avLst/>
          </a:prstGeom>
          <a:noFill/>
        </p:spPr>
        <p:txBody>
          <a:bodyPr wrap="square" rtlCol="0">
            <a:spAutoFit/>
          </a:bodyPr>
          <a:lstStyle/>
          <a:p>
            <a:pPr>
              <a:lnSpc>
                <a:spcPts val="2600"/>
              </a:lnSpc>
            </a:pPr>
            <a:r>
              <a:rPr lang="en-US" spc="30" dirty="0"/>
              <a:t>Risk is the likelihood that an adversary will get your critical information.</a:t>
            </a:r>
          </a:p>
        </p:txBody>
      </p:sp>
      <p:sp>
        <p:nvSpPr>
          <p:cNvPr id="4" name="header">
            <a:extLst>
              <a:ext uri="{FF2B5EF4-FFF2-40B4-BE49-F238E27FC236}">
                <a16:creationId xmlns:a16="http://schemas.microsoft.com/office/drawing/2014/main" id="{FB71B2D8-45A9-FD4B-8F2E-5C22C388D030}"/>
              </a:ext>
            </a:extLst>
          </p:cNvPr>
          <p:cNvSpPr txBox="1"/>
          <p:nvPr/>
        </p:nvSpPr>
        <p:spPr>
          <a:xfrm>
            <a:off x="5173721" y="1674217"/>
            <a:ext cx="4346199" cy="553998"/>
          </a:xfrm>
          <a:prstGeom prst="rect">
            <a:avLst/>
          </a:prstGeom>
          <a:noFill/>
        </p:spPr>
        <p:txBody>
          <a:bodyPr wrap="square" rtlCol="0">
            <a:spAutoFit/>
          </a:bodyPr>
          <a:lstStyle/>
          <a:p>
            <a:pPr>
              <a:lnSpc>
                <a:spcPts val="3600"/>
              </a:lnSpc>
            </a:pPr>
            <a:r>
              <a:rPr lang="en-US" sz="3400" spc="180" dirty="0">
                <a:solidFill>
                  <a:schemeClr val="tx2"/>
                </a:solidFill>
                <a:latin typeface="+mj-lt"/>
              </a:rPr>
              <a:t>What is Risk?</a:t>
            </a:r>
          </a:p>
        </p:txBody>
      </p:sp>
      <p:sp>
        <p:nvSpPr>
          <p:cNvPr id="6" name="section name">
            <a:extLst>
              <a:ext uri="{FF2B5EF4-FFF2-40B4-BE49-F238E27FC236}">
                <a16:creationId xmlns:a16="http://schemas.microsoft.com/office/drawing/2014/main" id="{F8F98316-BEAC-F240-86BA-031A19919FD3}"/>
              </a:ext>
            </a:extLst>
          </p:cNvPr>
          <p:cNvSpPr txBox="1"/>
          <p:nvPr/>
        </p:nvSpPr>
        <p:spPr>
          <a:xfrm>
            <a:off x="5151497" y="1262516"/>
            <a:ext cx="2397383" cy="338328"/>
          </a:xfrm>
          <a:prstGeom prst="rect">
            <a:avLst/>
          </a:prstGeom>
          <a:solidFill>
            <a:srgbClr val="7C4DFF"/>
          </a:solidFill>
        </p:spPr>
        <p:txBody>
          <a:bodyPr wrap="square" lIns="27432" tIns="9144" rIns="0" bIns="0" rtlCol="0" anchor="ctr">
            <a:noAutofit/>
          </a:bodyPr>
          <a:lstStyle/>
          <a:p>
            <a:pPr algn="ctr">
              <a:lnSpc>
                <a:spcPts val="2000"/>
              </a:lnSpc>
            </a:pPr>
            <a:r>
              <a:rPr lang="en-US" cap="all" spc="100" dirty="0">
                <a:solidFill>
                  <a:schemeClr val="bg2"/>
                </a:solidFill>
                <a:latin typeface="+mj-lt"/>
              </a:rPr>
              <a:t>Assess the Risks</a:t>
            </a:r>
          </a:p>
        </p:txBody>
      </p:sp>
      <p:pic>
        <p:nvPicPr>
          <p:cNvPr id="8" name="section icon" descr="Icon&#10;&#10;Description automatically generated">
            <a:extLst>
              <a:ext uri="{FF2B5EF4-FFF2-40B4-BE49-F238E27FC236}">
                <a16:creationId xmlns:a16="http://schemas.microsoft.com/office/drawing/2014/main" id="{296FAFE4-0D2B-5449-A20A-6104F9F3077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519930" y="1240926"/>
            <a:ext cx="520700" cy="355600"/>
          </a:xfrm>
          <a:prstGeom prst="rect">
            <a:avLst/>
          </a:prstGeom>
        </p:spPr>
      </p:pic>
    </p:spTree>
    <p:extLst>
      <p:ext uri="{BB962C8B-B14F-4D97-AF65-F5344CB8AC3E}">
        <p14:creationId xmlns:p14="http://schemas.microsoft.com/office/powerpoint/2010/main" val="418542691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750"/>
                                        <p:tgtEl>
                                          <p:spTgt spid="6"/>
                                        </p:tgtEl>
                                      </p:cBhvr>
                                    </p:animEffect>
                                  </p:childTnLst>
                                </p:cTn>
                              </p:par>
                            </p:childTnLst>
                          </p:cTn>
                        </p:par>
                        <p:par>
                          <p:cTn id="11" fill="hold">
                            <p:stCondLst>
                              <p:cond delay="750"/>
                            </p:stCondLst>
                            <p:childTnLst>
                              <p:par>
                                <p:cTn id="12" presetID="10" presetClass="entr" presetSubtype="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750"/>
                                        <p:tgtEl>
                                          <p:spTgt spid="4"/>
                                        </p:tgtEl>
                                      </p:cBhvr>
                                    </p:animEffect>
                                  </p:childTnLst>
                                </p:cTn>
                              </p:par>
                            </p:childTnLst>
                          </p:cTn>
                        </p:par>
                        <p:par>
                          <p:cTn id="15" fill="hold">
                            <p:stCondLst>
                              <p:cond delay="1500"/>
                            </p:stCondLst>
                            <p:childTnLst>
                              <p:par>
                                <p:cTn id="16" presetID="10" presetClass="entr" presetSubtype="0"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dia Placeholder 1">
            <a:extLst>
              <a:ext uri="{FF2B5EF4-FFF2-40B4-BE49-F238E27FC236}">
                <a16:creationId xmlns:a16="http://schemas.microsoft.com/office/drawing/2014/main" id="{B78508B1-5952-D645-8E2E-29FBC1717189}"/>
              </a:ext>
            </a:extLst>
          </p:cNvPr>
          <p:cNvSpPr>
            <a:spLocks noGrp="1"/>
          </p:cNvSpPr>
          <p:nvPr>
            <p:ph type="media" sz="quarter" idx="10"/>
          </p:nvPr>
        </p:nvSpPr>
        <p:spPr/>
      </p:sp>
      <p:sp>
        <p:nvSpPr>
          <p:cNvPr id="3" name="Text Placeholder 2">
            <a:extLst>
              <a:ext uri="{FF2B5EF4-FFF2-40B4-BE49-F238E27FC236}">
                <a16:creationId xmlns:a16="http://schemas.microsoft.com/office/drawing/2014/main" id="{7EA1DB7A-3822-0245-AF40-FF4918AB8D27}"/>
              </a:ext>
            </a:extLst>
          </p:cNvPr>
          <p:cNvSpPr>
            <a:spLocks noGrp="1"/>
          </p:cNvSpPr>
          <p:nvPr>
            <p:ph type="body" sz="quarter" idx="11"/>
          </p:nvPr>
        </p:nvSpPr>
        <p:spPr>
          <a:xfrm>
            <a:off x="0" y="914401"/>
            <a:ext cx="7315200" cy="1597024"/>
          </a:xfrm>
        </p:spPr>
        <p:txBody>
          <a:bodyPr/>
          <a:lstStyle/>
          <a:p>
            <a:endParaRPr lang="en-US" dirty="0"/>
          </a:p>
          <a:p>
            <a:r>
              <a:rPr lang="en-US" dirty="0"/>
              <a:t>Don’t Risk Your Information</a:t>
            </a:r>
          </a:p>
        </p:txBody>
      </p:sp>
      <p:sp>
        <p:nvSpPr>
          <p:cNvPr id="6" name="section name">
            <a:extLst>
              <a:ext uri="{FF2B5EF4-FFF2-40B4-BE49-F238E27FC236}">
                <a16:creationId xmlns:a16="http://schemas.microsoft.com/office/drawing/2014/main" id="{D78FCCAC-E940-9A47-A580-1080FF3AF524}"/>
              </a:ext>
            </a:extLst>
          </p:cNvPr>
          <p:cNvSpPr txBox="1"/>
          <p:nvPr/>
        </p:nvSpPr>
        <p:spPr>
          <a:xfrm>
            <a:off x="985897" y="1262516"/>
            <a:ext cx="2397383" cy="338328"/>
          </a:xfrm>
          <a:prstGeom prst="rect">
            <a:avLst/>
          </a:prstGeom>
          <a:solidFill>
            <a:srgbClr val="7C4DFF"/>
          </a:solidFill>
        </p:spPr>
        <p:txBody>
          <a:bodyPr wrap="square" lIns="27432" tIns="9144" rIns="0" bIns="0" rtlCol="0" anchor="ctr">
            <a:noAutofit/>
          </a:bodyPr>
          <a:lstStyle/>
          <a:p>
            <a:pPr algn="ctr">
              <a:lnSpc>
                <a:spcPts val="2000"/>
              </a:lnSpc>
            </a:pPr>
            <a:r>
              <a:rPr lang="en-US" cap="all" spc="100" dirty="0">
                <a:solidFill>
                  <a:schemeClr val="bg2"/>
                </a:solidFill>
                <a:latin typeface="+mj-lt"/>
              </a:rPr>
              <a:t>Assess the Risks</a:t>
            </a:r>
          </a:p>
        </p:txBody>
      </p:sp>
      <p:pic>
        <p:nvPicPr>
          <p:cNvPr id="7" name="section icon" descr="Icon&#10;&#10;Description automatically generated">
            <a:extLst>
              <a:ext uri="{FF2B5EF4-FFF2-40B4-BE49-F238E27FC236}">
                <a16:creationId xmlns:a16="http://schemas.microsoft.com/office/drawing/2014/main" id="{A70180D0-D5A4-5A49-A57E-CA6D67FF7DE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4330" y="1240926"/>
            <a:ext cx="520700" cy="355600"/>
          </a:xfrm>
          <a:prstGeom prst="rect">
            <a:avLst/>
          </a:prstGeom>
        </p:spPr>
      </p:pic>
    </p:spTree>
    <p:extLst>
      <p:ext uri="{BB962C8B-B14F-4D97-AF65-F5344CB8AC3E}">
        <p14:creationId xmlns:p14="http://schemas.microsoft.com/office/powerpoint/2010/main" val="293564120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pSp>
        <p:nvGrpSpPr>
          <p:cNvPr id="8" name="body block">
            <a:extLst>
              <a:ext uri="{FF2B5EF4-FFF2-40B4-BE49-F238E27FC236}">
                <a16:creationId xmlns:a16="http://schemas.microsoft.com/office/drawing/2014/main" id="{4B165BB4-7FA8-8A4C-BBBF-D5F0EB7C4895}"/>
              </a:ext>
            </a:extLst>
          </p:cNvPr>
          <p:cNvGrpSpPr/>
          <p:nvPr/>
        </p:nvGrpSpPr>
        <p:grpSpPr>
          <a:xfrm>
            <a:off x="6400313" y="3998108"/>
            <a:ext cx="5785337" cy="2859891"/>
            <a:chOff x="6400313" y="3998108"/>
            <a:chExt cx="5785337" cy="2859891"/>
          </a:xfrm>
        </p:grpSpPr>
        <p:sp>
          <p:nvSpPr>
            <p:cNvPr id="6" name="textblock">
              <a:extLst>
                <a:ext uri="{FF2B5EF4-FFF2-40B4-BE49-F238E27FC236}">
                  <a16:creationId xmlns:a16="http://schemas.microsoft.com/office/drawing/2014/main" id="{975E6776-7580-EA46-9E0D-C68EC8ED6EB1}"/>
                </a:ext>
              </a:extLst>
            </p:cNvPr>
            <p:cNvSpPr/>
            <p:nvPr/>
          </p:nvSpPr>
          <p:spPr>
            <a:xfrm>
              <a:off x="6400313" y="3998108"/>
              <a:ext cx="5785337" cy="285989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body">
              <a:extLst>
                <a:ext uri="{FF2B5EF4-FFF2-40B4-BE49-F238E27FC236}">
                  <a16:creationId xmlns:a16="http://schemas.microsoft.com/office/drawing/2014/main" id="{35905CFA-B14B-E04D-83BD-1BD5E4B0B144}"/>
                </a:ext>
              </a:extLst>
            </p:cNvPr>
            <p:cNvSpPr txBox="1"/>
            <p:nvPr/>
          </p:nvSpPr>
          <p:spPr>
            <a:xfrm>
              <a:off x="6766445" y="4522917"/>
              <a:ext cx="3581322" cy="1362168"/>
            </a:xfrm>
            <a:prstGeom prst="rect">
              <a:avLst/>
            </a:prstGeom>
            <a:noFill/>
          </p:spPr>
          <p:txBody>
            <a:bodyPr wrap="square" rtlCol="0">
              <a:spAutoFit/>
            </a:bodyPr>
            <a:lstStyle/>
            <a:p>
              <a:pPr>
                <a:lnSpc>
                  <a:spcPts val="3400"/>
                </a:lnSpc>
              </a:pPr>
              <a:r>
                <a:rPr lang="en-US" sz="2400" spc="30" dirty="0">
                  <a:solidFill>
                    <a:schemeClr val="bg2"/>
                  </a:solidFill>
                </a:rPr>
                <a:t>Using best practices to identify and protect your critical information.</a:t>
              </a:r>
            </a:p>
          </p:txBody>
        </p:sp>
      </p:grpSp>
      <p:pic>
        <p:nvPicPr>
          <p:cNvPr id="7" name="confetti" descr="Shape&#10;&#10;Description automatically generated">
            <a:extLst>
              <a:ext uri="{FF2B5EF4-FFF2-40B4-BE49-F238E27FC236}">
                <a16:creationId xmlns:a16="http://schemas.microsoft.com/office/drawing/2014/main" id="{5A139F06-C299-7344-8B7B-7BD4888B68E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761784" y="2822330"/>
            <a:ext cx="1676400" cy="1600200"/>
          </a:xfrm>
          <a:prstGeom prst="rect">
            <a:avLst/>
          </a:prstGeom>
        </p:spPr>
      </p:pic>
      <p:sp>
        <p:nvSpPr>
          <p:cNvPr id="4" name="header">
            <a:extLst>
              <a:ext uri="{FF2B5EF4-FFF2-40B4-BE49-F238E27FC236}">
                <a16:creationId xmlns:a16="http://schemas.microsoft.com/office/drawing/2014/main" id="{C69C6EFB-F11D-E94C-93C2-557C97416645}"/>
              </a:ext>
            </a:extLst>
          </p:cNvPr>
          <p:cNvSpPr txBox="1"/>
          <p:nvPr/>
        </p:nvSpPr>
        <p:spPr>
          <a:xfrm>
            <a:off x="3335911" y="863988"/>
            <a:ext cx="6375250" cy="1221360"/>
          </a:xfrm>
          <a:prstGeom prst="rect">
            <a:avLst/>
          </a:prstGeom>
          <a:noFill/>
        </p:spPr>
        <p:txBody>
          <a:bodyPr wrap="square" rtlCol="0">
            <a:spAutoFit/>
          </a:bodyPr>
          <a:lstStyle/>
          <a:p>
            <a:pPr>
              <a:lnSpc>
                <a:spcPts val="4400"/>
              </a:lnSpc>
            </a:pPr>
            <a:r>
              <a:rPr lang="en-US" sz="4800" spc="250" dirty="0">
                <a:solidFill>
                  <a:schemeClr val="tx2"/>
                </a:solidFill>
                <a:latin typeface="+mj-lt"/>
              </a:rPr>
              <a:t>What is Operations Security (OPSEC)?</a:t>
            </a:r>
          </a:p>
        </p:txBody>
      </p:sp>
    </p:spTree>
    <p:extLst>
      <p:ext uri="{BB962C8B-B14F-4D97-AF65-F5344CB8AC3E}">
        <p14:creationId xmlns:p14="http://schemas.microsoft.com/office/powerpoint/2010/main" val="373766717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childTnLst>
                                </p:cTn>
                              </p:par>
                            </p:childTnLst>
                          </p:cTn>
                        </p:par>
                        <p:par>
                          <p:cTn id="8" fill="hold">
                            <p:stCondLst>
                              <p:cond delay="750"/>
                            </p:stCondLst>
                            <p:childTnLst>
                              <p:par>
                                <p:cTn id="9" presetID="22"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body">
            <a:extLst>
              <a:ext uri="{FF2B5EF4-FFF2-40B4-BE49-F238E27FC236}">
                <a16:creationId xmlns:a16="http://schemas.microsoft.com/office/drawing/2014/main" id="{08045874-9613-A343-80B8-26860860CAA7}"/>
              </a:ext>
            </a:extLst>
          </p:cNvPr>
          <p:cNvSpPr txBox="1"/>
          <p:nvPr/>
        </p:nvSpPr>
        <p:spPr>
          <a:xfrm>
            <a:off x="5837414" y="3178375"/>
            <a:ext cx="4861066" cy="2062616"/>
          </a:xfrm>
          <a:prstGeom prst="rect">
            <a:avLst/>
          </a:prstGeom>
          <a:noFill/>
        </p:spPr>
        <p:txBody>
          <a:bodyPr wrap="square" rtlCol="0">
            <a:spAutoFit/>
          </a:bodyPr>
          <a:lstStyle/>
          <a:p>
            <a:pPr>
              <a:lnSpc>
                <a:spcPts val="2600"/>
              </a:lnSpc>
              <a:spcBef>
                <a:spcPts val="600"/>
              </a:spcBef>
              <a:spcAft>
                <a:spcPts val="600"/>
              </a:spcAft>
            </a:pPr>
            <a:r>
              <a:rPr lang="en-US" spc="30" dirty="0"/>
              <a:t>Countermeasures reduce the likelihood that critical information will be lost. These include educating yourself on threats and vulnerabilities, using traditional security precautions (physical, personal, cyber, etc.), and enforcing policies. </a:t>
            </a:r>
          </a:p>
        </p:txBody>
      </p:sp>
      <p:sp>
        <p:nvSpPr>
          <p:cNvPr id="4" name="header">
            <a:extLst>
              <a:ext uri="{FF2B5EF4-FFF2-40B4-BE49-F238E27FC236}">
                <a16:creationId xmlns:a16="http://schemas.microsoft.com/office/drawing/2014/main" id="{7E0972DA-7E13-CC43-92BF-1D33207948FD}"/>
              </a:ext>
            </a:extLst>
          </p:cNvPr>
          <p:cNvSpPr txBox="1"/>
          <p:nvPr/>
        </p:nvSpPr>
        <p:spPr>
          <a:xfrm>
            <a:off x="4716898" y="1674217"/>
            <a:ext cx="5128142" cy="1015663"/>
          </a:xfrm>
          <a:prstGeom prst="rect">
            <a:avLst/>
          </a:prstGeom>
          <a:noFill/>
        </p:spPr>
        <p:txBody>
          <a:bodyPr wrap="square" rtlCol="0">
            <a:spAutoFit/>
          </a:bodyPr>
          <a:lstStyle/>
          <a:p>
            <a:pPr>
              <a:lnSpc>
                <a:spcPts val="3600"/>
              </a:lnSpc>
            </a:pPr>
            <a:r>
              <a:rPr lang="en-US" sz="3400" spc="180" dirty="0">
                <a:solidFill>
                  <a:schemeClr val="tx2"/>
                </a:solidFill>
                <a:latin typeface="+mj-lt"/>
              </a:rPr>
              <a:t>Use Countermeasures to Reduce Risk</a:t>
            </a:r>
          </a:p>
        </p:txBody>
      </p:sp>
      <p:sp>
        <p:nvSpPr>
          <p:cNvPr id="6" name="section name">
            <a:extLst>
              <a:ext uri="{FF2B5EF4-FFF2-40B4-BE49-F238E27FC236}">
                <a16:creationId xmlns:a16="http://schemas.microsoft.com/office/drawing/2014/main" id="{587CA808-3D47-FF45-93D3-02FEA39AB2AB}"/>
              </a:ext>
            </a:extLst>
          </p:cNvPr>
          <p:cNvSpPr txBox="1"/>
          <p:nvPr/>
        </p:nvSpPr>
        <p:spPr>
          <a:xfrm>
            <a:off x="4694674" y="1262516"/>
            <a:ext cx="3311406" cy="338328"/>
          </a:xfrm>
          <a:prstGeom prst="rect">
            <a:avLst/>
          </a:prstGeom>
          <a:solidFill>
            <a:schemeClr val="accent4"/>
          </a:solidFill>
        </p:spPr>
        <p:txBody>
          <a:bodyPr wrap="square" lIns="27432" tIns="9144" rIns="0" bIns="0" rtlCol="0" anchor="ctr">
            <a:noAutofit/>
          </a:bodyPr>
          <a:lstStyle/>
          <a:p>
            <a:pPr algn="ctr">
              <a:lnSpc>
                <a:spcPts val="2000"/>
              </a:lnSpc>
            </a:pPr>
            <a:r>
              <a:rPr lang="en-US" cap="all" spc="100" dirty="0">
                <a:solidFill>
                  <a:schemeClr val="bg2"/>
                </a:solidFill>
                <a:latin typeface="+mj-lt"/>
              </a:rPr>
              <a:t>Apply Countermeasures</a:t>
            </a:r>
          </a:p>
        </p:txBody>
      </p:sp>
      <p:pic>
        <p:nvPicPr>
          <p:cNvPr id="7" name="section icon" descr="Shape, icon&#10;&#10;Description automatically generated">
            <a:extLst>
              <a:ext uri="{FF2B5EF4-FFF2-40B4-BE49-F238E27FC236}">
                <a16:creationId xmlns:a16="http://schemas.microsoft.com/office/drawing/2014/main" id="{38AFDB6C-64C4-BB4C-B274-80CE2E43A1C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117258" y="1203080"/>
            <a:ext cx="457200" cy="457200"/>
          </a:xfrm>
          <a:prstGeom prst="rect">
            <a:avLst/>
          </a:prstGeom>
        </p:spPr>
      </p:pic>
    </p:spTree>
    <p:extLst>
      <p:ext uri="{BB962C8B-B14F-4D97-AF65-F5344CB8AC3E}">
        <p14:creationId xmlns:p14="http://schemas.microsoft.com/office/powerpoint/2010/main" val="150857125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750"/>
                                        <p:tgtEl>
                                          <p:spTgt spid="6"/>
                                        </p:tgtEl>
                                      </p:cBhvr>
                                    </p:animEffect>
                                  </p:childTnLst>
                                </p:cTn>
                              </p:par>
                            </p:childTnLst>
                          </p:cTn>
                        </p:par>
                        <p:par>
                          <p:cTn id="11" fill="hold">
                            <p:stCondLst>
                              <p:cond delay="750"/>
                            </p:stCondLst>
                            <p:childTnLst>
                              <p:par>
                                <p:cTn id="12" presetID="10" presetClass="entr" presetSubtype="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750"/>
                                        <p:tgtEl>
                                          <p:spTgt spid="4"/>
                                        </p:tgtEl>
                                      </p:cBhvr>
                                    </p:animEffect>
                                  </p:childTnLst>
                                </p:cTn>
                              </p:par>
                            </p:childTnLst>
                          </p:cTn>
                        </p:par>
                        <p:par>
                          <p:cTn id="15" fill="hold">
                            <p:stCondLst>
                              <p:cond delay="1500"/>
                            </p:stCondLst>
                            <p:childTnLst>
                              <p:par>
                                <p:cTn id="16" presetID="10" presetClass="entr" presetSubtype="0"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pSp>
        <p:nvGrpSpPr>
          <p:cNvPr id="7" name="body block">
            <a:extLst>
              <a:ext uri="{FF2B5EF4-FFF2-40B4-BE49-F238E27FC236}">
                <a16:creationId xmlns:a16="http://schemas.microsoft.com/office/drawing/2014/main" id="{14D52FDF-52B6-364F-A21B-267CF465F952}"/>
              </a:ext>
            </a:extLst>
          </p:cNvPr>
          <p:cNvGrpSpPr/>
          <p:nvPr/>
        </p:nvGrpSpPr>
        <p:grpSpPr>
          <a:xfrm>
            <a:off x="2973519" y="2970081"/>
            <a:ext cx="5032561" cy="2516319"/>
            <a:chOff x="1601919" y="2970081"/>
            <a:chExt cx="5032561" cy="2516319"/>
          </a:xfrm>
        </p:grpSpPr>
        <p:sp>
          <p:nvSpPr>
            <p:cNvPr id="8" name="textblock">
              <a:extLst>
                <a:ext uri="{FF2B5EF4-FFF2-40B4-BE49-F238E27FC236}">
                  <a16:creationId xmlns:a16="http://schemas.microsoft.com/office/drawing/2014/main" id="{A85F42C1-606B-B743-878B-AEBE0A73F89A}"/>
                </a:ext>
              </a:extLst>
            </p:cNvPr>
            <p:cNvSpPr/>
            <p:nvPr/>
          </p:nvSpPr>
          <p:spPr>
            <a:xfrm>
              <a:off x="1601919" y="2970081"/>
              <a:ext cx="5032561" cy="25163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body">
              <a:extLst>
                <a:ext uri="{FF2B5EF4-FFF2-40B4-BE49-F238E27FC236}">
                  <a16:creationId xmlns:a16="http://schemas.microsoft.com/office/drawing/2014/main" id="{F88F7585-3BC9-1F46-BCA8-3716B9BBFFD4}"/>
                </a:ext>
              </a:extLst>
            </p:cNvPr>
            <p:cNvSpPr txBox="1"/>
            <p:nvPr/>
          </p:nvSpPr>
          <p:spPr>
            <a:xfrm>
              <a:off x="1973721" y="3408443"/>
              <a:ext cx="3939399" cy="1395767"/>
            </a:xfrm>
            <a:prstGeom prst="rect">
              <a:avLst/>
            </a:prstGeom>
            <a:noFill/>
          </p:spPr>
          <p:txBody>
            <a:bodyPr wrap="square" rtlCol="0">
              <a:spAutoFit/>
            </a:bodyPr>
            <a:lstStyle/>
            <a:p>
              <a:pPr>
                <a:lnSpc>
                  <a:spcPts val="2600"/>
                </a:lnSpc>
              </a:pPr>
              <a:r>
                <a:rPr lang="en-US" spc="30" dirty="0">
                  <a:solidFill>
                    <a:schemeClr val="bg2"/>
                  </a:solidFill>
                </a:rPr>
                <a:t>Assessing the risks and taking the precautions could be the difference in protecting your critical information and your safety. </a:t>
              </a:r>
            </a:p>
          </p:txBody>
        </p:sp>
      </p:grpSp>
      <p:sp>
        <p:nvSpPr>
          <p:cNvPr id="4" name="header">
            <a:extLst>
              <a:ext uri="{FF2B5EF4-FFF2-40B4-BE49-F238E27FC236}">
                <a16:creationId xmlns:a16="http://schemas.microsoft.com/office/drawing/2014/main" id="{8D2EC0AC-2C38-604F-8803-FBEC8DA8F4CC}"/>
              </a:ext>
            </a:extLst>
          </p:cNvPr>
          <p:cNvSpPr txBox="1"/>
          <p:nvPr/>
        </p:nvSpPr>
        <p:spPr>
          <a:xfrm>
            <a:off x="1750178" y="1674217"/>
            <a:ext cx="3766702" cy="553998"/>
          </a:xfrm>
          <a:prstGeom prst="rect">
            <a:avLst/>
          </a:prstGeom>
          <a:noFill/>
        </p:spPr>
        <p:txBody>
          <a:bodyPr wrap="square" rtlCol="0">
            <a:spAutoFit/>
          </a:bodyPr>
          <a:lstStyle/>
          <a:p>
            <a:pPr>
              <a:lnSpc>
                <a:spcPts val="3600"/>
              </a:lnSpc>
            </a:pPr>
            <a:r>
              <a:rPr lang="en-US" sz="3400" spc="180" dirty="0">
                <a:solidFill>
                  <a:schemeClr val="tx2"/>
                </a:solidFill>
                <a:latin typeface="+mj-lt"/>
              </a:rPr>
              <a:t>Stay Safe</a:t>
            </a:r>
          </a:p>
        </p:txBody>
      </p:sp>
      <p:pic>
        <p:nvPicPr>
          <p:cNvPr id="5" name="confetti" descr="Shape, circle&#10;&#10;Description automatically generated">
            <a:extLst>
              <a:ext uri="{FF2B5EF4-FFF2-40B4-BE49-F238E27FC236}">
                <a16:creationId xmlns:a16="http://schemas.microsoft.com/office/drawing/2014/main" id="{85D0B7E4-CED7-AF42-905B-1287862FE98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963697" y="4804210"/>
            <a:ext cx="1371600" cy="1371600"/>
          </a:xfrm>
          <a:prstGeom prst="rect">
            <a:avLst/>
          </a:prstGeom>
        </p:spPr>
      </p:pic>
      <p:sp>
        <p:nvSpPr>
          <p:cNvPr id="13" name="section name">
            <a:extLst>
              <a:ext uri="{FF2B5EF4-FFF2-40B4-BE49-F238E27FC236}">
                <a16:creationId xmlns:a16="http://schemas.microsoft.com/office/drawing/2014/main" id="{4B54558E-CFE5-3645-BBE1-50951FF84ECD}"/>
              </a:ext>
            </a:extLst>
          </p:cNvPr>
          <p:cNvSpPr txBox="1"/>
          <p:nvPr/>
        </p:nvSpPr>
        <p:spPr>
          <a:xfrm>
            <a:off x="1727954" y="1262516"/>
            <a:ext cx="3311406" cy="338328"/>
          </a:xfrm>
          <a:prstGeom prst="rect">
            <a:avLst/>
          </a:prstGeom>
          <a:solidFill>
            <a:schemeClr val="accent4"/>
          </a:solidFill>
        </p:spPr>
        <p:txBody>
          <a:bodyPr wrap="square" lIns="27432" tIns="9144" rIns="0" bIns="0" rtlCol="0" anchor="ctr">
            <a:noAutofit/>
          </a:bodyPr>
          <a:lstStyle/>
          <a:p>
            <a:pPr algn="ctr">
              <a:lnSpc>
                <a:spcPts val="2000"/>
              </a:lnSpc>
            </a:pPr>
            <a:r>
              <a:rPr lang="en-US" cap="all" spc="100" dirty="0">
                <a:solidFill>
                  <a:schemeClr val="bg2"/>
                </a:solidFill>
                <a:latin typeface="+mj-lt"/>
              </a:rPr>
              <a:t>Apply Countermeasures</a:t>
            </a:r>
          </a:p>
        </p:txBody>
      </p:sp>
      <p:pic>
        <p:nvPicPr>
          <p:cNvPr id="14" name="section icon" descr="Shape, icon&#10;&#10;Description automatically generated">
            <a:extLst>
              <a:ext uri="{FF2B5EF4-FFF2-40B4-BE49-F238E27FC236}">
                <a16:creationId xmlns:a16="http://schemas.microsoft.com/office/drawing/2014/main" id="{DCA578FB-148D-4C49-BA9F-9F832C16E72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50538" y="1203080"/>
            <a:ext cx="457200" cy="457200"/>
          </a:xfrm>
          <a:prstGeom prst="rect">
            <a:avLst/>
          </a:prstGeom>
        </p:spPr>
      </p:pic>
    </p:spTree>
    <p:extLst>
      <p:ext uri="{BB962C8B-B14F-4D97-AF65-F5344CB8AC3E}">
        <p14:creationId xmlns:p14="http://schemas.microsoft.com/office/powerpoint/2010/main" val="103566838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750"/>
                                        <p:tgtEl>
                                          <p:spTgt spid="13"/>
                                        </p:tgtEl>
                                      </p:cBhvr>
                                    </p:animEffect>
                                  </p:childTnLst>
                                </p:cTn>
                              </p:par>
                            </p:childTnLst>
                          </p:cTn>
                        </p:par>
                        <p:par>
                          <p:cTn id="11" fill="hold">
                            <p:stCondLst>
                              <p:cond delay="750"/>
                            </p:stCondLst>
                            <p:childTnLst>
                              <p:par>
                                <p:cTn id="12" presetID="10" presetClass="entr" presetSubtype="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750"/>
                                        <p:tgtEl>
                                          <p:spTgt spid="4"/>
                                        </p:tgtEl>
                                      </p:cBhvr>
                                    </p:animEffect>
                                  </p:childTnLst>
                                </p:cTn>
                              </p:par>
                            </p:childTnLst>
                          </p:cTn>
                        </p:par>
                        <p:par>
                          <p:cTn id="15" fill="hold">
                            <p:stCondLst>
                              <p:cond delay="1500"/>
                            </p:stCondLst>
                            <p:childTnLst>
                              <p:par>
                                <p:cTn id="16" presetID="22" presetClass="entr" presetSubtype="8" fill="hold"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left)">
                                      <p:cBhvr>
                                        <p:cTn id="18" dur="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R pic" descr="A person holding a computer&#10;&#10;Description automatically generated">
            <a:extLst>
              <a:ext uri="{FF2B5EF4-FFF2-40B4-BE49-F238E27FC236}">
                <a16:creationId xmlns:a16="http://schemas.microsoft.com/office/drawing/2014/main" id="{827BEA46-00A7-1343-8E98-FAA08B7F592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09642" y="4572000"/>
            <a:ext cx="2159000" cy="1828800"/>
          </a:xfrm>
          <a:prstGeom prst="rect">
            <a:avLst/>
          </a:prstGeom>
        </p:spPr>
      </p:pic>
      <p:pic>
        <p:nvPicPr>
          <p:cNvPr id="16" name="btm M pic" descr="A person looking at the camera&#10;&#10;Description automatically generated">
            <a:extLst>
              <a:ext uri="{FF2B5EF4-FFF2-40B4-BE49-F238E27FC236}">
                <a16:creationId xmlns:a16="http://schemas.microsoft.com/office/drawing/2014/main" id="{976319A6-677C-134C-B4BC-28274A8F92A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973028" y="2400300"/>
            <a:ext cx="2743200" cy="1930400"/>
          </a:xfrm>
          <a:prstGeom prst="rect">
            <a:avLst/>
          </a:prstGeom>
        </p:spPr>
      </p:pic>
      <p:pic>
        <p:nvPicPr>
          <p:cNvPr id="20" name="top M pic" descr="A person wearing glasses&#10;&#10;Description automatically generated">
            <a:extLst>
              <a:ext uri="{FF2B5EF4-FFF2-40B4-BE49-F238E27FC236}">
                <a16:creationId xmlns:a16="http://schemas.microsoft.com/office/drawing/2014/main" id="{D26AEFA6-04A5-714D-AD6D-A44632C3619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973028" y="0"/>
            <a:ext cx="2057400" cy="2159000"/>
          </a:xfrm>
          <a:prstGeom prst="rect">
            <a:avLst/>
          </a:prstGeom>
        </p:spPr>
      </p:pic>
      <p:pic>
        <p:nvPicPr>
          <p:cNvPr id="12" name="L pic" descr="A person sitting on a luggage bag&#10;&#10;Description automatically generated">
            <a:extLst>
              <a:ext uri="{FF2B5EF4-FFF2-40B4-BE49-F238E27FC236}">
                <a16:creationId xmlns:a16="http://schemas.microsoft.com/office/drawing/2014/main" id="{122EB2CD-DB4A-DB4E-896D-D4CCC458694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64824" y="444500"/>
            <a:ext cx="2286000" cy="3886200"/>
          </a:xfrm>
          <a:prstGeom prst="rect">
            <a:avLst/>
          </a:prstGeom>
        </p:spPr>
      </p:pic>
      <p:pic>
        <p:nvPicPr>
          <p:cNvPr id="4" name="confetti" descr="Shape, circle&#10;&#10;Description automatically generated">
            <a:extLst>
              <a:ext uri="{FF2B5EF4-FFF2-40B4-BE49-F238E27FC236}">
                <a16:creationId xmlns:a16="http://schemas.microsoft.com/office/drawing/2014/main" id="{84219625-51F4-3046-9032-D7B7DE516FC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54191" y="3217985"/>
            <a:ext cx="3378200" cy="2971800"/>
          </a:xfrm>
          <a:prstGeom prst="rect">
            <a:avLst/>
          </a:prstGeom>
        </p:spPr>
      </p:pic>
      <p:sp>
        <p:nvSpPr>
          <p:cNvPr id="23" name="confetti2">
            <a:extLst>
              <a:ext uri="{FF2B5EF4-FFF2-40B4-BE49-F238E27FC236}">
                <a16:creationId xmlns:a16="http://schemas.microsoft.com/office/drawing/2014/main" id="{ABD180F4-3169-9548-9F27-3B56E6D13BBF}"/>
              </a:ext>
            </a:extLst>
          </p:cNvPr>
          <p:cNvSpPr>
            <a:spLocks noChangeAspect="1"/>
          </p:cNvSpPr>
          <p:nvPr/>
        </p:nvSpPr>
        <p:spPr>
          <a:xfrm>
            <a:off x="11199631" y="1020089"/>
            <a:ext cx="1371600" cy="1371600"/>
          </a:xfrm>
          <a:prstGeom prst="ellipse">
            <a:avLst/>
          </a:prstGeom>
          <a:solidFill>
            <a:srgbClr val="197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lock">
            <a:extLst>
              <a:ext uri="{FF2B5EF4-FFF2-40B4-BE49-F238E27FC236}">
                <a16:creationId xmlns:a16="http://schemas.microsoft.com/office/drawing/2014/main" id="{3FF802CF-0E40-BB42-A8A5-B8D98254A9C1}"/>
              </a:ext>
            </a:extLst>
          </p:cNvPr>
          <p:cNvSpPr/>
          <p:nvPr/>
        </p:nvSpPr>
        <p:spPr>
          <a:xfrm>
            <a:off x="0" y="4572000"/>
            <a:ext cx="6172200" cy="228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Contact Info">
            <a:extLst>
              <a:ext uri="{FF2B5EF4-FFF2-40B4-BE49-F238E27FC236}">
                <a16:creationId xmlns:a16="http://schemas.microsoft.com/office/drawing/2014/main" id="{D18C492B-4183-8242-BCD6-D5B264FC8116}"/>
              </a:ext>
            </a:extLst>
          </p:cNvPr>
          <p:cNvSpPr txBox="1"/>
          <p:nvPr/>
        </p:nvSpPr>
        <p:spPr>
          <a:xfrm>
            <a:off x="2170132" y="5013492"/>
            <a:ext cx="4076499" cy="1426031"/>
          </a:xfrm>
          <a:prstGeom prst="rect">
            <a:avLst/>
          </a:prstGeom>
          <a:noFill/>
        </p:spPr>
        <p:txBody>
          <a:bodyPr wrap="square" rtlCol="0">
            <a:spAutoFit/>
          </a:bodyPr>
          <a:lstStyle/>
          <a:p>
            <a:pPr>
              <a:lnSpc>
                <a:spcPts val="2600"/>
              </a:lnSpc>
            </a:pPr>
            <a:r>
              <a:rPr lang="en-US" spc="30" dirty="0">
                <a:solidFill>
                  <a:schemeClr val="bg2"/>
                </a:solidFill>
              </a:rPr>
              <a:t>For additional resources</a:t>
            </a:r>
          </a:p>
          <a:p>
            <a:pPr>
              <a:lnSpc>
                <a:spcPts val="2600"/>
              </a:lnSpc>
            </a:pPr>
            <a:r>
              <a:rPr lang="en-US" dirty="0">
                <a:hlinkClick r:id="rId8"/>
              </a:rPr>
              <a:t>Operations Security (odni.gov)</a:t>
            </a:r>
            <a:endParaRPr lang="en-US" dirty="0"/>
          </a:p>
          <a:p>
            <a:pPr>
              <a:lnSpc>
                <a:spcPts val="2600"/>
              </a:lnSpc>
            </a:pPr>
            <a:r>
              <a:rPr lang="en-US" spc="30" dirty="0">
                <a:solidFill>
                  <a:schemeClr val="bg2"/>
                </a:solidFill>
              </a:rPr>
              <a:t>Or you can reach us at</a:t>
            </a:r>
          </a:p>
          <a:p>
            <a:pPr>
              <a:lnSpc>
                <a:spcPts val="2600"/>
              </a:lnSpc>
            </a:pPr>
            <a:r>
              <a:rPr lang="en-US" spc="30" dirty="0">
                <a:solidFill>
                  <a:schemeClr val="bg2"/>
                </a:solidFill>
              </a:rPr>
              <a:t>NOP@DNI.GOV</a:t>
            </a:r>
          </a:p>
        </p:txBody>
      </p:sp>
      <p:sp>
        <p:nvSpPr>
          <p:cNvPr id="7" name="body">
            <a:extLst>
              <a:ext uri="{FF2B5EF4-FFF2-40B4-BE49-F238E27FC236}">
                <a16:creationId xmlns:a16="http://schemas.microsoft.com/office/drawing/2014/main" id="{BB63310E-791F-AE4F-ACC3-538374BF5212}"/>
              </a:ext>
            </a:extLst>
          </p:cNvPr>
          <p:cNvSpPr txBox="1"/>
          <p:nvPr/>
        </p:nvSpPr>
        <p:spPr>
          <a:xfrm>
            <a:off x="6084425" y="2485774"/>
            <a:ext cx="4066572" cy="1395767"/>
          </a:xfrm>
          <a:prstGeom prst="rect">
            <a:avLst/>
          </a:prstGeom>
          <a:noFill/>
        </p:spPr>
        <p:txBody>
          <a:bodyPr wrap="square" rtlCol="0">
            <a:spAutoFit/>
          </a:bodyPr>
          <a:lstStyle/>
          <a:p>
            <a:pPr>
              <a:lnSpc>
                <a:spcPts val="2600"/>
              </a:lnSpc>
            </a:pPr>
            <a:r>
              <a:rPr lang="en-US" spc="30" dirty="0"/>
              <a:t>Knowing the risks, reducing your vulnerabilities and taking the correct countermeasures will help to keep you and your critical information safe.</a:t>
            </a:r>
          </a:p>
        </p:txBody>
      </p:sp>
      <p:sp>
        <p:nvSpPr>
          <p:cNvPr id="6" name="header">
            <a:extLst>
              <a:ext uri="{FF2B5EF4-FFF2-40B4-BE49-F238E27FC236}">
                <a16:creationId xmlns:a16="http://schemas.microsoft.com/office/drawing/2014/main" id="{38DB5565-2F8B-DF4B-99E4-B456366051FB}"/>
              </a:ext>
            </a:extLst>
          </p:cNvPr>
          <p:cNvSpPr txBox="1"/>
          <p:nvPr/>
        </p:nvSpPr>
        <p:spPr>
          <a:xfrm>
            <a:off x="5405376" y="1419572"/>
            <a:ext cx="5590002" cy="657103"/>
          </a:xfrm>
          <a:prstGeom prst="rect">
            <a:avLst/>
          </a:prstGeom>
          <a:noFill/>
        </p:spPr>
        <p:txBody>
          <a:bodyPr wrap="square" rtlCol="0">
            <a:spAutoFit/>
          </a:bodyPr>
          <a:lstStyle/>
          <a:p>
            <a:pPr>
              <a:lnSpc>
                <a:spcPts val="4400"/>
              </a:lnSpc>
            </a:pPr>
            <a:r>
              <a:rPr lang="en-US" sz="4800" spc="250" dirty="0">
                <a:solidFill>
                  <a:schemeClr val="tx2"/>
                </a:solidFill>
                <a:latin typeface="+mj-lt"/>
              </a:rPr>
              <a:t>OPSEC Every Day</a:t>
            </a:r>
          </a:p>
        </p:txBody>
      </p:sp>
      <p:pic>
        <p:nvPicPr>
          <p:cNvPr id="14" name="NCSC Seal" title="NCSC Seal"/>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11744" y="5078893"/>
            <a:ext cx="1272213" cy="1272213"/>
          </a:xfrm>
          <a:prstGeom prst="ellipse">
            <a:avLst/>
          </a:prstGeom>
        </p:spPr>
      </p:pic>
    </p:spTree>
    <p:extLst>
      <p:ext uri="{BB962C8B-B14F-4D97-AF65-F5344CB8AC3E}">
        <p14:creationId xmlns:p14="http://schemas.microsoft.com/office/powerpoint/2010/main" val="102525004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750"/>
                                        <p:tgtEl>
                                          <p:spTgt spid="20"/>
                                        </p:tgtEl>
                                      </p:cBhvr>
                                    </p:animEffect>
                                  </p:childTnLst>
                                </p:cTn>
                              </p:par>
                              <p:par>
                                <p:cTn id="8" presetID="10" presetClass="entr" presetSubtype="0" fill="hold" nodeType="withEffect">
                                  <p:stCondLst>
                                    <p:cond delay="25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750"/>
                                        <p:tgtEl>
                                          <p:spTgt spid="12"/>
                                        </p:tgtEl>
                                      </p:cBhvr>
                                    </p:animEffect>
                                  </p:childTnLst>
                                </p:cTn>
                              </p:par>
                              <p:par>
                                <p:cTn id="11" presetID="10" presetClass="entr" presetSubtype="0" fill="hold" nodeType="withEffect">
                                  <p:stCondLst>
                                    <p:cond delay="50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750"/>
                                        <p:tgtEl>
                                          <p:spTgt spid="16"/>
                                        </p:tgtEl>
                                      </p:cBhvr>
                                    </p:animEffect>
                                  </p:childTnLst>
                                </p:cTn>
                              </p:par>
                              <p:par>
                                <p:cTn id="14" presetID="10" presetClass="entr" presetSubtype="0" fill="hold" nodeType="withEffect">
                                  <p:stCondLst>
                                    <p:cond delay="750"/>
                                  </p:stCondLst>
                                  <p:childTnLst>
                                    <p:set>
                                      <p:cBhvr>
                                        <p:cTn id="15" dur="1" fill="hold">
                                          <p:stCondLst>
                                            <p:cond delay="0"/>
                                          </p:stCondLst>
                                        </p:cTn>
                                        <p:tgtEl>
                                          <p:spTgt spid="22"/>
                                        </p:tgtEl>
                                        <p:attrNameLst>
                                          <p:attrName>style.visibility</p:attrName>
                                        </p:attrNameLst>
                                      </p:cBhvr>
                                      <p:to>
                                        <p:strVal val="visible"/>
                                      </p:to>
                                    </p:set>
                                    <p:animEffect transition="in" filter="fade">
                                      <p:cBhvr>
                                        <p:cTn id="16" dur="750"/>
                                        <p:tgtEl>
                                          <p:spTgt spid="22"/>
                                        </p:tgtEl>
                                      </p:cBhvr>
                                    </p:animEffect>
                                  </p:childTnLst>
                                </p:cTn>
                              </p:par>
                            </p:childTnLst>
                          </p:cTn>
                        </p:par>
                        <p:par>
                          <p:cTn id="17" fill="hold">
                            <p:stCondLst>
                              <p:cond delay="1500"/>
                            </p:stCondLst>
                            <p:childTnLst>
                              <p:par>
                                <p:cTn id="18" presetID="10" presetClass="entr" presetSubtype="0" fill="hold" grpId="0"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750"/>
                                        <p:tgtEl>
                                          <p:spTgt spid="6"/>
                                        </p:tgtEl>
                                      </p:cBhvr>
                                    </p:animEffect>
                                  </p:childTnLst>
                                </p:cTn>
                              </p:par>
                            </p:childTnLst>
                          </p:cTn>
                        </p:par>
                        <p:par>
                          <p:cTn id="21" fill="hold">
                            <p:stCondLst>
                              <p:cond delay="2250"/>
                            </p:stCondLst>
                            <p:childTnLst>
                              <p:par>
                                <p:cTn id="22" presetID="10" presetClass="entr" presetSubtype="0" fill="hold" grpId="0"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750"/>
                                        <p:tgtEl>
                                          <p:spTgt spid="7"/>
                                        </p:tgtEl>
                                      </p:cBhvr>
                                    </p:animEffect>
                                  </p:childTnLst>
                                </p:cTn>
                              </p:par>
                            </p:childTnLst>
                          </p:cTn>
                        </p:par>
                        <p:par>
                          <p:cTn id="25" fill="hold">
                            <p:stCondLst>
                              <p:cond delay="3000"/>
                            </p:stCondLst>
                            <p:childTnLst>
                              <p:par>
                                <p:cTn id="26" presetID="10" presetClass="entr" presetSubtype="0" fill="hold" nodeType="after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childTnLst>
                          </p:cTn>
                        </p:par>
                        <p:par>
                          <p:cTn id="29" fill="hold">
                            <p:stCondLst>
                              <p:cond delay="3500"/>
                            </p:stCondLst>
                            <p:childTnLst>
                              <p:par>
                                <p:cTn id="30" presetID="10" presetClass="entr" presetSubtype="0" fill="hold" grpId="0" nodeType="after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pSp>
        <p:nvGrpSpPr>
          <p:cNvPr id="6" name="body block">
            <a:extLst>
              <a:ext uri="{FF2B5EF4-FFF2-40B4-BE49-F238E27FC236}">
                <a16:creationId xmlns:a16="http://schemas.microsoft.com/office/drawing/2014/main" id="{01456EE8-527D-5A4C-AFBC-2CC3519D8296}"/>
              </a:ext>
            </a:extLst>
          </p:cNvPr>
          <p:cNvGrpSpPr/>
          <p:nvPr/>
        </p:nvGrpSpPr>
        <p:grpSpPr>
          <a:xfrm>
            <a:off x="4568639" y="2970081"/>
            <a:ext cx="5825041" cy="2516319"/>
            <a:chOff x="1601919" y="2970081"/>
            <a:chExt cx="5825041" cy="2516319"/>
          </a:xfrm>
        </p:grpSpPr>
        <p:sp>
          <p:nvSpPr>
            <p:cNvPr id="7" name="textblock">
              <a:extLst>
                <a:ext uri="{FF2B5EF4-FFF2-40B4-BE49-F238E27FC236}">
                  <a16:creationId xmlns:a16="http://schemas.microsoft.com/office/drawing/2014/main" id="{C377CF50-7DFA-0A41-9F78-E4E8B91739AA}"/>
                </a:ext>
              </a:extLst>
            </p:cNvPr>
            <p:cNvSpPr/>
            <p:nvPr/>
          </p:nvSpPr>
          <p:spPr>
            <a:xfrm>
              <a:off x="1601919" y="2970081"/>
              <a:ext cx="5825041" cy="25163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body">
              <a:extLst>
                <a:ext uri="{FF2B5EF4-FFF2-40B4-BE49-F238E27FC236}">
                  <a16:creationId xmlns:a16="http://schemas.microsoft.com/office/drawing/2014/main" id="{74EA51DF-2404-6447-B0DA-E17FBA8F8B48}"/>
                </a:ext>
              </a:extLst>
            </p:cNvPr>
            <p:cNvSpPr txBox="1"/>
            <p:nvPr/>
          </p:nvSpPr>
          <p:spPr>
            <a:xfrm>
              <a:off x="1973721" y="3408443"/>
              <a:ext cx="5032561" cy="1395767"/>
            </a:xfrm>
            <a:prstGeom prst="rect">
              <a:avLst/>
            </a:prstGeom>
            <a:noFill/>
          </p:spPr>
          <p:txBody>
            <a:bodyPr wrap="square" rtlCol="0">
              <a:spAutoFit/>
            </a:bodyPr>
            <a:lstStyle/>
            <a:p>
              <a:pPr>
                <a:lnSpc>
                  <a:spcPts val="2600"/>
                </a:lnSpc>
              </a:pPr>
              <a:r>
                <a:rPr lang="en-US" spc="30" dirty="0">
                  <a:solidFill>
                    <a:schemeClr val="bg2"/>
                  </a:solidFill>
                </a:rPr>
                <a:t>Many family members inadvertently provide critical information without even knowing. When your critical information is exposed to the wrong person, it can endanger your family.</a:t>
              </a:r>
            </a:p>
          </p:txBody>
        </p:sp>
      </p:grpSp>
      <p:sp>
        <p:nvSpPr>
          <p:cNvPr id="9" name="header">
            <a:extLst>
              <a:ext uri="{FF2B5EF4-FFF2-40B4-BE49-F238E27FC236}">
                <a16:creationId xmlns:a16="http://schemas.microsoft.com/office/drawing/2014/main" id="{8BA364B8-3015-A84F-A8E7-7DFF48A05471}"/>
              </a:ext>
            </a:extLst>
          </p:cNvPr>
          <p:cNvSpPr txBox="1"/>
          <p:nvPr/>
        </p:nvSpPr>
        <p:spPr>
          <a:xfrm>
            <a:off x="3335911" y="863988"/>
            <a:ext cx="6375250" cy="1221360"/>
          </a:xfrm>
          <a:prstGeom prst="rect">
            <a:avLst/>
          </a:prstGeom>
          <a:noFill/>
        </p:spPr>
        <p:txBody>
          <a:bodyPr wrap="square" rtlCol="0">
            <a:spAutoFit/>
          </a:bodyPr>
          <a:lstStyle/>
          <a:p>
            <a:pPr>
              <a:lnSpc>
                <a:spcPts val="4400"/>
              </a:lnSpc>
            </a:pPr>
            <a:r>
              <a:rPr lang="en-US" sz="4800" spc="250" dirty="0">
                <a:solidFill>
                  <a:schemeClr val="bg2"/>
                </a:solidFill>
                <a:latin typeface="+mj-lt"/>
              </a:rPr>
              <a:t>OPSEC &amp;</a:t>
            </a:r>
            <a:br>
              <a:rPr lang="en-US" sz="4800" spc="250" dirty="0">
                <a:solidFill>
                  <a:schemeClr val="bg2"/>
                </a:solidFill>
                <a:latin typeface="+mj-lt"/>
              </a:rPr>
            </a:br>
            <a:r>
              <a:rPr lang="en-US" sz="4800" spc="250" dirty="0">
                <a:solidFill>
                  <a:schemeClr val="bg2"/>
                </a:solidFill>
                <a:latin typeface="+mj-lt"/>
              </a:rPr>
              <a:t>Your Family</a:t>
            </a:r>
          </a:p>
        </p:txBody>
      </p:sp>
      <p:pic>
        <p:nvPicPr>
          <p:cNvPr id="3" name="confetti" descr="Shape, circle&#10;&#10;Description automatically generated">
            <a:extLst>
              <a:ext uri="{FF2B5EF4-FFF2-40B4-BE49-F238E27FC236}">
                <a16:creationId xmlns:a16="http://schemas.microsoft.com/office/drawing/2014/main" id="{3366860D-E526-154C-8A77-A6BF1B36232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537905" y="4855908"/>
            <a:ext cx="1257300" cy="1257300"/>
          </a:xfrm>
          <a:prstGeom prst="rect">
            <a:avLst/>
          </a:prstGeom>
        </p:spPr>
      </p:pic>
    </p:spTree>
    <p:extLst>
      <p:ext uri="{BB962C8B-B14F-4D97-AF65-F5344CB8AC3E}">
        <p14:creationId xmlns:p14="http://schemas.microsoft.com/office/powerpoint/2010/main" val="87543794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750"/>
                                        <p:tgtEl>
                                          <p:spTgt spid="9"/>
                                        </p:tgtEl>
                                      </p:cBhvr>
                                    </p:animEffect>
                                  </p:childTnLst>
                                </p:cTn>
                              </p:par>
                            </p:childTnLst>
                          </p:cTn>
                        </p:par>
                        <p:par>
                          <p:cTn id="8" fill="hold">
                            <p:stCondLst>
                              <p:cond delay="750"/>
                            </p:stCondLst>
                            <p:childTnLst>
                              <p:par>
                                <p:cTn id="9" presetID="22" presetClass="entr" presetSubtype="8"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body">
            <a:extLst>
              <a:ext uri="{FF2B5EF4-FFF2-40B4-BE49-F238E27FC236}">
                <a16:creationId xmlns:a16="http://schemas.microsoft.com/office/drawing/2014/main" id="{013A230D-FBC4-9F43-96FA-64160A23F052}"/>
              </a:ext>
            </a:extLst>
          </p:cNvPr>
          <p:cNvSpPr txBox="1"/>
          <p:nvPr/>
        </p:nvSpPr>
        <p:spPr>
          <a:xfrm>
            <a:off x="2199757" y="2871787"/>
            <a:ext cx="4282323" cy="1485535"/>
          </a:xfrm>
          <a:prstGeom prst="rect">
            <a:avLst/>
          </a:prstGeom>
          <a:noFill/>
        </p:spPr>
        <p:txBody>
          <a:bodyPr wrap="square" rtlCol="0">
            <a:spAutoFit/>
          </a:bodyPr>
          <a:lstStyle/>
          <a:p>
            <a:pPr>
              <a:lnSpc>
                <a:spcPts val="2200"/>
              </a:lnSpc>
              <a:spcAft>
                <a:spcPts val="1200"/>
              </a:spcAft>
            </a:pPr>
            <a:r>
              <a:rPr lang="en-US" spc="30" dirty="0"/>
              <a:t>Define what and who could be a threat. Make sure your family understands the vulnerabilities and risks of over-sharing information and that even children can be potential targets or victims.</a:t>
            </a:r>
          </a:p>
        </p:txBody>
      </p:sp>
      <p:sp>
        <p:nvSpPr>
          <p:cNvPr id="4" name="header">
            <a:extLst>
              <a:ext uri="{FF2B5EF4-FFF2-40B4-BE49-F238E27FC236}">
                <a16:creationId xmlns:a16="http://schemas.microsoft.com/office/drawing/2014/main" id="{D2EBD6D0-39D6-654D-AE8B-3B7A00286D58}"/>
              </a:ext>
            </a:extLst>
          </p:cNvPr>
          <p:cNvSpPr txBox="1"/>
          <p:nvPr/>
        </p:nvSpPr>
        <p:spPr>
          <a:xfrm>
            <a:off x="1516121" y="1214775"/>
            <a:ext cx="4579879" cy="1015663"/>
          </a:xfrm>
          <a:prstGeom prst="rect">
            <a:avLst/>
          </a:prstGeom>
          <a:noFill/>
        </p:spPr>
        <p:txBody>
          <a:bodyPr wrap="square" rtlCol="0">
            <a:spAutoFit/>
          </a:bodyPr>
          <a:lstStyle/>
          <a:p>
            <a:pPr>
              <a:lnSpc>
                <a:spcPts val="3600"/>
              </a:lnSpc>
            </a:pPr>
            <a:r>
              <a:rPr lang="en-US" sz="3400" spc="180" dirty="0">
                <a:solidFill>
                  <a:schemeClr val="tx2"/>
                </a:solidFill>
                <a:latin typeface="+mj-lt"/>
              </a:rPr>
              <a:t>Talk to Your </a:t>
            </a:r>
          </a:p>
          <a:p>
            <a:pPr>
              <a:lnSpc>
                <a:spcPts val="3600"/>
              </a:lnSpc>
            </a:pPr>
            <a:r>
              <a:rPr lang="en-US" sz="3400" spc="180" dirty="0">
                <a:solidFill>
                  <a:schemeClr val="tx2"/>
                </a:solidFill>
                <a:latin typeface="+mj-lt"/>
              </a:rPr>
              <a:t>Family about OPSEC</a:t>
            </a:r>
          </a:p>
        </p:txBody>
      </p:sp>
      <p:sp>
        <p:nvSpPr>
          <p:cNvPr id="7" name="stat circle">
            <a:extLst>
              <a:ext uri="{FF2B5EF4-FFF2-40B4-BE49-F238E27FC236}">
                <a16:creationId xmlns:a16="http://schemas.microsoft.com/office/drawing/2014/main" id="{2C15F88F-39A4-6D4E-8304-B08CF3B9F9B5}"/>
              </a:ext>
            </a:extLst>
          </p:cNvPr>
          <p:cNvSpPr>
            <a:spLocks noChangeAspect="1"/>
          </p:cNvSpPr>
          <p:nvPr/>
        </p:nvSpPr>
        <p:spPr>
          <a:xfrm>
            <a:off x="6624263" y="4116069"/>
            <a:ext cx="3200400" cy="3200400"/>
          </a:xfrm>
          <a:prstGeom prst="ellipse">
            <a:avLst/>
          </a:prstGeom>
          <a:solidFill>
            <a:srgbClr val="28433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182880" rtlCol="0" anchor="ctr"/>
          <a:lstStyle/>
          <a:p>
            <a:pPr algn="ctr"/>
            <a:r>
              <a:rPr lang="en-US" sz="2400" dirty="0"/>
              <a:t>A burglary happens every 26 seconds</a:t>
            </a:r>
          </a:p>
        </p:txBody>
      </p:sp>
      <p:sp>
        <p:nvSpPr>
          <p:cNvPr id="6" name="confetti">
            <a:extLst>
              <a:ext uri="{FF2B5EF4-FFF2-40B4-BE49-F238E27FC236}">
                <a16:creationId xmlns:a16="http://schemas.microsoft.com/office/drawing/2014/main" id="{1B6475CF-2824-7548-BC58-7C9CB4DB51CD}"/>
              </a:ext>
            </a:extLst>
          </p:cNvPr>
          <p:cNvSpPr>
            <a:spLocks noChangeAspect="1"/>
          </p:cNvSpPr>
          <p:nvPr/>
        </p:nvSpPr>
        <p:spPr>
          <a:xfrm rot="5400000">
            <a:off x="8685319" y="4118890"/>
            <a:ext cx="228600" cy="228600"/>
          </a:xfrm>
          <a:prstGeom prst="rtTriangle">
            <a:avLst/>
          </a:prstGeom>
          <a:solidFill>
            <a:srgbClr val="00A3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4541441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childTnLst>
                                </p:cTn>
                              </p:par>
                            </p:childTnLst>
                          </p:cTn>
                        </p:par>
                        <p:par>
                          <p:cTn id="8" fill="hold">
                            <p:stCondLst>
                              <p:cond delay="75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750"/>
                                        <p:tgtEl>
                                          <p:spTgt spid="5"/>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P spid="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icons" descr="A picture containing shape&#10;&#10;Description automatically generated">
            <a:extLst>
              <a:ext uri="{FF2B5EF4-FFF2-40B4-BE49-F238E27FC236}">
                <a16:creationId xmlns:a16="http://schemas.microsoft.com/office/drawing/2014/main" id="{C9C2AB73-35C6-D545-A417-F104B10E95E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62603" y="5959782"/>
            <a:ext cx="3505200" cy="444500"/>
          </a:xfrm>
          <a:prstGeom prst="rect">
            <a:avLst/>
          </a:prstGeom>
        </p:spPr>
      </p:pic>
      <p:sp>
        <p:nvSpPr>
          <p:cNvPr id="5" name="body">
            <a:extLst>
              <a:ext uri="{FF2B5EF4-FFF2-40B4-BE49-F238E27FC236}">
                <a16:creationId xmlns:a16="http://schemas.microsoft.com/office/drawing/2014/main" id="{B5D155B7-4E6E-2140-8F6B-8DF1D245901F}"/>
              </a:ext>
            </a:extLst>
          </p:cNvPr>
          <p:cNvSpPr txBox="1"/>
          <p:nvPr/>
        </p:nvSpPr>
        <p:spPr>
          <a:xfrm>
            <a:off x="4019072" y="2414460"/>
            <a:ext cx="5668938" cy="2562753"/>
          </a:xfrm>
          <a:prstGeom prst="rect">
            <a:avLst/>
          </a:prstGeom>
          <a:noFill/>
        </p:spPr>
        <p:txBody>
          <a:bodyPr wrap="square" rtlCol="0">
            <a:spAutoFit/>
          </a:bodyPr>
          <a:lstStyle/>
          <a:p>
            <a:pPr marL="285750" indent="-285750">
              <a:lnSpc>
                <a:spcPts val="2200"/>
              </a:lnSpc>
              <a:spcBef>
                <a:spcPts val="600"/>
              </a:spcBef>
              <a:buFont typeface="Wingdings" pitchFamily="2" charset="2"/>
              <a:buChar char="§"/>
            </a:pPr>
            <a:r>
              <a:rPr lang="en-US" spc="30" dirty="0"/>
              <a:t>Threats come from criminals, identity thieves, and pedophiles.</a:t>
            </a:r>
          </a:p>
          <a:p>
            <a:pPr marL="285750" indent="-285750">
              <a:lnSpc>
                <a:spcPts val="2200"/>
              </a:lnSpc>
              <a:spcBef>
                <a:spcPts val="600"/>
              </a:spcBef>
              <a:buFont typeface="Wingdings" pitchFamily="2" charset="2"/>
              <a:buChar char="§"/>
            </a:pPr>
            <a:r>
              <a:rPr lang="en-US" spc="30" dirty="0"/>
              <a:t>Talking about work, school, and social schedules can expose critical information.</a:t>
            </a:r>
          </a:p>
          <a:p>
            <a:pPr marL="285750" indent="-285750">
              <a:lnSpc>
                <a:spcPts val="2200"/>
              </a:lnSpc>
              <a:spcBef>
                <a:spcPts val="600"/>
              </a:spcBef>
              <a:buFont typeface="Wingdings" pitchFamily="2" charset="2"/>
              <a:buChar char="§"/>
            </a:pPr>
            <a:r>
              <a:rPr lang="en-US" spc="30" dirty="0"/>
              <a:t>Social media posts, discussions in public and items left in cars are all types of vulnerabilities.</a:t>
            </a:r>
          </a:p>
          <a:p>
            <a:pPr marL="285750" indent="-285750">
              <a:lnSpc>
                <a:spcPts val="2200"/>
              </a:lnSpc>
              <a:spcBef>
                <a:spcPts val="600"/>
              </a:spcBef>
              <a:buFont typeface="Wingdings" pitchFamily="2" charset="2"/>
              <a:buChar char="§"/>
            </a:pPr>
            <a:r>
              <a:rPr lang="en-US" spc="30" dirty="0"/>
              <a:t>Understand the risk that an adversary could gain your critical information if you are overly sharing it.</a:t>
            </a:r>
          </a:p>
        </p:txBody>
      </p:sp>
      <p:sp>
        <p:nvSpPr>
          <p:cNvPr id="4" name="header">
            <a:extLst>
              <a:ext uri="{FF2B5EF4-FFF2-40B4-BE49-F238E27FC236}">
                <a16:creationId xmlns:a16="http://schemas.microsoft.com/office/drawing/2014/main" id="{531331E3-3DA0-2D47-A793-EE76FA6ECDF7}"/>
              </a:ext>
            </a:extLst>
          </p:cNvPr>
          <p:cNvSpPr txBox="1"/>
          <p:nvPr/>
        </p:nvSpPr>
        <p:spPr>
          <a:xfrm>
            <a:off x="3347483" y="1211230"/>
            <a:ext cx="5842815" cy="553998"/>
          </a:xfrm>
          <a:prstGeom prst="rect">
            <a:avLst/>
          </a:prstGeom>
          <a:noFill/>
        </p:spPr>
        <p:txBody>
          <a:bodyPr wrap="square" rtlCol="0">
            <a:spAutoFit/>
          </a:bodyPr>
          <a:lstStyle/>
          <a:p>
            <a:pPr>
              <a:lnSpc>
                <a:spcPts val="3600"/>
              </a:lnSpc>
            </a:pPr>
            <a:r>
              <a:rPr lang="en-US" sz="3400" spc="180" dirty="0">
                <a:solidFill>
                  <a:schemeClr val="tx2"/>
                </a:solidFill>
                <a:latin typeface="+mj-lt"/>
              </a:rPr>
              <a:t>Awareness Starts at Home</a:t>
            </a:r>
          </a:p>
        </p:txBody>
      </p:sp>
    </p:spTree>
    <p:extLst>
      <p:ext uri="{BB962C8B-B14F-4D97-AF65-F5344CB8AC3E}">
        <p14:creationId xmlns:p14="http://schemas.microsoft.com/office/powerpoint/2010/main" val="190711323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75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750"/>
                                        <p:tgtEl>
                                          <p:spTgt spid="5"/>
                                        </p:tgtEl>
                                      </p:cBhvr>
                                    </p:animEffect>
                                  </p:childTnLst>
                                </p:cTn>
                              </p:par>
                            </p:childTnLst>
                          </p:cTn>
                        </p:par>
                        <p:par>
                          <p:cTn id="12" fill="hold">
                            <p:stCondLst>
                              <p:cond delay="2250"/>
                            </p:stCondLst>
                            <p:childTnLst>
                              <p:par>
                                <p:cTn id="13" presetID="22" presetClass="entr" presetSubtype="8"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Media Placeholder 1">
            <a:extLst>
              <a:ext uri="{FF2B5EF4-FFF2-40B4-BE49-F238E27FC236}">
                <a16:creationId xmlns:a16="http://schemas.microsoft.com/office/drawing/2014/main" id="{9DC6AB69-2708-2A46-A7CC-D886D3198D7F}"/>
              </a:ext>
            </a:extLst>
          </p:cNvPr>
          <p:cNvSpPr>
            <a:spLocks noGrp="1"/>
          </p:cNvSpPr>
          <p:nvPr>
            <p:ph type="media" sz="quarter" idx="10"/>
          </p:nvPr>
        </p:nvSpPr>
        <p:spPr/>
      </p:sp>
      <p:sp>
        <p:nvSpPr>
          <p:cNvPr id="3" name="Text Placeholder 2">
            <a:extLst>
              <a:ext uri="{FF2B5EF4-FFF2-40B4-BE49-F238E27FC236}">
                <a16:creationId xmlns:a16="http://schemas.microsoft.com/office/drawing/2014/main" id="{7AA6A3FF-3F03-9E43-8598-A601295997C1}"/>
              </a:ext>
            </a:extLst>
          </p:cNvPr>
          <p:cNvSpPr>
            <a:spLocks noGrp="1"/>
          </p:cNvSpPr>
          <p:nvPr>
            <p:ph type="body" sz="quarter" idx="11"/>
          </p:nvPr>
        </p:nvSpPr>
        <p:spPr/>
        <p:txBody>
          <a:bodyPr/>
          <a:lstStyle/>
          <a:p>
            <a:r>
              <a:rPr lang="en-US" dirty="0"/>
              <a:t>Awareness </a:t>
            </a:r>
            <a:br>
              <a:rPr lang="en-US" dirty="0"/>
            </a:br>
            <a:r>
              <a:rPr lang="en-US" dirty="0"/>
              <a:t>Starts at Home</a:t>
            </a:r>
          </a:p>
        </p:txBody>
      </p:sp>
    </p:spTree>
    <p:extLst>
      <p:ext uri="{BB962C8B-B14F-4D97-AF65-F5344CB8AC3E}">
        <p14:creationId xmlns:p14="http://schemas.microsoft.com/office/powerpoint/2010/main" val="1951277566"/>
      </p:ext>
    </p:extLst>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body">
            <a:extLst>
              <a:ext uri="{FF2B5EF4-FFF2-40B4-BE49-F238E27FC236}">
                <a16:creationId xmlns:a16="http://schemas.microsoft.com/office/drawing/2014/main" id="{B0F4FAC8-6C8A-1C46-B71A-182D5CCA5301}"/>
              </a:ext>
            </a:extLst>
          </p:cNvPr>
          <p:cNvSpPr txBox="1"/>
          <p:nvPr/>
        </p:nvSpPr>
        <p:spPr>
          <a:xfrm>
            <a:off x="2190270" y="2414460"/>
            <a:ext cx="5994173" cy="1998496"/>
          </a:xfrm>
          <a:prstGeom prst="rect">
            <a:avLst/>
          </a:prstGeom>
          <a:noFill/>
        </p:spPr>
        <p:txBody>
          <a:bodyPr wrap="square" rtlCol="0">
            <a:spAutoFit/>
          </a:bodyPr>
          <a:lstStyle/>
          <a:p>
            <a:pPr marL="285750" indent="-285750">
              <a:lnSpc>
                <a:spcPts val="2200"/>
              </a:lnSpc>
              <a:spcBef>
                <a:spcPts val="600"/>
              </a:spcBef>
              <a:buFont typeface="Wingdings" pitchFamily="2" charset="2"/>
              <a:buChar char="§"/>
            </a:pPr>
            <a:r>
              <a:rPr lang="en-US" spc="30" dirty="0"/>
              <a:t>Schedules can reveal your whereabouts, don’t overly share them.</a:t>
            </a:r>
          </a:p>
          <a:p>
            <a:pPr marL="285750" indent="-285750">
              <a:lnSpc>
                <a:spcPts val="2200"/>
              </a:lnSpc>
              <a:spcBef>
                <a:spcPts val="600"/>
              </a:spcBef>
              <a:buFont typeface="Wingdings" pitchFamily="2" charset="2"/>
              <a:buChar char="§"/>
            </a:pPr>
            <a:r>
              <a:rPr lang="en-US" spc="30" dirty="0"/>
              <a:t>Leaving items in your car makes you a target for theft. </a:t>
            </a:r>
          </a:p>
          <a:p>
            <a:pPr marL="285750" indent="-285750">
              <a:lnSpc>
                <a:spcPts val="2200"/>
              </a:lnSpc>
              <a:spcBef>
                <a:spcPts val="600"/>
              </a:spcBef>
              <a:buFont typeface="Wingdings" pitchFamily="2" charset="2"/>
              <a:buChar char="§"/>
            </a:pPr>
            <a:r>
              <a:rPr lang="en-US" spc="30" dirty="0"/>
              <a:t>Using the Post Office’s indoor drop box can reduce your likelihood of mail theft. </a:t>
            </a:r>
          </a:p>
          <a:p>
            <a:pPr marL="285750" indent="-285750">
              <a:lnSpc>
                <a:spcPts val="2200"/>
              </a:lnSpc>
              <a:spcBef>
                <a:spcPts val="600"/>
              </a:spcBef>
              <a:buFont typeface="Wingdings" pitchFamily="2" charset="2"/>
              <a:buChar char="§"/>
            </a:pPr>
            <a:r>
              <a:rPr lang="en-US" spc="30" dirty="0"/>
              <a:t>Remember to always lock your house and car.</a:t>
            </a:r>
          </a:p>
        </p:txBody>
      </p:sp>
      <p:sp>
        <p:nvSpPr>
          <p:cNvPr id="4" name="header">
            <a:extLst>
              <a:ext uri="{FF2B5EF4-FFF2-40B4-BE49-F238E27FC236}">
                <a16:creationId xmlns:a16="http://schemas.microsoft.com/office/drawing/2014/main" id="{16D0A1CA-C7C2-034A-9E81-264455A489C7}"/>
              </a:ext>
            </a:extLst>
          </p:cNvPr>
          <p:cNvSpPr txBox="1"/>
          <p:nvPr/>
        </p:nvSpPr>
        <p:spPr>
          <a:xfrm>
            <a:off x="1518682" y="1211230"/>
            <a:ext cx="5842815" cy="553998"/>
          </a:xfrm>
          <a:prstGeom prst="rect">
            <a:avLst/>
          </a:prstGeom>
          <a:noFill/>
        </p:spPr>
        <p:txBody>
          <a:bodyPr wrap="square" rtlCol="0">
            <a:spAutoFit/>
          </a:bodyPr>
          <a:lstStyle/>
          <a:p>
            <a:pPr>
              <a:lnSpc>
                <a:spcPts val="3600"/>
              </a:lnSpc>
            </a:pPr>
            <a:r>
              <a:rPr lang="en-US" sz="3400" spc="180" dirty="0">
                <a:solidFill>
                  <a:schemeClr val="tx2"/>
                </a:solidFill>
                <a:latin typeface="+mj-lt"/>
              </a:rPr>
              <a:t>Protect Your Family</a:t>
            </a:r>
          </a:p>
        </p:txBody>
      </p:sp>
      <p:pic>
        <p:nvPicPr>
          <p:cNvPr id="6" name="icon" descr="Icon&#10;&#10;Description automatically generated">
            <a:extLst>
              <a:ext uri="{FF2B5EF4-FFF2-40B4-BE49-F238E27FC236}">
                <a16:creationId xmlns:a16="http://schemas.microsoft.com/office/drawing/2014/main" id="{76AD0F6E-989F-AE4A-9EB7-F5FF2327FF3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76425" y="5949950"/>
            <a:ext cx="457200" cy="444500"/>
          </a:xfrm>
          <a:prstGeom prst="rect">
            <a:avLst/>
          </a:prstGeom>
        </p:spPr>
      </p:pic>
    </p:spTree>
    <p:extLst>
      <p:ext uri="{BB962C8B-B14F-4D97-AF65-F5344CB8AC3E}">
        <p14:creationId xmlns:p14="http://schemas.microsoft.com/office/powerpoint/2010/main" val="424956492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childTnLst>
                                </p:cTn>
                              </p:par>
                            </p:childTnLst>
                          </p:cTn>
                        </p:par>
                        <p:par>
                          <p:cTn id="8" fill="hold">
                            <p:stCondLst>
                              <p:cond delay="75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750"/>
                                        <p:tgtEl>
                                          <p:spTgt spid="5"/>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pSp>
        <p:nvGrpSpPr>
          <p:cNvPr id="4" name="body block">
            <a:extLst>
              <a:ext uri="{FF2B5EF4-FFF2-40B4-BE49-F238E27FC236}">
                <a16:creationId xmlns:a16="http://schemas.microsoft.com/office/drawing/2014/main" id="{CEC82FE4-D155-D94D-984F-3AFE16FDB1B9}"/>
              </a:ext>
            </a:extLst>
          </p:cNvPr>
          <p:cNvGrpSpPr/>
          <p:nvPr/>
        </p:nvGrpSpPr>
        <p:grpSpPr>
          <a:xfrm>
            <a:off x="4568639" y="2970081"/>
            <a:ext cx="4798881" cy="2516319"/>
            <a:chOff x="1601919" y="2970081"/>
            <a:chExt cx="4798881" cy="2516319"/>
          </a:xfrm>
        </p:grpSpPr>
        <p:sp>
          <p:nvSpPr>
            <p:cNvPr id="5" name="textblock">
              <a:extLst>
                <a:ext uri="{FF2B5EF4-FFF2-40B4-BE49-F238E27FC236}">
                  <a16:creationId xmlns:a16="http://schemas.microsoft.com/office/drawing/2014/main" id="{01141F31-13A2-FE43-BD9F-30C144811743}"/>
                </a:ext>
              </a:extLst>
            </p:cNvPr>
            <p:cNvSpPr/>
            <p:nvPr/>
          </p:nvSpPr>
          <p:spPr>
            <a:xfrm>
              <a:off x="1601919" y="2970081"/>
              <a:ext cx="4798881" cy="25163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body">
              <a:extLst>
                <a:ext uri="{FF2B5EF4-FFF2-40B4-BE49-F238E27FC236}">
                  <a16:creationId xmlns:a16="http://schemas.microsoft.com/office/drawing/2014/main" id="{9478C9F0-ADA9-084A-9DD4-F22985C5752E}"/>
                </a:ext>
              </a:extLst>
            </p:cNvPr>
            <p:cNvSpPr txBox="1"/>
            <p:nvPr/>
          </p:nvSpPr>
          <p:spPr>
            <a:xfrm>
              <a:off x="1973721" y="3408443"/>
              <a:ext cx="3949559" cy="1395767"/>
            </a:xfrm>
            <a:prstGeom prst="rect">
              <a:avLst/>
            </a:prstGeom>
            <a:noFill/>
          </p:spPr>
          <p:txBody>
            <a:bodyPr wrap="square" rtlCol="0">
              <a:spAutoFit/>
            </a:bodyPr>
            <a:lstStyle/>
            <a:p>
              <a:pPr>
                <a:lnSpc>
                  <a:spcPts val="2600"/>
                </a:lnSpc>
              </a:pPr>
              <a:r>
                <a:rPr lang="en-US" spc="30" dirty="0">
                  <a:solidFill>
                    <a:schemeClr val="bg2"/>
                  </a:solidFill>
                </a:rPr>
                <a:t>Did you know, that the average household has at least 10 devices connected to the internet. Do you think they are all secure?</a:t>
              </a:r>
            </a:p>
          </p:txBody>
        </p:sp>
      </p:grpSp>
      <p:sp>
        <p:nvSpPr>
          <p:cNvPr id="7" name="header">
            <a:extLst>
              <a:ext uri="{FF2B5EF4-FFF2-40B4-BE49-F238E27FC236}">
                <a16:creationId xmlns:a16="http://schemas.microsoft.com/office/drawing/2014/main" id="{80D77427-81A7-BF47-BA11-8A6E21436011}"/>
              </a:ext>
            </a:extLst>
          </p:cNvPr>
          <p:cNvSpPr txBox="1"/>
          <p:nvPr/>
        </p:nvSpPr>
        <p:spPr>
          <a:xfrm>
            <a:off x="3335911" y="863988"/>
            <a:ext cx="6375250" cy="1221360"/>
          </a:xfrm>
          <a:prstGeom prst="rect">
            <a:avLst/>
          </a:prstGeom>
          <a:noFill/>
        </p:spPr>
        <p:txBody>
          <a:bodyPr wrap="square" rtlCol="0">
            <a:spAutoFit/>
          </a:bodyPr>
          <a:lstStyle/>
          <a:p>
            <a:pPr>
              <a:lnSpc>
                <a:spcPts val="4400"/>
              </a:lnSpc>
            </a:pPr>
            <a:r>
              <a:rPr lang="en-US" sz="4800" spc="250" dirty="0">
                <a:solidFill>
                  <a:schemeClr val="bg2"/>
                </a:solidFill>
                <a:latin typeface="+mj-lt"/>
              </a:rPr>
              <a:t>OPSEC &amp; Your Connected Devices</a:t>
            </a:r>
          </a:p>
        </p:txBody>
      </p:sp>
      <p:sp>
        <p:nvSpPr>
          <p:cNvPr id="9" name="confetti">
            <a:extLst>
              <a:ext uri="{FF2B5EF4-FFF2-40B4-BE49-F238E27FC236}">
                <a16:creationId xmlns:a16="http://schemas.microsoft.com/office/drawing/2014/main" id="{D53FE131-09A2-4B47-868F-4B5944401D0B}"/>
              </a:ext>
            </a:extLst>
          </p:cNvPr>
          <p:cNvSpPr>
            <a:spLocks noChangeAspect="1"/>
          </p:cNvSpPr>
          <p:nvPr/>
        </p:nvSpPr>
        <p:spPr>
          <a:xfrm rot="5400000">
            <a:off x="8814158" y="2855781"/>
            <a:ext cx="228600" cy="228600"/>
          </a:xfrm>
          <a:prstGeom prst="rtTriangle">
            <a:avLst/>
          </a:prstGeom>
          <a:solidFill>
            <a:srgbClr val="77FF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confetti2">
            <a:extLst>
              <a:ext uri="{FF2B5EF4-FFF2-40B4-BE49-F238E27FC236}">
                <a16:creationId xmlns:a16="http://schemas.microsoft.com/office/drawing/2014/main" id="{F240CABB-864B-1144-A7D4-55FFB5CC6132}"/>
              </a:ext>
            </a:extLst>
          </p:cNvPr>
          <p:cNvSpPr/>
          <p:nvPr/>
        </p:nvSpPr>
        <p:spPr>
          <a:xfrm>
            <a:off x="5042258" y="5021820"/>
            <a:ext cx="1490622" cy="149062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1336602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750"/>
                                        <p:tgtEl>
                                          <p:spTgt spid="7"/>
                                        </p:tgtEl>
                                      </p:cBhvr>
                                    </p:animEffect>
                                  </p:childTnLst>
                                </p:cTn>
                              </p:par>
                            </p:childTnLst>
                          </p:cTn>
                        </p:par>
                        <p:par>
                          <p:cTn id="8" fill="hold">
                            <p:stCondLst>
                              <p:cond delay="750"/>
                            </p:stCondLst>
                            <p:childTnLst>
                              <p:par>
                                <p:cTn id="9" presetID="22" presetClass="entr" presetSubtype="8"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body">
            <a:extLst>
              <a:ext uri="{FF2B5EF4-FFF2-40B4-BE49-F238E27FC236}">
                <a16:creationId xmlns:a16="http://schemas.microsoft.com/office/drawing/2014/main" id="{D3586A70-2AAA-8E41-853D-65C56BEA6113}"/>
              </a:ext>
            </a:extLst>
          </p:cNvPr>
          <p:cNvSpPr txBox="1"/>
          <p:nvPr/>
        </p:nvSpPr>
        <p:spPr>
          <a:xfrm>
            <a:off x="2199757" y="2871787"/>
            <a:ext cx="5747621" cy="2485809"/>
          </a:xfrm>
          <a:prstGeom prst="rect">
            <a:avLst/>
          </a:prstGeom>
          <a:noFill/>
        </p:spPr>
        <p:txBody>
          <a:bodyPr wrap="square" rtlCol="0">
            <a:spAutoFit/>
          </a:bodyPr>
          <a:lstStyle/>
          <a:p>
            <a:pPr>
              <a:lnSpc>
                <a:spcPts val="2200"/>
              </a:lnSpc>
              <a:spcAft>
                <a:spcPts val="1200"/>
              </a:spcAft>
            </a:pPr>
            <a:r>
              <a:rPr lang="en-US" spc="30" dirty="0"/>
              <a:t>With so many different devices being connected in your home network, there are even more vulnerabilities and risks of being hacked.</a:t>
            </a:r>
          </a:p>
          <a:p>
            <a:pPr>
              <a:lnSpc>
                <a:spcPts val="2200"/>
              </a:lnSpc>
              <a:spcAft>
                <a:spcPts val="1200"/>
              </a:spcAft>
            </a:pPr>
            <a:r>
              <a:rPr lang="en-US" spc="30" dirty="0"/>
              <a:t>The Internet of Things (IOT) is billions of devices </a:t>
            </a:r>
            <a:br>
              <a:rPr lang="en-US" spc="30" dirty="0"/>
            </a:br>
            <a:r>
              <a:rPr lang="en-US" spc="30" dirty="0"/>
              <a:t>around the world that are connected to the internet through sensors or Wi-Fi. These include smart devices such as watches, thermostats, doorbell cameras and baby monitors.</a:t>
            </a:r>
          </a:p>
        </p:txBody>
      </p:sp>
      <p:sp>
        <p:nvSpPr>
          <p:cNvPr id="4" name="header">
            <a:extLst>
              <a:ext uri="{FF2B5EF4-FFF2-40B4-BE49-F238E27FC236}">
                <a16:creationId xmlns:a16="http://schemas.microsoft.com/office/drawing/2014/main" id="{373965DC-9817-5442-8105-A4673FEE3B18}"/>
              </a:ext>
            </a:extLst>
          </p:cNvPr>
          <p:cNvSpPr txBox="1"/>
          <p:nvPr/>
        </p:nvSpPr>
        <p:spPr>
          <a:xfrm>
            <a:off x="1516121" y="1214775"/>
            <a:ext cx="4579879" cy="1015663"/>
          </a:xfrm>
          <a:prstGeom prst="rect">
            <a:avLst/>
          </a:prstGeom>
          <a:noFill/>
        </p:spPr>
        <p:txBody>
          <a:bodyPr wrap="square" rtlCol="0">
            <a:spAutoFit/>
          </a:bodyPr>
          <a:lstStyle/>
          <a:p>
            <a:pPr>
              <a:lnSpc>
                <a:spcPts val="3600"/>
              </a:lnSpc>
            </a:pPr>
            <a:r>
              <a:rPr lang="en-US" sz="3400" spc="180" dirty="0">
                <a:solidFill>
                  <a:schemeClr val="tx2"/>
                </a:solidFill>
                <a:latin typeface="+mj-lt"/>
              </a:rPr>
              <a:t>Beware of Hackers Inside Your Home</a:t>
            </a:r>
          </a:p>
        </p:txBody>
      </p:sp>
      <p:sp>
        <p:nvSpPr>
          <p:cNvPr id="6" name="stat circle">
            <a:extLst>
              <a:ext uri="{FF2B5EF4-FFF2-40B4-BE49-F238E27FC236}">
                <a16:creationId xmlns:a16="http://schemas.microsoft.com/office/drawing/2014/main" id="{70931826-60D1-E540-A251-D7FE14DC4D9D}"/>
              </a:ext>
            </a:extLst>
          </p:cNvPr>
          <p:cNvSpPr>
            <a:spLocks noChangeAspect="1"/>
          </p:cNvSpPr>
          <p:nvPr/>
        </p:nvSpPr>
        <p:spPr>
          <a:xfrm>
            <a:off x="8107623" y="-699771"/>
            <a:ext cx="3200400" cy="3200400"/>
          </a:xfrm>
          <a:prstGeom prst="ellipse">
            <a:avLst/>
          </a:prstGeom>
          <a:solidFill>
            <a:srgbClr val="1E0C6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lnSpc>
                <a:spcPts val="3000"/>
              </a:lnSpc>
            </a:pPr>
            <a:r>
              <a:rPr lang="en-US" sz="2200" spc="30" dirty="0">
                <a:solidFill>
                  <a:srgbClr val="FFFFFF"/>
                </a:solidFill>
              </a:rPr>
              <a:t>Connected devices will reach 75 billion by </a:t>
            </a:r>
            <a:br>
              <a:rPr lang="en-US" sz="2200" spc="30" dirty="0">
                <a:solidFill>
                  <a:srgbClr val="FFFFFF"/>
                </a:solidFill>
              </a:rPr>
            </a:br>
            <a:r>
              <a:rPr lang="en-US" sz="2200" spc="30" dirty="0">
                <a:solidFill>
                  <a:srgbClr val="FFFFFF"/>
                </a:solidFill>
              </a:rPr>
              <a:t>2025</a:t>
            </a:r>
          </a:p>
        </p:txBody>
      </p:sp>
      <p:sp>
        <p:nvSpPr>
          <p:cNvPr id="7" name="confetti">
            <a:extLst>
              <a:ext uri="{FF2B5EF4-FFF2-40B4-BE49-F238E27FC236}">
                <a16:creationId xmlns:a16="http://schemas.microsoft.com/office/drawing/2014/main" id="{CD8379F8-9BD9-C943-8053-2223DBC03DAD}"/>
              </a:ext>
            </a:extLst>
          </p:cNvPr>
          <p:cNvSpPr>
            <a:spLocks noChangeAspect="1"/>
          </p:cNvSpPr>
          <p:nvPr/>
        </p:nvSpPr>
        <p:spPr>
          <a:xfrm>
            <a:off x="10173877" y="2290633"/>
            <a:ext cx="228600" cy="2286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3496475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childTnLst>
                                </p:cTn>
                              </p:par>
                            </p:childTnLst>
                          </p:cTn>
                        </p:par>
                        <p:par>
                          <p:cTn id="8" fill="hold">
                            <p:stCondLst>
                              <p:cond delay="75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750"/>
                                        <p:tgtEl>
                                          <p:spTgt spid="5"/>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dia Placeholder 1">
            <a:extLst>
              <a:ext uri="{FF2B5EF4-FFF2-40B4-BE49-F238E27FC236}">
                <a16:creationId xmlns:a16="http://schemas.microsoft.com/office/drawing/2014/main" id="{F76DAEB2-6772-C64B-9370-42978518744C}"/>
              </a:ext>
            </a:extLst>
          </p:cNvPr>
          <p:cNvSpPr>
            <a:spLocks noGrp="1"/>
          </p:cNvSpPr>
          <p:nvPr>
            <p:ph type="media" sz="quarter" idx="10"/>
          </p:nvPr>
        </p:nvSpPr>
        <p:spPr/>
      </p:sp>
      <p:sp>
        <p:nvSpPr>
          <p:cNvPr id="3" name="Text Placeholder 2">
            <a:extLst>
              <a:ext uri="{FF2B5EF4-FFF2-40B4-BE49-F238E27FC236}">
                <a16:creationId xmlns:a16="http://schemas.microsoft.com/office/drawing/2014/main" id="{595C99BA-9A69-3049-8286-A0E69489717A}"/>
              </a:ext>
            </a:extLst>
          </p:cNvPr>
          <p:cNvSpPr>
            <a:spLocks noGrp="1"/>
          </p:cNvSpPr>
          <p:nvPr>
            <p:ph type="body" sz="quarter" idx="11"/>
          </p:nvPr>
        </p:nvSpPr>
        <p:spPr/>
        <p:txBody>
          <a:bodyPr/>
          <a:lstStyle/>
          <a:p>
            <a:r>
              <a:rPr lang="en-US" dirty="0"/>
              <a:t>What is Operations Security (OPSEC)?</a:t>
            </a:r>
          </a:p>
        </p:txBody>
      </p:sp>
    </p:spTree>
    <p:extLst>
      <p:ext uri="{BB962C8B-B14F-4D97-AF65-F5344CB8AC3E}">
        <p14:creationId xmlns:p14="http://schemas.microsoft.com/office/powerpoint/2010/main" val="626334472"/>
      </p:ext>
    </p:extLst>
  </p:cSld>
  <p:clrMapOvr>
    <a:masterClrMapping/>
  </p:clrMapOvr>
  <p:transition spd="med">
    <p:fade/>
  </p:transition>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body">
            <a:extLst>
              <a:ext uri="{FF2B5EF4-FFF2-40B4-BE49-F238E27FC236}">
                <a16:creationId xmlns:a16="http://schemas.microsoft.com/office/drawing/2014/main" id="{43474D4B-3334-4E4B-A8EE-64386BAC866B}"/>
              </a:ext>
            </a:extLst>
          </p:cNvPr>
          <p:cNvSpPr txBox="1"/>
          <p:nvPr/>
        </p:nvSpPr>
        <p:spPr>
          <a:xfrm>
            <a:off x="4019072" y="2414460"/>
            <a:ext cx="5668938" cy="2844881"/>
          </a:xfrm>
          <a:prstGeom prst="rect">
            <a:avLst/>
          </a:prstGeom>
          <a:noFill/>
        </p:spPr>
        <p:txBody>
          <a:bodyPr wrap="square" rtlCol="0">
            <a:spAutoFit/>
          </a:bodyPr>
          <a:lstStyle/>
          <a:p>
            <a:pPr marL="285750" indent="-285750">
              <a:lnSpc>
                <a:spcPts val="2200"/>
              </a:lnSpc>
              <a:spcBef>
                <a:spcPts val="600"/>
              </a:spcBef>
              <a:buFont typeface="Wingdings" pitchFamily="2" charset="2"/>
              <a:buChar char="§"/>
            </a:pPr>
            <a:r>
              <a:rPr lang="en-US" spc="30" dirty="0"/>
              <a:t>Threats come from malicious cyber actors.</a:t>
            </a:r>
          </a:p>
          <a:p>
            <a:pPr marL="285750" indent="-285750">
              <a:lnSpc>
                <a:spcPts val="2200"/>
              </a:lnSpc>
              <a:spcBef>
                <a:spcPts val="600"/>
              </a:spcBef>
              <a:buFont typeface="Wingdings" pitchFamily="2" charset="2"/>
              <a:buChar char="§"/>
            </a:pPr>
            <a:r>
              <a:rPr lang="en-US" spc="30" dirty="0"/>
              <a:t>Critical Information includes PII, financial info, schedule and photos/videos.</a:t>
            </a:r>
          </a:p>
          <a:p>
            <a:pPr marL="285750" indent="-285750">
              <a:lnSpc>
                <a:spcPts val="2200"/>
              </a:lnSpc>
              <a:spcBef>
                <a:spcPts val="600"/>
              </a:spcBef>
              <a:buFont typeface="Wingdings" pitchFamily="2" charset="2"/>
              <a:buChar char="§"/>
            </a:pPr>
            <a:r>
              <a:rPr lang="en-US" spc="30" dirty="0"/>
              <a:t>Not changing your default passwords, using insecure networks and not allowing updates/patches are all examples of vulnerabilities.</a:t>
            </a:r>
          </a:p>
          <a:p>
            <a:pPr marL="285750" indent="-285750">
              <a:lnSpc>
                <a:spcPts val="2200"/>
              </a:lnSpc>
              <a:spcBef>
                <a:spcPts val="600"/>
              </a:spcBef>
              <a:buFont typeface="Wingdings" pitchFamily="2" charset="2"/>
              <a:buChar char="§"/>
            </a:pPr>
            <a:r>
              <a:rPr lang="en-US" spc="30" dirty="0"/>
              <a:t>Understand the risk that an adversary could gain your critical information if you do not disconnect your devices.</a:t>
            </a:r>
          </a:p>
        </p:txBody>
      </p:sp>
      <p:sp>
        <p:nvSpPr>
          <p:cNvPr id="4" name="header">
            <a:extLst>
              <a:ext uri="{FF2B5EF4-FFF2-40B4-BE49-F238E27FC236}">
                <a16:creationId xmlns:a16="http://schemas.microsoft.com/office/drawing/2014/main" id="{E348225C-5A83-AE4D-B1DF-E5C740C6D55B}"/>
              </a:ext>
            </a:extLst>
          </p:cNvPr>
          <p:cNvSpPr txBox="1"/>
          <p:nvPr/>
        </p:nvSpPr>
        <p:spPr>
          <a:xfrm>
            <a:off x="3347483" y="1211230"/>
            <a:ext cx="6965560" cy="553998"/>
          </a:xfrm>
          <a:prstGeom prst="rect">
            <a:avLst/>
          </a:prstGeom>
          <a:noFill/>
        </p:spPr>
        <p:txBody>
          <a:bodyPr wrap="square" rtlCol="0">
            <a:spAutoFit/>
          </a:bodyPr>
          <a:lstStyle/>
          <a:p>
            <a:pPr>
              <a:lnSpc>
                <a:spcPts val="3600"/>
              </a:lnSpc>
            </a:pPr>
            <a:r>
              <a:rPr lang="en-US" sz="3400" spc="180" dirty="0">
                <a:solidFill>
                  <a:schemeClr val="tx2"/>
                </a:solidFill>
                <a:latin typeface="+mj-lt"/>
              </a:rPr>
              <a:t>Be Aware of What You Can’t See</a:t>
            </a:r>
          </a:p>
        </p:txBody>
      </p:sp>
      <p:pic>
        <p:nvPicPr>
          <p:cNvPr id="6" name="icons">
            <a:extLst>
              <a:ext uri="{FF2B5EF4-FFF2-40B4-BE49-F238E27FC236}">
                <a16:creationId xmlns:a16="http://schemas.microsoft.com/office/drawing/2014/main" id="{9983A0EB-3B1C-164E-978D-7A3D73F9E005}"/>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662603" y="5959782"/>
            <a:ext cx="3505200" cy="444500"/>
          </a:xfrm>
          <a:prstGeom prst="rect">
            <a:avLst/>
          </a:prstGeom>
        </p:spPr>
      </p:pic>
    </p:spTree>
    <p:extLst>
      <p:ext uri="{BB962C8B-B14F-4D97-AF65-F5344CB8AC3E}">
        <p14:creationId xmlns:p14="http://schemas.microsoft.com/office/powerpoint/2010/main" val="15003784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childTnLst>
                                </p:cTn>
                              </p:par>
                            </p:childTnLst>
                          </p:cTn>
                        </p:par>
                        <p:par>
                          <p:cTn id="8" fill="hold">
                            <p:stCondLst>
                              <p:cond delay="75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750"/>
                                        <p:tgtEl>
                                          <p:spTgt spid="5"/>
                                        </p:tgtEl>
                                      </p:cBhvr>
                                    </p:animEffect>
                                  </p:childTnLst>
                                </p:cTn>
                              </p:par>
                            </p:childTnLst>
                          </p:cTn>
                        </p:par>
                        <p:par>
                          <p:cTn id="12" fill="hold">
                            <p:stCondLst>
                              <p:cond delay="1500"/>
                            </p:stCondLst>
                            <p:childTnLst>
                              <p:par>
                                <p:cTn id="13" presetID="22" presetClass="entr" presetSubtype="8"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2" name="Media Placeholder 1">
            <a:extLst>
              <a:ext uri="{FF2B5EF4-FFF2-40B4-BE49-F238E27FC236}">
                <a16:creationId xmlns:a16="http://schemas.microsoft.com/office/drawing/2014/main" id="{660C2A05-4275-104F-B32F-3759253FDBFA}"/>
              </a:ext>
            </a:extLst>
          </p:cNvPr>
          <p:cNvSpPr>
            <a:spLocks noGrp="1"/>
          </p:cNvSpPr>
          <p:nvPr>
            <p:ph type="media" sz="quarter" idx="10"/>
          </p:nvPr>
        </p:nvSpPr>
        <p:spPr/>
      </p:sp>
      <p:sp>
        <p:nvSpPr>
          <p:cNvPr id="3" name="Text Placeholder 2">
            <a:extLst>
              <a:ext uri="{FF2B5EF4-FFF2-40B4-BE49-F238E27FC236}">
                <a16:creationId xmlns:a16="http://schemas.microsoft.com/office/drawing/2014/main" id="{3952802A-F8B0-334F-989A-8A9CF7AA33EA}"/>
              </a:ext>
            </a:extLst>
          </p:cNvPr>
          <p:cNvSpPr>
            <a:spLocks noGrp="1"/>
          </p:cNvSpPr>
          <p:nvPr>
            <p:ph type="body" sz="quarter" idx="11"/>
          </p:nvPr>
        </p:nvSpPr>
        <p:spPr/>
        <p:txBody>
          <a:bodyPr/>
          <a:lstStyle/>
          <a:p>
            <a:r>
              <a:rPr lang="en-US" dirty="0"/>
              <a:t>Be Aware of What </a:t>
            </a:r>
            <a:br>
              <a:rPr lang="en-US" dirty="0"/>
            </a:br>
            <a:r>
              <a:rPr lang="en-US" dirty="0"/>
              <a:t>You Can’t See</a:t>
            </a:r>
          </a:p>
        </p:txBody>
      </p:sp>
    </p:spTree>
    <p:extLst>
      <p:ext uri="{BB962C8B-B14F-4D97-AF65-F5344CB8AC3E}">
        <p14:creationId xmlns:p14="http://schemas.microsoft.com/office/powerpoint/2010/main" val="1415392396"/>
      </p:ext>
    </p:extLst>
  </p:cSld>
  <p:clrMapOvr>
    <a:masterClrMapping/>
  </p:clrMapOvr>
  <p:transition spd="med">
    <p:fade/>
  </p:transition>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body">
            <a:extLst>
              <a:ext uri="{FF2B5EF4-FFF2-40B4-BE49-F238E27FC236}">
                <a16:creationId xmlns:a16="http://schemas.microsoft.com/office/drawing/2014/main" id="{FFC46181-5DE7-924C-B5AB-64C9B46794D8}"/>
              </a:ext>
            </a:extLst>
          </p:cNvPr>
          <p:cNvSpPr txBox="1"/>
          <p:nvPr/>
        </p:nvSpPr>
        <p:spPr>
          <a:xfrm>
            <a:off x="2190271" y="2414460"/>
            <a:ext cx="5356423" cy="2434513"/>
          </a:xfrm>
          <a:prstGeom prst="rect">
            <a:avLst/>
          </a:prstGeom>
          <a:noFill/>
        </p:spPr>
        <p:txBody>
          <a:bodyPr wrap="square" rtlCol="0">
            <a:spAutoFit/>
          </a:bodyPr>
          <a:lstStyle/>
          <a:p>
            <a:pPr marL="285750" indent="-285750">
              <a:lnSpc>
                <a:spcPts val="2200"/>
              </a:lnSpc>
              <a:spcBef>
                <a:spcPts val="600"/>
              </a:spcBef>
              <a:buFont typeface="Wingdings" pitchFamily="2" charset="2"/>
              <a:buChar char="§"/>
            </a:pPr>
            <a:r>
              <a:rPr lang="en-US" spc="30" dirty="0"/>
              <a:t>Install the latest router firmware.</a:t>
            </a:r>
          </a:p>
          <a:p>
            <a:pPr marL="285750" indent="-285750">
              <a:lnSpc>
                <a:spcPts val="2200"/>
              </a:lnSpc>
              <a:spcBef>
                <a:spcPts val="600"/>
              </a:spcBef>
              <a:buFont typeface="Wingdings" pitchFamily="2" charset="2"/>
              <a:buChar char="§"/>
            </a:pPr>
            <a:r>
              <a:rPr lang="en-US" spc="30" dirty="0"/>
              <a:t>Change your home network password when connecting a new device.</a:t>
            </a:r>
          </a:p>
          <a:p>
            <a:pPr marL="285750" indent="-285750">
              <a:lnSpc>
                <a:spcPts val="2200"/>
              </a:lnSpc>
              <a:spcBef>
                <a:spcPts val="600"/>
              </a:spcBef>
              <a:buFont typeface="Wingdings" pitchFamily="2" charset="2"/>
              <a:buChar char="§"/>
            </a:pPr>
            <a:r>
              <a:rPr lang="en-US" spc="30" dirty="0"/>
              <a:t>Use strong passwords.</a:t>
            </a:r>
          </a:p>
          <a:p>
            <a:pPr marL="285750" indent="-285750">
              <a:lnSpc>
                <a:spcPts val="2200"/>
              </a:lnSpc>
              <a:spcBef>
                <a:spcPts val="600"/>
              </a:spcBef>
              <a:buFont typeface="Wingdings" pitchFamily="2" charset="2"/>
              <a:buChar char="§"/>
            </a:pPr>
            <a:r>
              <a:rPr lang="en-US" spc="30" dirty="0"/>
              <a:t>Encrypt and hide your network.</a:t>
            </a:r>
          </a:p>
          <a:p>
            <a:pPr marL="285750" indent="-285750">
              <a:lnSpc>
                <a:spcPts val="2200"/>
              </a:lnSpc>
              <a:spcBef>
                <a:spcPts val="600"/>
              </a:spcBef>
              <a:buFont typeface="Wingdings" pitchFamily="2" charset="2"/>
              <a:buChar char="§"/>
            </a:pPr>
            <a:r>
              <a:rPr lang="en-US" spc="30" dirty="0"/>
              <a:t>Change passwords regularly, especially Wi-Fi.</a:t>
            </a:r>
          </a:p>
          <a:p>
            <a:pPr marL="285750" indent="-285750">
              <a:lnSpc>
                <a:spcPts val="2200"/>
              </a:lnSpc>
              <a:spcBef>
                <a:spcPts val="600"/>
              </a:spcBef>
              <a:buFont typeface="Wingdings" pitchFamily="2" charset="2"/>
              <a:buChar char="§"/>
            </a:pPr>
            <a:r>
              <a:rPr lang="en-US" spc="30" dirty="0"/>
              <a:t>Turn off connected devices when not in use.</a:t>
            </a:r>
          </a:p>
        </p:txBody>
      </p:sp>
      <p:sp>
        <p:nvSpPr>
          <p:cNvPr id="4" name="header">
            <a:extLst>
              <a:ext uri="{FF2B5EF4-FFF2-40B4-BE49-F238E27FC236}">
                <a16:creationId xmlns:a16="http://schemas.microsoft.com/office/drawing/2014/main" id="{90E15CA6-32BA-0D48-9D25-6CB822AA4A5D}"/>
              </a:ext>
            </a:extLst>
          </p:cNvPr>
          <p:cNvSpPr txBox="1"/>
          <p:nvPr/>
        </p:nvSpPr>
        <p:spPr>
          <a:xfrm>
            <a:off x="1518682" y="1211230"/>
            <a:ext cx="6028012" cy="553998"/>
          </a:xfrm>
          <a:prstGeom prst="rect">
            <a:avLst/>
          </a:prstGeom>
          <a:noFill/>
        </p:spPr>
        <p:txBody>
          <a:bodyPr wrap="square" rtlCol="0">
            <a:spAutoFit/>
          </a:bodyPr>
          <a:lstStyle/>
          <a:p>
            <a:pPr>
              <a:lnSpc>
                <a:spcPts val="3600"/>
              </a:lnSpc>
            </a:pPr>
            <a:r>
              <a:rPr lang="en-US" sz="3400" spc="180" dirty="0">
                <a:solidFill>
                  <a:schemeClr val="tx2"/>
                </a:solidFill>
                <a:latin typeface="+mj-lt"/>
              </a:rPr>
              <a:t>Protect Your Home Network</a:t>
            </a:r>
          </a:p>
        </p:txBody>
      </p:sp>
      <p:pic>
        <p:nvPicPr>
          <p:cNvPr id="6" name="icon">
            <a:extLst>
              <a:ext uri="{FF2B5EF4-FFF2-40B4-BE49-F238E27FC236}">
                <a16:creationId xmlns:a16="http://schemas.microsoft.com/office/drawing/2014/main" id="{18737760-672E-E24C-8F1B-A6F91B10BE5D}"/>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76425" y="5949950"/>
            <a:ext cx="457200" cy="444500"/>
          </a:xfrm>
          <a:prstGeom prst="rect">
            <a:avLst/>
          </a:prstGeom>
        </p:spPr>
      </p:pic>
    </p:spTree>
    <p:extLst>
      <p:ext uri="{BB962C8B-B14F-4D97-AF65-F5344CB8AC3E}">
        <p14:creationId xmlns:p14="http://schemas.microsoft.com/office/powerpoint/2010/main" val="108120382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childTnLst>
                                </p:cTn>
                              </p:par>
                            </p:childTnLst>
                          </p:cTn>
                        </p:par>
                        <p:par>
                          <p:cTn id="8" fill="hold">
                            <p:stCondLst>
                              <p:cond delay="75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750"/>
                                        <p:tgtEl>
                                          <p:spTgt spid="5"/>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pSp>
        <p:nvGrpSpPr>
          <p:cNvPr id="4" name="body block">
            <a:extLst>
              <a:ext uri="{FF2B5EF4-FFF2-40B4-BE49-F238E27FC236}">
                <a16:creationId xmlns:a16="http://schemas.microsoft.com/office/drawing/2014/main" id="{8A379299-5354-FE4C-A41D-1E3517CDB36A}"/>
              </a:ext>
            </a:extLst>
          </p:cNvPr>
          <p:cNvGrpSpPr/>
          <p:nvPr/>
        </p:nvGrpSpPr>
        <p:grpSpPr>
          <a:xfrm>
            <a:off x="4568639" y="2970081"/>
            <a:ext cx="4798881" cy="2160719"/>
            <a:chOff x="1601919" y="2970081"/>
            <a:chExt cx="4798881" cy="2160719"/>
          </a:xfrm>
        </p:grpSpPr>
        <p:sp>
          <p:nvSpPr>
            <p:cNvPr id="5" name="textblock">
              <a:extLst>
                <a:ext uri="{FF2B5EF4-FFF2-40B4-BE49-F238E27FC236}">
                  <a16:creationId xmlns:a16="http://schemas.microsoft.com/office/drawing/2014/main" id="{A07D20B2-6E16-B84A-8F07-A09DE6964A71}"/>
                </a:ext>
              </a:extLst>
            </p:cNvPr>
            <p:cNvSpPr/>
            <p:nvPr/>
          </p:nvSpPr>
          <p:spPr>
            <a:xfrm>
              <a:off x="1601919" y="2970081"/>
              <a:ext cx="4798881" cy="2160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body">
              <a:extLst>
                <a:ext uri="{FF2B5EF4-FFF2-40B4-BE49-F238E27FC236}">
                  <a16:creationId xmlns:a16="http://schemas.microsoft.com/office/drawing/2014/main" id="{28C0ABD4-3FE5-004A-80B1-6A766CE13C07}"/>
                </a:ext>
              </a:extLst>
            </p:cNvPr>
            <p:cNvSpPr txBox="1"/>
            <p:nvPr/>
          </p:nvSpPr>
          <p:spPr>
            <a:xfrm>
              <a:off x="1973721" y="3408443"/>
              <a:ext cx="3756519" cy="1062342"/>
            </a:xfrm>
            <a:prstGeom prst="rect">
              <a:avLst/>
            </a:prstGeom>
            <a:noFill/>
          </p:spPr>
          <p:txBody>
            <a:bodyPr wrap="square" rtlCol="0">
              <a:spAutoFit/>
            </a:bodyPr>
            <a:lstStyle/>
            <a:p>
              <a:pPr>
                <a:lnSpc>
                  <a:spcPts val="2600"/>
                </a:lnSpc>
              </a:pPr>
              <a:r>
                <a:rPr lang="en-US" spc="30" dirty="0">
                  <a:solidFill>
                    <a:schemeClr val="bg2"/>
                  </a:solidFill>
                </a:rPr>
                <a:t>Cyber attacks are increasing as more employees have the ability </a:t>
              </a:r>
              <a:br>
                <a:rPr lang="en-US" spc="30" dirty="0">
                  <a:solidFill>
                    <a:schemeClr val="bg2"/>
                  </a:solidFill>
                </a:rPr>
              </a:br>
              <a:r>
                <a:rPr lang="en-US" spc="30" dirty="0">
                  <a:solidFill>
                    <a:schemeClr val="bg2"/>
                  </a:solidFill>
                </a:rPr>
                <a:t>to telecommute.</a:t>
              </a:r>
            </a:p>
          </p:txBody>
        </p:sp>
      </p:grpSp>
      <p:sp>
        <p:nvSpPr>
          <p:cNvPr id="7" name="header">
            <a:extLst>
              <a:ext uri="{FF2B5EF4-FFF2-40B4-BE49-F238E27FC236}">
                <a16:creationId xmlns:a16="http://schemas.microsoft.com/office/drawing/2014/main" id="{B1E6B375-7D57-514B-B188-3BA80614D5E6}"/>
              </a:ext>
            </a:extLst>
          </p:cNvPr>
          <p:cNvSpPr txBox="1"/>
          <p:nvPr/>
        </p:nvSpPr>
        <p:spPr>
          <a:xfrm>
            <a:off x="3335911" y="863988"/>
            <a:ext cx="6375250" cy="1221360"/>
          </a:xfrm>
          <a:prstGeom prst="rect">
            <a:avLst/>
          </a:prstGeom>
          <a:noFill/>
        </p:spPr>
        <p:txBody>
          <a:bodyPr wrap="square" rtlCol="0">
            <a:spAutoFit/>
          </a:bodyPr>
          <a:lstStyle/>
          <a:p>
            <a:pPr>
              <a:lnSpc>
                <a:spcPts val="4400"/>
              </a:lnSpc>
            </a:pPr>
            <a:r>
              <a:rPr lang="en-US" sz="4800" spc="250" dirty="0">
                <a:solidFill>
                  <a:schemeClr val="bg2"/>
                </a:solidFill>
                <a:latin typeface="+mj-lt"/>
              </a:rPr>
              <a:t>OPSEC &amp; </a:t>
            </a:r>
            <a:br>
              <a:rPr lang="en-US" sz="4800" spc="250" dirty="0">
                <a:solidFill>
                  <a:schemeClr val="bg2"/>
                </a:solidFill>
                <a:latin typeface="+mj-lt"/>
              </a:rPr>
            </a:br>
            <a:r>
              <a:rPr lang="en-US" sz="4800" spc="250" dirty="0">
                <a:solidFill>
                  <a:schemeClr val="bg2"/>
                </a:solidFill>
                <a:latin typeface="+mj-lt"/>
              </a:rPr>
              <a:t>Work From Home</a:t>
            </a:r>
          </a:p>
        </p:txBody>
      </p:sp>
      <p:pic>
        <p:nvPicPr>
          <p:cNvPr id="8" name="confetti" descr="Icon&#10;&#10;Description automatically generated">
            <a:extLst>
              <a:ext uri="{FF2B5EF4-FFF2-40B4-BE49-F238E27FC236}">
                <a16:creationId xmlns:a16="http://schemas.microsoft.com/office/drawing/2014/main" id="{64F17FA3-8727-1B42-81D4-8ABDA0D6710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53769" y="3200992"/>
            <a:ext cx="1600200" cy="2057400"/>
          </a:xfrm>
          <a:prstGeom prst="rect">
            <a:avLst/>
          </a:prstGeom>
        </p:spPr>
      </p:pic>
    </p:spTree>
    <p:extLst>
      <p:ext uri="{BB962C8B-B14F-4D97-AF65-F5344CB8AC3E}">
        <p14:creationId xmlns:p14="http://schemas.microsoft.com/office/powerpoint/2010/main" val="327946728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750"/>
                                        <p:tgtEl>
                                          <p:spTgt spid="7"/>
                                        </p:tgtEl>
                                      </p:cBhvr>
                                    </p:animEffect>
                                  </p:childTnLst>
                                </p:cTn>
                              </p:par>
                            </p:childTnLst>
                          </p:cTn>
                        </p:par>
                        <p:par>
                          <p:cTn id="8" fill="hold">
                            <p:stCondLst>
                              <p:cond delay="750"/>
                            </p:stCondLst>
                            <p:childTnLst>
                              <p:par>
                                <p:cTn id="9" presetID="22" presetClass="entr" presetSubtype="8"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body">
            <a:extLst>
              <a:ext uri="{FF2B5EF4-FFF2-40B4-BE49-F238E27FC236}">
                <a16:creationId xmlns:a16="http://schemas.microsoft.com/office/drawing/2014/main" id="{1985DA98-3199-7149-98BD-52C5D6BD54A6}"/>
              </a:ext>
            </a:extLst>
          </p:cNvPr>
          <p:cNvSpPr txBox="1"/>
          <p:nvPr/>
        </p:nvSpPr>
        <p:spPr>
          <a:xfrm>
            <a:off x="2199757" y="2871787"/>
            <a:ext cx="6222348" cy="2767937"/>
          </a:xfrm>
          <a:prstGeom prst="rect">
            <a:avLst/>
          </a:prstGeom>
          <a:noFill/>
        </p:spPr>
        <p:txBody>
          <a:bodyPr wrap="square" rtlCol="0">
            <a:spAutoFit/>
          </a:bodyPr>
          <a:lstStyle/>
          <a:p>
            <a:pPr>
              <a:lnSpc>
                <a:spcPts val="2200"/>
              </a:lnSpc>
              <a:spcAft>
                <a:spcPts val="1200"/>
              </a:spcAft>
            </a:pPr>
            <a:r>
              <a:rPr lang="en-US" spc="30" dirty="0"/>
              <a:t>Working from home has become the new normal. Yet  remembering to take precautions is challenging in addition to the stress of work life balance. Extra attention needs to be given to setting up secure environments. </a:t>
            </a:r>
          </a:p>
          <a:p>
            <a:pPr>
              <a:lnSpc>
                <a:spcPts val="2200"/>
              </a:lnSpc>
              <a:spcAft>
                <a:spcPts val="1200"/>
              </a:spcAft>
            </a:pPr>
            <a:r>
              <a:rPr lang="en-US" spc="30" dirty="0"/>
              <a:t>Adversaries are targeting employees who work from home by using different methods and types of software to gain access to your company’s sensitive information. Most at home cyber attacks occur when employees click on bad links and Phishing emails.</a:t>
            </a:r>
          </a:p>
        </p:txBody>
      </p:sp>
      <p:sp>
        <p:nvSpPr>
          <p:cNvPr id="6" name="header">
            <a:extLst>
              <a:ext uri="{FF2B5EF4-FFF2-40B4-BE49-F238E27FC236}">
                <a16:creationId xmlns:a16="http://schemas.microsoft.com/office/drawing/2014/main" id="{0499DEE7-0789-6B47-941F-BD36D3F02C59}"/>
              </a:ext>
            </a:extLst>
          </p:cNvPr>
          <p:cNvSpPr txBox="1"/>
          <p:nvPr/>
        </p:nvSpPr>
        <p:spPr>
          <a:xfrm>
            <a:off x="1516122" y="1214775"/>
            <a:ext cx="3983726" cy="1015663"/>
          </a:xfrm>
          <a:prstGeom prst="rect">
            <a:avLst/>
          </a:prstGeom>
          <a:noFill/>
        </p:spPr>
        <p:txBody>
          <a:bodyPr wrap="square" rtlCol="0">
            <a:spAutoFit/>
          </a:bodyPr>
          <a:lstStyle/>
          <a:p>
            <a:pPr>
              <a:lnSpc>
                <a:spcPts val="3600"/>
              </a:lnSpc>
            </a:pPr>
            <a:r>
              <a:rPr lang="en-US" sz="3400" spc="180" dirty="0">
                <a:solidFill>
                  <a:schemeClr val="tx2"/>
                </a:solidFill>
                <a:latin typeface="+mj-lt"/>
              </a:rPr>
              <a:t>Don’t Let Your Guard Down</a:t>
            </a:r>
          </a:p>
        </p:txBody>
      </p:sp>
      <p:sp>
        <p:nvSpPr>
          <p:cNvPr id="8" name="stat circle">
            <a:extLst>
              <a:ext uri="{FF2B5EF4-FFF2-40B4-BE49-F238E27FC236}">
                <a16:creationId xmlns:a16="http://schemas.microsoft.com/office/drawing/2014/main" id="{E79F1209-6527-8C4B-93D4-C1F4D8F3A0E1}"/>
              </a:ext>
            </a:extLst>
          </p:cNvPr>
          <p:cNvSpPr>
            <a:spLocks noChangeAspect="1"/>
          </p:cNvSpPr>
          <p:nvPr/>
        </p:nvSpPr>
        <p:spPr>
          <a:xfrm>
            <a:off x="8900795" y="3872229"/>
            <a:ext cx="3657600" cy="3657600"/>
          </a:xfrm>
          <a:prstGeom prst="ellipse">
            <a:avLst/>
          </a:prstGeom>
          <a:solidFill>
            <a:srgbClr val="3C0050"/>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0" rIns="182880" bIns="182880" rtlCol="0" anchor="ctr"/>
          <a:lstStyle/>
          <a:p>
            <a:pPr lvl="0" algn="ctr">
              <a:lnSpc>
                <a:spcPts val="2400"/>
              </a:lnSpc>
            </a:pPr>
            <a:r>
              <a:rPr lang="en-US" dirty="0"/>
              <a:t>Nearly 60% of the data breaches are due mainly to human error,</a:t>
            </a:r>
            <a:endParaRPr lang="en-US" spc="30" dirty="0">
              <a:solidFill>
                <a:srgbClr val="FFFFFF"/>
              </a:solidFill>
            </a:endParaRPr>
          </a:p>
        </p:txBody>
      </p:sp>
      <p:sp>
        <p:nvSpPr>
          <p:cNvPr id="9" name="confetti">
            <a:extLst>
              <a:ext uri="{FF2B5EF4-FFF2-40B4-BE49-F238E27FC236}">
                <a16:creationId xmlns:a16="http://schemas.microsoft.com/office/drawing/2014/main" id="{490BD4AA-ED60-C24B-9316-DD215B4C1FCE}"/>
              </a:ext>
            </a:extLst>
          </p:cNvPr>
          <p:cNvSpPr>
            <a:spLocks noChangeAspect="1"/>
          </p:cNvSpPr>
          <p:nvPr/>
        </p:nvSpPr>
        <p:spPr>
          <a:xfrm rot="16200000">
            <a:off x="11610931" y="4112093"/>
            <a:ext cx="228600" cy="228600"/>
          </a:xfrm>
          <a:prstGeom prst="r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21734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750"/>
                                        <p:tgtEl>
                                          <p:spTgt spid="6"/>
                                        </p:tgtEl>
                                      </p:cBhvr>
                                    </p:animEffect>
                                  </p:childTnLst>
                                </p:cTn>
                              </p:par>
                            </p:childTnLst>
                          </p:cTn>
                        </p:par>
                        <p:par>
                          <p:cTn id="8" fill="hold">
                            <p:stCondLst>
                              <p:cond delay="75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750"/>
                                        <p:tgtEl>
                                          <p:spTgt spid="7"/>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P spid="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body">
            <a:extLst>
              <a:ext uri="{FF2B5EF4-FFF2-40B4-BE49-F238E27FC236}">
                <a16:creationId xmlns:a16="http://schemas.microsoft.com/office/drawing/2014/main" id="{823CBFA3-E167-CC46-A18B-C0BA4A8C36A4}"/>
              </a:ext>
            </a:extLst>
          </p:cNvPr>
          <p:cNvSpPr txBox="1"/>
          <p:nvPr/>
        </p:nvSpPr>
        <p:spPr>
          <a:xfrm>
            <a:off x="4019072" y="2414460"/>
            <a:ext cx="6074052" cy="3127010"/>
          </a:xfrm>
          <a:prstGeom prst="rect">
            <a:avLst/>
          </a:prstGeom>
          <a:noFill/>
        </p:spPr>
        <p:txBody>
          <a:bodyPr wrap="square" rtlCol="0">
            <a:spAutoFit/>
          </a:bodyPr>
          <a:lstStyle/>
          <a:p>
            <a:pPr marL="285750" indent="-285750">
              <a:lnSpc>
                <a:spcPts val="2200"/>
              </a:lnSpc>
              <a:spcBef>
                <a:spcPts val="600"/>
              </a:spcBef>
              <a:buFont typeface="Wingdings" pitchFamily="2" charset="2"/>
              <a:buChar char="§"/>
            </a:pPr>
            <a:r>
              <a:rPr lang="en-US" spc="30" dirty="0"/>
              <a:t>Threats come from bad actors, identity thieves, industrial spies, cyber criminals.</a:t>
            </a:r>
          </a:p>
          <a:p>
            <a:pPr marL="285750" indent="-285750">
              <a:lnSpc>
                <a:spcPts val="2200"/>
              </a:lnSpc>
              <a:spcBef>
                <a:spcPts val="600"/>
              </a:spcBef>
              <a:buFont typeface="Wingdings" pitchFamily="2" charset="2"/>
              <a:buChar char="§"/>
            </a:pPr>
            <a:r>
              <a:rPr lang="en-US" spc="30" dirty="0"/>
              <a:t>Critical Information includes your personal information and the organization’s critical information list.</a:t>
            </a:r>
          </a:p>
          <a:p>
            <a:pPr marL="285750" indent="-285750">
              <a:lnSpc>
                <a:spcPts val="2200"/>
              </a:lnSpc>
              <a:spcBef>
                <a:spcPts val="600"/>
              </a:spcBef>
              <a:buFont typeface="Wingdings" pitchFamily="2" charset="2"/>
              <a:buChar char="§"/>
            </a:pPr>
            <a:r>
              <a:rPr lang="en-US" spc="30" dirty="0"/>
              <a:t>Using Public Wi-Fi, unpatched operating systems and software, weak passwords, unsecure teleworking location are all vulnerabilities.</a:t>
            </a:r>
          </a:p>
          <a:p>
            <a:pPr marL="285750" indent="-285750">
              <a:lnSpc>
                <a:spcPts val="2200"/>
              </a:lnSpc>
              <a:spcBef>
                <a:spcPts val="600"/>
              </a:spcBef>
              <a:buFont typeface="Wingdings" pitchFamily="2" charset="2"/>
              <a:buChar char="§"/>
            </a:pPr>
            <a:r>
              <a:rPr lang="en-US" spc="30" dirty="0"/>
              <a:t>Understand the risk that an adversary could gain your critical information if you do not secure your remote workspace.</a:t>
            </a:r>
          </a:p>
        </p:txBody>
      </p:sp>
      <p:sp>
        <p:nvSpPr>
          <p:cNvPr id="4" name="header">
            <a:extLst>
              <a:ext uri="{FF2B5EF4-FFF2-40B4-BE49-F238E27FC236}">
                <a16:creationId xmlns:a16="http://schemas.microsoft.com/office/drawing/2014/main" id="{53974F19-1543-6446-B913-1126EEF00CC2}"/>
              </a:ext>
            </a:extLst>
          </p:cNvPr>
          <p:cNvSpPr txBox="1"/>
          <p:nvPr/>
        </p:nvSpPr>
        <p:spPr>
          <a:xfrm>
            <a:off x="3347483" y="1211230"/>
            <a:ext cx="5842815" cy="553998"/>
          </a:xfrm>
          <a:prstGeom prst="rect">
            <a:avLst/>
          </a:prstGeom>
          <a:noFill/>
        </p:spPr>
        <p:txBody>
          <a:bodyPr wrap="square" rtlCol="0">
            <a:spAutoFit/>
          </a:bodyPr>
          <a:lstStyle/>
          <a:p>
            <a:pPr>
              <a:lnSpc>
                <a:spcPts val="3600"/>
              </a:lnSpc>
            </a:pPr>
            <a:r>
              <a:rPr lang="en-US" sz="3400" spc="180" dirty="0">
                <a:solidFill>
                  <a:schemeClr val="tx2"/>
                </a:solidFill>
                <a:latin typeface="+mj-lt"/>
              </a:rPr>
              <a:t>Keep Your Workspace Safe</a:t>
            </a:r>
          </a:p>
        </p:txBody>
      </p:sp>
      <p:pic>
        <p:nvPicPr>
          <p:cNvPr id="6" name="icons">
            <a:extLst>
              <a:ext uri="{FF2B5EF4-FFF2-40B4-BE49-F238E27FC236}">
                <a16:creationId xmlns:a16="http://schemas.microsoft.com/office/drawing/2014/main" id="{F4FFB0F5-5F6C-FA4C-88C2-547427240E4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662603" y="5959782"/>
            <a:ext cx="3505200" cy="444500"/>
          </a:xfrm>
          <a:prstGeom prst="rect">
            <a:avLst/>
          </a:prstGeom>
        </p:spPr>
      </p:pic>
    </p:spTree>
    <p:extLst>
      <p:ext uri="{BB962C8B-B14F-4D97-AF65-F5344CB8AC3E}">
        <p14:creationId xmlns:p14="http://schemas.microsoft.com/office/powerpoint/2010/main" val="278110545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childTnLst>
                                </p:cTn>
                              </p:par>
                            </p:childTnLst>
                          </p:cTn>
                        </p:par>
                        <p:par>
                          <p:cTn id="8" fill="hold">
                            <p:stCondLst>
                              <p:cond delay="75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750"/>
                                        <p:tgtEl>
                                          <p:spTgt spid="5"/>
                                        </p:tgtEl>
                                      </p:cBhvr>
                                    </p:animEffect>
                                  </p:childTnLst>
                                </p:cTn>
                              </p:par>
                            </p:childTnLst>
                          </p:cTn>
                        </p:par>
                        <p:par>
                          <p:cTn id="12" fill="hold">
                            <p:stCondLst>
                              <p:cond delay="1500"/>
                            </p:stCondLst>
                            <p:childTnLst>
                              <p:par>
                                <p:cTn id="13" presetID="22" presetClass="entr" presetSubtype="8"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Media Placeholder 1">
            <a:extLst>
              <a:ext uri="{FF2B5EF4-FFF2-40B4-BE49-F238E27FC236}">
                <a16:creationId xmlns:a16="http://schemas.microsoft.com/office/drawing/2014/main" id="{62BFF140-34C1-C841-B038-137590170C19}"/>
              </a:ext>
            </a:extLst>
          </p:cNvPr>
          <p:cNvSpPr>
            <a:spLocks noGrp="1"/>
          </p:cNvSpPr>
          <p:nvPr>
            <p:ph type="media" sz="quarter" idx="10"/>
          </p:nvPr>
        </p:nvSpPr>
        <p:spPr/>
      </p:sp>
      <p:sp>
        <p:nvSpPr>
          <p:cNvPr id="3" name="Text Placeholder 2">
            <a:extLst>
              <a:ext uri="{FF2B5EF4-FFF2-40B4-BE49-F238E27FC236}">
                <a16:creationId xmlns:a16="http://schemas.microsoft.com/office/drawing/2014/main" id="{4996AFB8-01D5-8945-85E5-12DB629DEFDA}"/>
              </a:ext>
            </a:extLst>
          </p:cNvPr>
          <p:cNvSpPr>
            <a:spLocks noGrp="1"/>
          </p:cNvSpPr>
          <p:nvPr>
            <p:ph type="body" sz="quarter" idx="11"/>
          </p:nvPr>
        </p:nvSpPr>
        <p:spPr/>
        <p:txBody>
          <a:bodyPr/>
          <a:lstStyle/>
          <a:p>
            <a:r>
              <a:rPr lang="en-US" dirty="0"/>
              <a:t>Keep Your </a:t>
            </a:r>
            <a:br>
              <a:rPr lang="en-US" dirty="0"/>
            </a:br>
            <a:r>
              <a:rPr lang="en-US" dirty="0"/>
              <a:t>Workspace Safe</a:t>
            </a:r>
          </a:p>
        </p:txBody>
      </p:sp>
    </p:spTree>
    <p:extLst>
      <p:ext uri="{BB962C8B-B14F-4D97-AF65-F5344CB8AC3E}">
        <p14:creationId xmlns:p14="http://schemas.microsoft.com/office/powerpoint/2010/main" val="2031981507"/>
      </p:ext>
    </p:extLst>
  </p:cSld>
  <p:clrMapOvr>
    <a:masterClrMapping/>
  </p:clrMapOvr>
  <p:transition spd="med">
    <p:fade/>
  </p:transition>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body">
            <a:extLst>
              <a:ext uri="{FF2B5EF4-FFF2-40B4-BE49-F238E27FC236}">
                <a16:creationId xmlns:a16="http://schemas.microsoft.com/office/drawing/2014/main" id="{995157A0-BD69-1A4F-9339-65ECFA70AA73}"/>
              </a:ext>
            </a:extLst>
          </p:cNvPr>
          <p:cNvSpPr txBox="1"/>
          <p:nvPr/>
        </p:nvSpPr>
        <p:spPr>
          <a:xfrm>
            <a:off x="2190271" y="2414460"/>
            <a:ext cx="5900433" cy="3486083"/>
          </a:xfrm>
          <a:prstGeom prst="rect">
            <a:avLst/>
          </a:prstGeom>
          <a:noFill/>
        </p:spPr>
        <p:txBody>
          <a:bodyPr wrap="square" rtlCol="0">
            <a:spAutoFit/>
          </a:bodyPr>
          <a:lstStyle/>
          <a:p>
            <a:pPr marL="285750" indent="-285750">
              <a:lnSpc>
                <a:spcPts val="2200"/>
              </a:lnSpc>
              <a:spcBef>
                <a:spcPts val="600"/>
              </a:spcBef>
              <a:buFont typeface="Wingdings" pitchFamily="2" charset="2"/>
              <a:buChar char="§"/>
            </a:pPr>
            <a:r>
              <a:rPr lang="en-US" spc="30" dirty="0"/>
              <a:t>Beware of your surroundings if you are teleworking from different locations and always use a virtual private network (VPN). </a:t>
            </a:r>
          </a:p>
          <a:p>
            <a:pPr marL="285750" indent="-285750">
              <a:lnSpc>
                <a:spcPts val="2200"/>
              </a:lnSpc>
              <a:spcBef>
                <a:spcPts val="600"/>
              </a:spcBef>
              <a:buFont typeface="Wingdings" pitchFamily="2" charset="2"/>
              <a:buChar char="§"/>
            </a:pPr>
            <a:r>
              <a:rPr lang="en-US" spc="30" dirty="0"/>
              <a:t>Stay focused and check the content and recipient before sending data.</a:t>
            </a:r>
          </a:p>
          <a:p>
            <a:pPr marL="285750" indent="-285750">
              <a:lnSpc>
                <a:spcPts val="2200"/>
              </a:lnSpc>
              <a:spcBef>
                <a:spcPts val="600"/>
              </a:spcBef>
              <a:buFont typeface="Wingdings" pitchFamily="2" charset="2"/>
              <a:buChar char="§"/>
            </a:pPr>
            <a:r>
              <a:rPr lang="en-US" spc="30" dirty="0"/>
              <a:t>Participate in information systems security and general awareness training.</a:t>
            </a:r>
          </a:p>
          <a:p>
            <a:pPr marL="285750" indent="-285750">
              <a:lnSpc>
                <a:spcPts val="2200"/>
              </a:lnSpc>
              <a:spcBef>
                <a:spcPts val="600"/>
              </a:spcBef>
              <a:buFont typeface="Wingdings" pitchFamily="2" charset="2"/>
              <a:buChar char="§"/>
            </a:pPr>
            <a:r>
              <a:rPr lang="en-US" spc="30" dirty="0"/>
              <a:t>Implement the required measures to protect your company’s systems and information such as installing approved software updates.</a:t>
            </a:r>
          </a:p>
          <a:p>
            <a:pPr marL="285750" indent="-285750">
              <a:lnSpc>
                <a:spcPts val="2200"/>
              </a:lnSpc>
              <a:spcBef>
                <a:spcPts val="600"/>
              </a:spcBef>
              <a:buFont typeface="Wingdings" pitchFamily="2" charset="2"/>
              <a:buChar char="§"/>
            </a:pPr>
            <a:r>
              <a:rPr lang="en-US" spc="30" dirty="0"/>
              <a:t>Turn off home virtual assistance when not needed.</a:t>
            </a:r>
          </a:p>
        </p:txBody>
      </p:sp>
      <p:sp>
        <p:nvSpPr>
          <p:cNvPr id="4" name="header">
            <a:extLst>
              <a:ext uri="{FF2B5EF4-FFF2-40B4-BE49-F238E27FC236}">
                <a16:creationId xmlns:a16="http://schemas.microsoft.com/office/drawing/2014/main" id="{C4FBAEAD-9091-684B-A281-115F9BA38569}"/>
              </a:ext>
            </a:extLst>
          </p:cNvPr>
          <p:cNvSpPr txBox="1"/>
          <p:nvPr/>
        </p:nvSpPr>
        <p:spPr>
          <a:xfrm>
            <a:off x="1518682" y="1211230"/>
            <a:ext cx="6896113" cy="553998"/>
          </a:xfrm>
          <a:prstGeom prst="rect">
            <a:avLst/>
          </a:prstGeom>
          <a:noFill/>
        </p:spPr>
        <p:txBody>
          <a:bodyPr wrap="square" rtlCol="0">
            <a:spAutoFit/>
          </a:bodyPr>
          <a:lstStyle/>
          <a:p>
            <a:pPr>
              <a:lnSpc>
                <a:spcPts val="3600"/>
              </a:lnSpc>
            </a:pPr>
            <a:r>
              <a:rPr lang="en-US" sz="3400" spc="180" dirty="0">
                <a:solidFill>
                  <a:schemeClr val="tx2"/>
                </a:solidFill>
                <a:latin typeface="+mj-lt"/>
              </a:rPr>
              <a:t>Protect Your Remote Workspace</a:t>
            </a:r>
          </a:p>
        </p:txBody>
      </p:sp>
      <p:pic>
        <p:nvPicPr>
          <p:cNvPr id="6" name="icon">
            <a:extLst>
              <a:ext uri="{FF2B5EF4-FFF2-40B4-BE49-F238E27FC236}">
                <a16:creationId xmlns:a16="http://schemas.microsoft.com/office/drawing/2014/main" id="{769A3F38-F7D8-A748-8698-4CCB710A2FD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76425" y="5949950"/>
            <a:ext cx="457200" cy="444500"/>
          </a:xfrm>
          <a:prstGeom prst="rect">
            <a:avLst/>
          </a:prstGeom>
        </p:spPr>
      </p:pic>
    </p:spTree>
    <p:extLst>
      <p:ext uri="{BB962C8B-B14F-4D97-AF65-F5344CB8AC3E}">
        <p14:creationId xmlns:p14="http://schemas.microsoft.com/office/powerpoint/2010/main" val="414784376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childTnLst>
                                </p:cTn>
                              </p:par>
                            </p:childTnLst>
                          </p:cTn>
                        </p:par>
                        <p:par>
                          <p:cTn id="8" fill="hold">
                            <p:stCondLst>
                              <p:cond delay="75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750"/>
                                        <p:tgtEl>
                                          <p:spTgt spid="5"/>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confetti" descr="Shape, circle&#10;&#10;Description automatically generated">
            <a:extLst>
              <a:ext uri="{FF2B5EF4-FFF2-40B4-BE49-F238E27FC236}">
                <a16:creationId xmlns:a16="http://schemas.microsoft.com/office/drawing/2014/main" id="{04870545-985F-4A4D-813D-6ADD362FC2E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537541" y="4226393"/>
            <a:ext cx="1719072" cy="1719072"/>
          </a:xfrm>
          <a:prstGeom prst="rect">
            <a:avLst/>
          </a:prstGeom>
        </p:spPr>
      </p:pic>
      <p:grpSp>
        <p:nvGrpSpPr>
          <p:cNvPr id="4" name="body block">
            <a:extLst>
              <a:ext uri="{FF2B5EF4-FFF2-40B4-BE49-F238E27FC236}">
                <a16:creationId xmlns:a16="http://schemas.microsoft.com/office/drawing/2014/main" id="{D74FF249-F549-DE4B-8AC4-5CB8AB3F7E49}"/>
              </a:ext>
            </a:extLst>
          </p:cNvPr>
          <p:cNvGrpSpPr/>
          <p:nvPr/>
        </p:nvGrpSpPr>
        <p:grpSpPr>
          <a:xfrm>
            <a:off x="4568639" y="2970081"/>
            <a:ext cx="4798881" cy="2160719"/>
            <a:chOff x="1601919" y="2970081"/>
            <a:chExt cx="4798881" cy="2160719"/>
          </a:xfrm>
        </p:grpSpPr>
        <p:sp>
          <p:nvSpPr>
            <p:cNvPr id="5" name="textblock">
              <a:extLst>
                <a:ext uri="{FF2B5EF4-FFF2-40B4-BE49-F238E27FC236}">
                  <a16:creationId xmlns:a16="http://schemas.microsoft.com/office/drawing/2014/main" id="{2067AAF9-1BF1-8545-906E-9A6EB262465B}"/>
                </a:ext>
              </a:extLst>
            </p:cNvPr>
            <p:cNvSpPr/>
            <p:nvPr/>
          </p:nvSpPr>
          <p:spPr>
            <a:xfrm>
              <a:off x="1601919" y="2970081"/>
              <a:ext cx="4798881" cy="2160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body">
              <a:extLst>
                <a:ext uri="{FF2B5EF4-FFF2-40B4-BE49-F238E27FC236}">
                  <a16:creationId xmlns:a16="http://schemas.microsoft.com/office/drawing/2014/main" id="{57A0A16B-795E-6340-BF2E-0C6400845925}"/>
                </a:ext>
              </a:extLst>
            </p:cNvPr>
            <p:cNvSpPr txBox="1"/>
            <p:nvPr/>
          </p:nvSpPr>
          <p:spPr>
            <a:xfrm>
              <a:off x="1973721" y="3408443"/>
              <a:ext cx="3661299" cy="1062342"/>
            </a:xfrm>
            <a:prstGeom prst="rect">
              <a:avLst/>
            </a:prstGeom>
            <a:noFill/>
          </p:spPr>
          <p:txBody>
            <a:bodyPr wrap="square" rtlCol="0">
              <a:spAutoFit/>
            </a:bodyPr>
            <a:lstStyle/>
            <a:p>
              <a:pPr>
                <a:lnSpc>
                  <a:spcPts val="2600"/>
                </a:lnSpc>
              </a:pPr>
              <a:r>
                <a:rPr lang="en-US" spc="30" dirty="0">
                  <a:solidFill>
                    <a:schemeClr val="bg2"/>
                  </a:solidFill>
                </a:rPr>
                <a:t>Everything you post on Social Media is out on the Internet and up for grabs by the adversary.</a:t>
              </a:r>
            </a:p>
          </p:txBody>
        </p:sp>
      </p:grpSp>
      <p:sp>
        <p:nvSpPr>
          <p:cNvPr id="11" name="confetti">
            <a:extLst>
              <a:ext uri="{FF2B5EF4-FFF2-40B4-BE49-F238E27FC236}">
                <a16:creationId xmlns:a16="http://schemas.microsoft.com/office/drawing/2014/main" id="{3DBD0887-91F0-4344-B332-E42C897454BD}"/>
              </a:ext>
            </a:extLst>
          </p:cNvPr>
          <p:cNvSpPr>
            <a:spLocks noChangeAspect="1"/>
          </p:cNvSpPr>
          <p:nvPr/>
        </p:nvSpPr>
        <p:spPr>
          <a:xfrm>
            <a:off x="9263853" y="3663119"/>
            <a:ext cx="228600" cy="228600"/>
          </a:xfrm>
          <a:prstGeom prst="r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header">
            <a:extLst>
              <a:ext uri="{FF2B5EF4-FFF2-40B4-BE49-F238E27FC236}">
                <a16:creationId xmlns:a16="http://schemas.microsoft.com/office/drawing/2014/main" id="{49CF5F00-A57D-0348-86A5-71255B777A5F}"/>
              </a:ext>
            </a:extLst>
          </p:cNvPr>
          <p:cNvSpPr txBox="1"/>
          <p:nvPr/>
        </p:nvSpPr>
        <p:spPr>
          <a:xfrm>
            <a:off x="3335911" y="863988"/>
            <a:ext cx="6375250" cy="1221360"/>
          </a:xfrm>
          <a:prstGeom prst="rect">
            <a:avLst/>
          </a:prstGeom>
          <a:noFill/>
        </p:spPr>
        <p:txBody>
          <a:bodyPr wrap="square" rtlCol="0">
            <a:spAutoFit/>
          </a:bodyPr>
          <a:lstStyle/>
          <a:p>
            <a:pPr>
              <a:lnSpc>
                <a:spcPts val="4400"/>
              </a:lnSpc>
            </a:pPr>
            <a:r>
              <a:rPr lang="en-US" sz="4800" spc="250" dirty="0">
                <a:solidFill>
                  <a:schemeClr val="bg2"/>
                </a:solidFill>
                <a:latin typeface="+mj-lt"/>
              </a:rPr>
              <a:t>OPSEC &amp; Engaging </a:t>
            </a:r>
            <a:br>
              <a:rPr lang="en-US" sz="4800" spc="250" dirty="0">
                <a:solidFill>
                  <a:schemeClr val="bg2"/>
                </a:solidFill>
                <a:latin typeface="+mj-lt"/>
              </a:rPr>
            </a:br>
            <a:r>
              <a:rPr lang="en-US" sz="4800" spc="250" dirty="0">
                <a:solidFill>
                  <a:schemeClr val="bg2"/>
                </a:solidFill>
                <a:latin typeface="+mj-lt"/>
              </a:rPr>
              <a:t>in Social Media</a:t>
            </a:r>
          </a:p>
        </p:txBody>
      </p:sp>
    </p:spTree>
    <p:extLst>
      <p:ext uri="{BB962C8B-B14F-4D97-AF65-F5344CB8AC3E}">
        <p14:creationId xmlns:p14="http://schemas.microsoft.com/office/powerpoint/2010/main" val="230689358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750"/>
                                        <p:tgtEl>
                                          <p:spTgt spid="7"/>
                                        </p:tgtEl>
                                      </p:cBhvr>
                                    </p:animEffect>
                                  </p:childTnLst>
                                </p:cTn>
                              </p:par>
                            </p:childTnLst>
                          </p:cTn>
                        </p:par>
                        <p:par>
                          <p:cTn id="8" fill="hold">
                            <p:stCondLst>
                              <p:cond delay="750"/>
                            </p:stCondLst>
                            <p:childTnLst>
                              <p:par>
                                <p:cTn id="9" presetID="22" presetClass="entr" presetSubtype="8"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body">
            <a:extLst>
              <a:ext uri="{FF2B5EF4-FFF2-40B4-BE49-F238E27FC236}">
                <a16:creationId xmlns:a16="http://schemas.microsoft.com/office/drawing/2014/main" id="{BBEFC25D-5EB5-D149-B8FF-52AABA97591F}"/>
              </a:ext>
            </a:extLst>
          </p:cNvPr>
          <p:cNvSpPr txBox="1"/>
          <p:nvPr/>
        </p:nvSpPr>
        <p:spPr>
          <a:xfrm>
            <a:off x="2199757" y="2871787"/>
            <a:ext cx="6941233" cy="1921552"/>
          </a:xfrm>
          <a:prstGeom prst="rect">
            <a:avLst/>
          </a:prstGeom>
          <a:noFill/>
        </p:spPr>
        <p:txBody>
          <a:bodyPr wrap="square" rtlCol="0">
            <a:spAutoFit/>
          </a:bodyPr>
          <a:lstStyle/>
          <a:p>
            <a:pPr>
              <a:lnSpc>
                <a:spcPts val="2200"/>
              </a:lnSpc>
              <a:spcAft>
                <a:spcPts val="1200"/>
              </a:spcAft>
            </a:pPr>
            <a:r>
              <a:rPr lang="en-US" dirty="0"/>
              <a:t>What you or your family and friends share on social media can provide the adversary with important information about our connections, habits, and careers. This can support their efforts of elicitation, recruitment, social engineering, targeting, and more - putting us, our families, our organizations, and our missions at risk.</a:t>
            </a:r>
          </a:p>
          <a:p>
            <a:pPr>
              <a:lnSpc>
                <a:spcPts val="2200"/>
              </a:lnSpc>
              <a:spcAft>
                <a:spcPts val="1200"/>
              </a:spcAft>
            </a:pPr>
            <a:endParaRPr lang="en-US" spc="30" dirty="0"/>
          </a:p>
        </p:txBody>
      </p:sp>
      <p:sp>
        <p:nvSpPr>
          <p:cNvPr id="7" name="header">
            <a:extLst>
              <a:ext uri="{FF2B5EF4-FFF2-40B4-BE49-F238E27FC236}">
                <a16:creationId xmlns:a16="http://schemas.microsoft.com/office/drawing/2014/main" id="{E4E43203-31DE-FD46-AE87-5B5EA0685C13}"/>
              </a:ext>
            </a:extLst>
          </p:cNvPr>
          <p:cNvSpPr txBox="1"/>
          <p:nvPr/>
        </p:nvSpPr>
        <p:spPr>
          <a:xfrm>
            <a:off x="1516121" y="1214775"/>
            <a:ext cx="5544435" cy="1015663"/>
          </a:xfrm>
          <a:prstGeom prst="rect">
            <a:avLst/>
          </a:prstGeom>
          <a:noFill/>
        </p:spPr>
        <p:txBody>
          <a:bodyPr wrap="square" rtlCol="0">
            <a:spAutoFit/>
          </a:bodyPr>
          <a:lstStyle/>
          <a:p>
            <a:pPr>
              <a:lnSpc>
                <a:spcPts val="3600"/>
              </a:lnSpc>
            </a:pPr>
            <a:r>
              <a:rPr lang="en-US" sz="3400" spc="180" dirty="0">
                <a:solidFill>
                  <a:schemeClr val="tx2"/>
                </a:solidFill>
                <a:latin typeface="+mj-lt"/>
              </a:rPr>
              <a:t>How Much Information are You Really Sharing?</a:t>
            </a:r>
          </a:p>
        </p:txBody>
      </p:sp>
      <p:sp>
        <p:nvSpPr>
          <p:cNvPr id="10" name="stat circle1">
            <a:extLst>
              <a:ext uri="{FF2B5EF4-FFF2-40B4-BE49-F238E27FC236}">
                <a16:creationId xmlns:a16="http://schemas.microsoft.com/office/drawing/2014/main" id="{E99CDAF2-1C29-8145-945A-14CFE467E5E2}"/>
              </a:ext>
            </a:extLst>
          </p:cNvPr>
          <p:cNvSpPr>
            <a:spLocks noChangeAspect="1"/>
          </p:cNvSpPr>
          <p:nvPr/>
        </p:nvSpPr>
        <p:spPr>
          <a:xfrm>
            <a:off x="14801838" y="3336034"/>
            <a:ext cx="1371600" cy="1371600"/>
          </a:xfrm>
          <a:prstGeom prst="ellipse">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91440" rIns="0" bIns="0" rtlCol="0" anchor="ctr"/>
          <a:lstStyle/>
          <a:p>
            <a:pPr lvl="0" algn="ctr">
              <a:lnSpc>
                <a:spcPts val="1800"/>
              </a:lnSpc>
            </a:pPr>
            <a:r>
              <a:rPr lang="en-US" spc="30" dirty="0">
                <a:solidFill>
                  <a:srgbClr val="1976D2"/>
                </a:solidFill>
                <a:latin typeface="+mj-lt"/>
              </a:rPr>
              <a:t>Internet Users</a:t>
            </a:r>
          </a:p>
        </p:txBody>
      </p:sp>
      <p:sp>
        <p:nvSpPr>
          <p:cNvPr id="6" name="stat circle2">
            <a:extLst>
              <a:ext uri="{FF2B5EF4-FFF2-40B4-BE49-F238E27FC236}">
                <a16:creationId xmlns:a16="http://schemas.microsoft.com/office/drawing/2014/main" id="{62CF45E8-A574-E94C-892E-A5DF51A938A2}"/>
              </a:ext>
            </a:extLst>
          </p:cNvPr>
          <p:cNvSpPr>
            <a:spLocks noChangeAspect="1"/>
          </p:cNvSpPr>
          <p:nvPr/>
        </p:nvSpPr>
        <p:spPr>
          <a:xfrm>
            <a:off x="9140990" y="-345783"/>
            <a:ext cx="2933207" cy="2933207"/>
          </a:xfrm>
          <a:prstGeom prst="ellipse">
            <a:avLst/>
          </a:prstGeom>
          <a:solidFill>
            <a:srgbClr val="002C58"/>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lnSpc>
                <a:spcPts val="2400"/>
              </a:lnSpc>
            </a:pPr>
            <a:r>
              <a:rPr lang="en-US" spc="30" dirty="0">
                <a:solidFill>
                  <a:srgbClr val="FFFFFF"/>
                </a:solidFill>
              </a:rPr>
              <a:t>Social media-enabled cybercrimes generate $3.25+ billion in global revenue per year</a:t>
            </a:r>
          </a:p>
        </p:txBody>
      </p:sp>
      <p:sp>
        <p:nvSpPr>
          <p:cNvPr id="9" name="stat circle3">
            <a:extLst>
              <a:ext uri="{FF2B5EF4-FFF2-40B4-BE49-F238E27FC236}">
                <a16:creationId xmlns:a16="http://schemas.microsoft.com/office/drawing/2014/main" id="{A5305637-A34B-2C46-AC51-429268682BDD}"/>
              </a:ext>
            </a:extLst>
          </p:cNvPr>
          <p:cNvSpPr>
            <a:spLocks noChangeAspect="1"/>
          </p:cNvSpPr>
          <p:nvPr/>
        </p:nvSpPr>
        <p:spPr>
          <a:xfrm>
            <a:off x="13887438" y="808206"/>
            <a:ext cx="1828800" cy="1828800"/>
          </a:xfrm>
          <a:prstGeom prst="ellipse">
            <a:avLst/>
          </a:prstGeom>
          <a:solidFill>
            <a:srgbClr val="1976D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137160" rtlCol="0" anchor="ctr"/>
          <a:lstStyle/>
          <a:p>
            <a:pPr lvl="0" algn="ctr">
              <a:lnSpc>
                <a:spcPts val="2400"/>
              </a:lnSpc>
            </a:pPr>
            <a:r>
              <a:rPr lang="en-US" spc="30" dirty="0">
                <a:solidFill>
                  <a:srgbClr val="FFFFFF"/>
                </a:solidFill>
              </a:rPr>
              <a:t>22% have been hacked at least once</a:t>
            </a:r>
          </a:p>
        </p:txBody>
      </p:sp>
    </p:spTree>
    <p:extLst>
      <p:ext uri="{BB962C8B-B14F-4D97-AF65-F5344CB8AC3E}">
        <p14:creationId xmlns:p14="http://schemas.microsoft.com/office/powerpoint/2010/main" val="427151086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750"/>
                                        <p:tgtEl>
                                          <p:spTgt spid="7"/>
                                        </p:tgtEl>
                                      </p:cBhvr>
                                    </p:animEffect>
                                  </p:childTnLst>
                                </p:cTn>
                              </p:par>
                            </p:childTnLst>
                          </p:cTn>
                        </p:par>
                        <p:par>
                          <p:cTn id="8" fill="hold">
                            <p:stCondLst>
                              <p:cond delay="75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750"/>
                                        <p:tgtEl>
                                          <p:spTgt spid="8"/>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750"/>
                                        <p:tgtEl>
                                          <p:spTgt spid="10"/>
                                        </p:tgtEl>
                                      </p:cBhvr>
                                    </p:animEffect>
                                  </p:childTnLst>
                                </p:cTn>
                              </p:par>
                            </p:childTnLst>
                          </p:cTn>
                        </p:par>
                        <p:par>
                          <p:cTn id="16" fill="hold">
                            <p:stCondLst>
                              <p:cond delay="2250"/>
                            </p:stCondLst>
                            <p:childTnLst>
                              <p:par>
                                <p:cTn id="17" presetID="10" presetClass="entr" presetSubtype="0"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750"/>
                                        <p:tgtEl>
                                          <p:spTgt spid="9"/>
                                        </p:tgtEl>
                                      </p:cBhvr>
                                    </p:animEffect>
                                  </p:childTnLst>
                                </p:cTn>
                              </p:par>
                            </p:childTnLst>
                          </p:cTn>
                        </p:par>
                        <p:par>
                          <p:cTn id="20" fill="hold">
                            <p:stCondLst>
                              <p:cond delay="3000"/>
                            </p:stCondLst>
                            <p:childTnLst>
                              <p:par>
                                <p:cTn id="21" presetID="10" presetClass="entr" presetSubtype="0"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P spid="10" grpId="0" animBg="1"/>
      <p:bldP spid="6" grpId="0" animBg="1"/>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pSp>
        <p:nvGrpSpPr>
          <p:cNvPr id="8" name="body block">
            <a:extLst>
              <a:ext uri="{FF2B5EF4-FFF2-40B4-BE49-F238E27FC236}">
                <a16:creationId xmlns:a16="http://schemas.microsoft.com/office/drawing/2014/main" id="{4B1E69E3-E416-2D44-8D43-C51F27212B94}"/>
              </a:ext>
            </a:extLst>
          </p:cNvPr>
          <p:cNvGrpSpPr/>
          <p:nvPr/>
        </p:nvGrpSpPr>
        <p:grpSpPr>
          <a:xfrm>
            <a:off x="3430233" y="3884482"/>
            <a:ext cx="6401286" cy="2973518"/>
            <a:chOff x="3430233" y="3884482"/>
            <a:chExt cx="6401286" cy="2973518"/>
          </a:xfrm>
        </p:grpSpPr>
        <p:sp>
          <p:nvSpPr>
            <p:cNvPr id="7" name="textblock">
              <a:extLst>
                <a:ext uri="{FF2B5EF4-FFF2-40B4-BE49-F238E27FC236}">
                  <a16:creationId xmlns:a16="http://schemas.microsoft.com/office/drawing/2014/main" id="{D59FCAF4-FEAA-FB41-B91D-FC554513398A}"/>
                </a:ext>
              </a:extLst>
            </p:cNvPr>
            <p:cNvSpPr/>
            <p:nvPr/>
          </p:nvSpPr>
          <p:spPr>
            <a:xfrm>
              <a:off x="3430233" y="3884482"/>
              <a:ext cx="6401286" cy="297351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body">
              <a:extLst>
                <a:ext uri="{FF2B5EF4-FFF2-40B4-BE49-F238E27FC236}">
                  <a16:creationId xmlns:a16="http://schemas.microsoft.com/office/drawing/2014/main" id="{F550E4D4-0C61-EB4A-8FC3-75340F9944BA}"/>
                </a:ext>
              </a:extLst>
            </p:cNvPr>
            <p:cNvSpPr txBox="1"/>
            <p:nvPr/>
          </p:nvSpPr>
          <p:spPr>
            <a:xfrm>
              <a:off x="3791750" y="4441895"/>
              <a:ext cx="5398547" cy="1729191"/>
            </a:xfrm>
            <a:prstGeom prst="rect">
              <a:avLst/>
            </a:prstGeom>
            <a:noFill/>
          </p:spPr>
          <p:txBody>
            <a:bodyPr wrap="square" rtlCol="0">
              <a:spAutoFit/>
            </a:bodyPr>
            <a:lstStyle/>
            <a:p>
              <a:pPr>
                <a:lnSpc>
                  <a:spcPts val="2600"/>
                </a:lnSpc>
              </a:pPr>
              <a:r>
                <a:rPr lang="en-US" spc="30" dirty="0">
                  <a:solidFill>
                    <a:schemeClr val="bg2"/>
                  </a:solidFill>
                </a:rPr>
                <a:t>Understanding how a threat could potentially exploit vulnerabilities to compromise your personal information and learning different countermeasures to prevent it are key to ensuring critical information doesn’t land in the adversary’s hands. </a:t>
              </a:r>
            </a:p>
          </p:txBody>
        </p:sp>
      </p:grpSp>
      <p:sp>
        <p:nvSpPr>
          <p:cNvPr id="5" name="header">
            <a:extLst>
              <a:ext uri="{FF2B5EF4-FFF2-40B4-BE49-F238E27FC236}">
                <a16:creationId xmlns:a16="http://schemas.microsoft.com/office/drawing/2014/main" id="{8BCBEBBE-FA95-284B-B8CA-522B52E71232}"/>
              </a:ext>
            </a:extLst>
          </p:cNvPr>
          <p:cNvSpPr txBox="1"/>
          <p:nvPr/>
        </p:nvSpPr>
        <p:spPr>
          <a:xfrm>
            <a:off x="2777924" y="1419572"/>
            <a:ext cx="7766612" cy="657103"/>
          </a:xfrm>
          <a:prstGeom prst="rect">
            <a:avLst/>
          </a:prstGeom>
          <a:noFill/>
        </p:spPr>
        <p:txBody>
          <a:bodyPr wrap="square" rtlCol="0">
            <a:spAutoFit/>
          </a:bodyPr>
          <a:lstStyle/>
          <a:p>
            <a:pPr>
              <a:lnSpc>
                <a:spcPts val="4400"/>
              </a:lnSpc>
            </a:pPr>
            <a:r>
              <a:rPr lang="en-US" sz="4800" spc="250" dirty="0">
                <a:solidFill>
                  <a:schemeClr val="tx2"/>
                </a:solidFill>
                <a:latin typeface="+mj-lt"/>
              </a:rPr>
              <a:t>The Importance of OPSEC</a:t>
            </a:r>
          </a:p>
        </p:txBody>
      </p:sp>
      <p:pic>
        <p:nvPicPr>
          <p:cNvPr id="4" name="confetti" descr="Shape, circle&#10;&#10;Description automatically generated">
            <a:extLst>
              <a:ext uri="{FF2B5EF4-FFF2-40B4-BE49-F238E27FC236}">
                <a16:creationId xmlns:a16="http://schemas.microsoft.com/office/drawing/2014/main" id="{A675BA33-1929-8F4C-969E-F2D483CE2D5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792862" y="5946277"/>
            <a:ext cx="1371600" cy="1371600"/>
          </a:xfrm>
          <a:prstGeom prst="rect">
            <a:avLst/>
          </a:prstGeom>
        </p:spPr>
      </p:pic>
    </p:spTree>
    <p:extLst>
      <p:ext uri="{BB962C8B-B14F-4D97-AF65-F5344CB8AC3E}">
        <p14:creationId xmlns:p14="http://schemas.microsoft.com/office/powerpoint/2010/main" val="357522321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750"/>
                                        <p:tgtEl>
                                          <p:spTgt spid="5"/>
                                        </p:tgtEl>
                                      </p:cBhvr>
                                    </p:animEffect>
                                  </p:childTnLst>
                                </p:cTn>
                              </p:par>
                            </p:childTnLst>
                          </p:cTn>
                        </p:par>
                        <p:par>
                          <p:cTn id="8" fill="hold">
                            <p:stCondLst>
                              <p:cond delay="750"/>
                            </p:stCondLst>
                            <p:childTnLst>
                              <p:par>
                                <p:cTn id="9" presetID="22"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body">
            <a:extLst>
              <a:ext uri="{FF2B5EF4-FFF2-40B4-BE49-F238E27FC236}">
                <a16:creationId xmlns:a16="http://schemas.microsoft.com/office/drawing/2014/main" id="{48AF92C2-2811-6745-A25B-FE38ABEAABC5}"/>
              </a:ext>
            </a:extLst>
          </p:cNvPr>
          <p:cNvSpPr txBox="1"/>
          <p:nvPr/>
        </p:nvSpPr>
        <p:spPr>
          <a:xfrm>
            <a:off x="4019072" y="2414460"/>
            <a:ext cx="5171226" cy="3426579"/>
          </a:xfrm>
          <a:prstGeom prst="rect">
            <a:avLst/>
          </a:prstGeom>
          <a:noFill/>
        </p:spPr>
        <p:txBody>
          <a:bodyPr wrap="square" rtlCol="0">
            <a:spAutoFit/>
          </a:bodyPr>
          <a:lstStyle/>
          <a:p>
            <a:pPr marL="285750" indent="-285750">
              <a:lnSpc>
                <a:spcPts val="2200"/>
              </a:lnSpc>
              <a:spcBef>
                <a:spcPts val="600"/>
              </a:spcBef>
              <a:buFont typeface="Wingdings" pitchFamily="2" charset="2"/>
              <a:buChar char="§"/>
            </a:pPr>
            <a:r>
              <a:rPr lang="en-US" spc="30" dirty="0"/>
              <a:t>Threats come from criminals, hackers, nation states, economic competitors, and terrorists.</a:t>
            </a:r>
          </a:p>
          <a:p>
            <a:pPr marL="285750" indent="-285750">
              <a:lnSpc>
                <a:spcPts val="2200"/>
              </a:lnSpc>
              <a:spcBef>
                <a:spcPts val="600"/>
              </a:spcBef>
              <a:buFont typeface="Wingdings" pitchFamily="2" charset="2"/>
              <a:buChar char="§"/>
            </a:pPr>
            <a:r>
              <a:rPr lang="en-US" spc="30" dirty="0"/>
              <a:t>PII, financial or account information, personal and professional schedules, job details, sensitive or proprietary information, and official capabilities, activities, or limitations.</a:t>
            </a:r>
          </a:p>
          <a:p>
            <a:pPr marL="285750" indent="-285750">
              <a:lnSpc>
                <a:spcPts val="2200"/>
              </a:lnSpc>
              <a:spcBef>
                <a:spcPts val="600"/>
              </a:spcBef>
              <a:buFont typeface="Wingdings" pitchFamily="2" charset="2"/>
              <a:buChar char="§"/>
            </a:pPr>
            <a:r>
              <a:rPr lang="en-US" spc="30" dirty="0"/>
              <a:t>Oversharing, lax privacy settings, and clicking on scam links are examples of vulnerabilities.</a:t>
            </a:r>
          </a:p>
          <a:p>
            <a:pPr marL="285750" indent="-285750">
              <a:lnSpc>
                <a:spcPts val="2200"/>
              </a:lnSpc>
              <a:spcBef>
                <a:spcPts val="600"/>
              </a:spcBef>
              <a:buFont typeface="Wingdings" pitchFamily="2" charset="2"/>
              <a:buChar char="§"/>
            </a:pPr>
            <a:r>
              <a:rPr lang="en-US" spc="30" dirty="0"/>
              <a:t>The risks associated with social media will have a lot to do with how much information you share.</a:t>
            </a:r>
          </a:p>
        </p:txBody>
      </p:sp>
      <p:sp>
        <p:nvSpPr>
          <p:cNvPr id="4" name="header">
            <a:extLst>
              <a:ext uri="{FF2B5EF4-FFF2-40B4-BE49-F238E27FC236}">
                <a16:creationId xmlns:a16="http://schemas.microsoft.com/office/drawing/2014/main" id="{62DDFFF8-F184-2649-84B1-375653518464}"/>
              </a:ext>
            </a:extLst>
          </p:cNvPr>
          <p:cNvSpPr txBox="1"/>
          <p:nvPr/>
        </p:nvSpPr>
        <p:spPr>
          <a:xfrm>
            <a:off x="3347483" y="1211230"/>
            <a:ext cx="5842815" cy="553998"/>
          </a:xfrm>
          <a:prstGeom prst="rect">
            <a:avLst/>
          </a:prstGeom>
          <a:noFill/>
        </p:spPr>
        <p:txBody>
          <a:bodyPr wrap="square" rtlCol="0">
            <a:spAutoFit/>
          </a:bodyPr>
          <a:lstStyle/>
          <a:p>
            <a:pPr>
              <a:lnSpc>
                <a:spcPts val="3600"/>
              </a:lnSpc>
            </a:pPr>
            <a:r>
              <a:rPr lang="en-US" sz="3400" spc="180" dirty="0">
                <a:solidFill>
                  <a:schemeClr val="tx2"/>
                </a:solidFill>
                <a:latin typeface="+mj-lt"/>
              </a:rPr>
              <a:t>Shared Awareness</a:t>
            </a:r>
          </a:p>
        </p:txBody>
      </p:sp>
      <p:pic>
        <p:nvPicPr>
          <p:cNvPr id="6" name="icons">
            <a:extLst>
              <a:ext uri="{FF2B5EF4-FFF2-40B4-BE49-F238E27FC236}">
                <a16:creationId xmlns:a16="http://schemas.microsoft.com/office/drawing/2014/main" id="{F1ADFD58-3778-2C4A-A8EC-A122CF6410AE}"/>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662603" y="5959782"/>
            <a:ext cx="3505200" cy="444500"/>
          </a:xfrm>
          <a:prstGeom prst="rect">
            <a:avLst/>
          </a:prstGeom>
        </p:spPr>
      </p:pic>
    </p:spTree>
    <p:extLst>
      <p:ext uri="{BB962C8B-B14F-4D97-AF65-F5344CB8AC3E}">
        <p14:creationId xmlns:p14="http://schemas.microsoft.com/office/powerpoint/2010/main" val="7703621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childTnLst>
                                </p:cTn>
                              </p:par>
                            </p:childTnLst>
                          </p:cTn>
                        </p:par>
                        <p:par>
                          <p:cTn id="8" fill="hold">
                            <p:stCondLst>
                              <p:cond delay="75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750"/>
                                        <p:tgtEl>
                                          <p:spTgt spid="5"/>
                                        </p:tgtEl>
                                      </p:cBhvr>
                                    </p:animEffect>
                                  </p:childTnLst>
                                </p:cTn>
                              </p:par>
                            </p:childTnLst>
                          </p:cTn>
                        </p:par>
                        <p:par>
                          <p:cTn id="12" fill="hold">
                            <p:stCondLst>
                              <p:cond delay="1500"/>
                            </p:stCondLst>
                            <p:childTnLst>
                              <p:par>
                                <p:cTn id="13" presetID="22" presetClass="entr" presetSubtype="8"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Media Placeholder 1">
            <a:extLst>
              <a:ext uri="{FF2B5EF4-FFF2-40B4-BE49-F238E27FC236}">
                <a16:creationId xmlns:a16="http://schemas.microsoft.com/office/drawing/2014/main" id="{F4D25B6F-8346-F04A-9A3E-19B435E6C59B}"/>
              </a:ext>
            </a:extLst>
          </p:cNvPr>
          <p:cNvSpPr>
            <a:spLocks noGrp="1"/>
          </p:cNvSpPr>
          <p:nvPr>
            <p:ph type="media" sz="quarter" idx="10"/>
          </p:nvPr>
        </p:nvSpPr>
        <p:spPr/>
      </p:sp>
      <p:sp>
        <p:nvSpPr>
          <p:cNvPr id="3" name="Text Placeholder 2">
            <a:extLst>
              <a:ext uri="{FF2B5EF4-FFF2-40B4-BE49-F238E27FC236}">
                <a16:creationId xmlns:a16="http://schemas.microsoft.com/office/drawing/2014/main" id="{D7973B1B-0DEC-EE45-830A-3970C8F930D1}"/>
              </a:ext>
            </a:extLst>
          </p:cNvPr>
          <p:cNvSpPr>
            <a:spLocks noGrp="1"/>
          </p:cNvSpPr>
          <p:nvPr>
            <p:ph type="body" sz="quarter" idx="11"/>
          </p:nvPr>
        </p:nvSpPr>
        <p:spPr/>
        <p:txBody>
          <a:bodyPr/>
          <a:lstStyle/>
          <a:p>
            <a:r>
              <a:rPr lang="en-US" dirty="0"/>
              <a:t>Shared</a:t>
            </a:r>
          </a:p>
          <a:p>
            <a:r>
              <a:rPr lang="en-US" dirty="0"/>
              <a:t>Awareness</a:t>
            </a:r>
          </a:p>
        </p:txBody>
      </p:sp>
    </p:spTree>
    <p:extLst>
      <p:ext uri="{BB962C8B-B14F-4D97-AF65-F5344CB8AC3E}">
        <p14:creationId xmlns:p14="http://schemas.microsoft.com/office/powerpoint/2010/main" val="3235656181"/>
      </p:ext>
    </p:extLst>
  </p:cSld>
  <p:clrMapOvr>
    <a:masterClrMapping/>
  </p:clrMapOvr>
  <p:transition spd="med">
    <p:fade/>
  </p:transition>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body">
            <a:extLst>
              <a:ext uri="{FF2B5EF4-FFF2-40B4-BE49-F238E27FC236}">
                <a16:creationId xmlns:a16="http://schemas.microsoft.com/office/drawing/2014/main" id="{C0B9EE7D-098E-F24A-BBA4-22CF3129939B}"/>
              </a:ext>
            </a:extLst>
          </p:cNvPr>
          <p:cNvSpPr txBox="1"/>
          <p:nvPr/>
        </p:nvSpPr>
        <p:spPr>
          <a:xfrm>
            <a:off x="2190271" y="2877447"/>
            <a:ext cx="6328696" cy="2811026"/>
          </a:xfrm>
          <a:prstGeom prst="rect">
            <a:avLst/>
          </a:prstGeom>
          <a:noFill/>
        </p:spPr>
        <p:txBody>
          <a:bodyPr wrap="square" rtlCol="0">
            <a:spAutoFit/>
          </a:bodyPr>
          <a:lstStyle/>
          <a:p>
            <a:pPr marL="285750" indent="-285750">
              <a:lnSpc>
                <a:spcPts val="2200"/>
              </a:lnSpc>
              <a:spcBef>
                <a:spcPts val="600"/>
              </a:spcBef>
              <a:buFont typeface="Wingdings" pitchFamily="2" charset="2"/>
              <a:buChar char="§"/>
            </a:pPr>
            <a:r>
              <a:rPr lang="en-US" spc="30" dirty="0"/>
              <a:t>Posting personal details can give too much information to the wrong people.</a:t>
            </a:r>
          </a:p>
          <a:p>
            <a:pPr marL="285750" indent="-285750">
              <a:lnSpc>
                <a:spcPts val="2200"/>
              </a:lnSpc>
              <a:spcBef>
                <a:spcPts val="600"/>
              </a:spcBef>
              <a:buFont typeface="Wingdings" pitchFamily="2" charset="2"/>
              <a:buChar char="§"/>
            </a:pPr>
            <a:r>
              <a:rPr lang="en-US" spc="30" dirty="0"/>
              <a:t>Use the highest privacy setting available.</a:t>
            </a:r>
          </a:p>
          <a:p>
            <a:pPr marL="285750" indent="-285750">
              <a:lnSpc>
                <a:spcPts val="2200"/>
              </a:lnSpc>
              <a:spcBef>
                <a:spcPts val="600"/>
              </a:spcBef>
              <a:buFont typeface="Wingdings" pitchFamily="2" charset="2"/>
              <a:buChar char="§"/>
            </a:pPr>
            <a:r>
              <a:rPr lang="en-US" spc="30" dirty="0"/>
              <a:t>Be selective with fiend/connection requests.</a:t>
            </a:r>
          </a:p>
          <a:p>
            <a:pPr marL="285750" indent="-285750">
              <a:lnSpc>
                <a:spcPts val="2200"/>
              </a:lnSpc>
              <a:spcBef>
                <a:spcPts val="600"/>
              </a:spcBef>
              <a:buFont typeface="Wingdings" pitchFamily="2" charset="2"/>
              <a:buChar char="§"/>
            </a:pPr>
            <a:r>
              <a:rPr lang="en-US" spc="30" dirty="0"/>
              <a:t>Turn off location settings feature.</a:t>
            </a:r>
          </a:p>
          <a:p>
            <a:pPr marL="285750" indent="-285750">
              <a:lnSpc>
                <a:spcPts val="2200"/>
              </a:lnSpc>
              <a:spcBef>
                <a:spcPts val="600"/>
              </a:spcBef>
              <a:buFont typeface="Wingdings" pitchFamily="2" charset="2"/>
              <a:buChar char="§"/>
            </a:pPr>
            <a:r>
              <a:rPr lang="en-US" spc="30" dirty="0"/>
              <a:t>Avoid clicking on suspicious messages or links.</a:t>
            </a:r>
          </a:p>
          <a:p>
            <a:pPr marL="285750" indent="-285750">
              <a:lnSpc>
                <a:spcPts val="2200"/>
              </a:lnSpc>
              <a:spcBef>
                <a:spcPts val="600"/>
              </a:spcBef>
              <a:buFont typeface="Wingdings" pitchFamily="2" charset="2"/>
              <a:buChar char="§"/>
            </a:pPr>
            <a:r>
              <a:rPr lang="en-US" spc="30" dirty="0"/>
              <a:t>Report any scam posts or messages.</a:t>
            </a:r>
          </a:p>
          <a:p>
            <a:pPr marL="285750" indent="-285750">
              <a:lnSpc>
                <a:spcPts val="2200"/>
              </a:lnSpc>
              <a:spcBef>
                <a:spcPts val="600"/>
              </a:spcBef>
              <a:buFont typeface="Wingdings" pitchFamily="2" charset="2"/>
              <a:buChar char="§"/>
            </a:pPr>
            <a:r>
              <a:rPr lang="en-US" spc="30" dirty="0"/>
              <a:t>Use unique passwords for all your accounts.</a:t>
            </a:r>
          </a:p>
        </p:txBody>
      </p:sp>
      <p:sp>
        <p:nvSpPr>
          <p:cNvPr id="6" name="header">
            <a:extLst>
              <a:ext uri="{FF2B5EF4-FFF2-40B4-BE49-F238E27FC236}">
                <a16:creationId xmlns:a16="http://schemas.microsoft.com/office/drawing/2014/main" id="{A313D361-C253-F24B-8AD8-2DE978B17C2B}"/>
              </a:ext>
            </a:extLst>
          </p:cNvPr>
          <p:cNvSpPr txBox="1"/>
          <p:nvPr/>
        </p:nvSpPr>
        <p:spPr>
          <a:xfrm>
            <a:off x="1518682" y="1211230"/>
            <a:ext cx="5842815" cy="1015663"/>
          </a:xfrm>
          <a:prstGeom prst="rect">
            <a:avLst/>
          </a:prstGeom>
          <a:noFill/>
        </p:spPr>
        <p:txBody>
          <a:bodyPr wrap="square" rtlCol="0">
            <a:spAutoFit/>
          </a:bodyPr>
          <a:lstStyle/>
          <a:p>
            <a:pPr>
              <a:lnSpc>
                <a:spcPts val="3600"/>
              </a:lnSpc>
            </a:pPr>
            <a:r>
              <a:rPr lang="en-US" sz="3400" spc="180" dirty="0">
                <a:solidFill>
                  <a:schemeClr val="tx2"/>
                </a:solidFill>
                <a:latin typeface="+mj-lt"/>
              </a:rPr>
              <a:t>Protect Your </a:t>
            </a:r>
            <a:br>
              <a:rPr lang="en-US" sz="3400" spc="180" dirty="0">
                <a:solidFill>
                  <a:schemeClr val="tx2"/>
                </a:solidFill>
                <a:latin typeface="+mj-lt"/>
              </a:rPr>
            </a:br>
            <a:r>
              <a:rPr lang="en-US" sz="3400" spc="180" dirty="0">
                <a:solidFill>
                  <a:schemeClr val="tx2"/>
                </a:solidFill>
                <a:latin typeface="+mj-lt"/>
              </a:rPr>
              <a:t>Social Media Accounts</a:t>
            </a:r>
          </a:p>
        </p:txBody>
      </p:sp>
      <p:pic>
        <p:nvPicPr>
          <p:cNvPr id="5" name="icon">
            <a:extLst>
              <a:ext uri="{FF2B5EF4-FFF2-40B4-BE49-F238E27FC236}">
                <a16:creationId xmlns:a16="http://schemas.microsoft.com/office/drawing/2014/main" id="{9FD80C72-625B-0F44-B907-546862783E23}"/>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76425" y="5949950"/>
            <a:ext cx="457200" cy="444500"/>
          </a:xfrm>
          <a:prstGeom prst="rect">
            <a:avLst/>
          </a:prstGeom>
        </p:spPr>
      </p:pic>
    </p:spTree>
    <p:extLst>
      <p:ext uri="{BB962C8B-B14F-4D97-AF65-F5344CB8AC3E}">
        <p14:creationId xmlns:p14="http://schemas.microsoft.com/office/powerpoint/2010/main" val="105831324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750"/>
                                        <p:tgtEl>
                                          <p:spTgt spid="6"/>
                                        </p:tgtEl>
                                      </p:cBhvr>
                                    </p:animEffect>
                                  </p:childTnLst>
                                </p:cTn>
                              </p:par>
                            </p:childTnLst>
                          </p:cTn>
                        </p:par>
                        <p:par>
                          <p:cTn id="8" fill="hold">
                            <p:stCondLst>
                              <p:cond delay="75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750"/>
                                        <p:tgtEl>
                                          <p:spTgt spid="7"/>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2" name="R pic" descr="A person holding a computer&#10;&#10;Description automatically generated">
            <a:extLst>
              <a:ext uri="{FF2B5EF4-FFF2-40B4-BE49-F238E27FC236}">
                <a16:creationId xmlns:a16="http://schemas.microsoft.com/office/drawing/2014/main" id="{827BEA46-00A7-1343-8E98-FAA08B7F592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09642" y="4572000"/>
            <a:ext cx="2159000" cy="1828800"/>
          </a:xfrm>
          <a:prstGeom prst="rect">
            <a:avLst/>
          </a:prstGeom>
        </p:spPr>
      </p:pic>
      <p:pic>
        <p:nvPicPr>
          <p:cNvPr id="16" name="btm M pic" descr="A person looking at the camera&#10;&#10;Description automatically generated">
            <a:extLst>
              <a:ext uri="{FF2B5EF4-FFF2-40B4-BE49-F238E27FC236}">
                <a16:creationId xmlns:a16="http://schemas.microsoft.com/office/drawing/2014/main" id="{976319A6-677C-134C-B4BC-28274A8F92A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973028" y="2400300"/>
            <a:ext cx="2743200" cy="1930400"/>
          </a:xfrm>
          <a:prstGeom prst="rect">
            <a:avLst/>
          </a:prstGeom>
        </p:spPr>
      </p:pic>
      <p:pic>
        <p:nvPicPr>
          <p:cNvPr id="20" name="top M pic" descr="A person wearing glasses&#10;&#10;Description automatically generated">
            <a:extLst>
              <a:ext uri="{FF2B5EF4-FFF2-40B4-BE49-F238E27FC236}">
                <a16:creationId xmlns:a16="http://schemas.microsoft.com/office/drawing/2014/main" id="{D26AEFA6-04A5-714D-AD6D-A44632C3619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973028" y="0"/>
            <a:ext cx="2057400" cy="2159000"/>
          </a:xfrm>
          <a:prstGeom prst="rect">
            <a:avLst/>
          </a:prstGeom>
        </p:spPr>
      </p:pic>
      <p:pic>
        <p:nvPicPr>
          <p:cNvPr id="12" name="L pic" descr="A person sitting on a luggage bag&#10;&#10;Description automatically generated">
            <a:extLst>
              <a:ext uri="{FF2B5EF4-FFF2-40B4-BE49-F238E27FC236}">
                <a16:creationId xmlns:a16="http://schemas.microsoft.com/office/drawing/2014/main" id="{122EB2CD-DB4A-DB4E-896D-D4CCC458694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64824" y="444500"/>
            <a:ext cx="2286000" cy="3886200"/>
          </a:xfrm>
          <a:prstGeom prst="rect">
            <a:avLst/>
          </a:prstGeom>
        </p:spPr>
      </p:pic>
      <p:pic>
        <p:nvPicPr>
          <p:cNvPr id="4" name="confetti" descr="Shape, circle&#10;&#10;Description automatically generated">
            <a:extLst>
              <a:ext uri="{FF2B5EF4-FFF2-40B4-BE49-F238E27FC236}">
                <a16:creationId xmlns:a16="http://schemas.microsoft.com/office/drawing/2014/main" id="{84219625-51F4-3046-9032-D7B7DE516FC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54191" y="3217985"/>
            <a:ext cx="3378200" cy="2971800"/>
          </a:xfrm>
          <a:prstGeom prst="rect">
            <a:avLst/>
          </a:prstGeom>
        </p:spPr>
      </p:pic>
      <p:sp>
        <p:nvSpPr>
          <p:cNvPr id="23" name="confetti2">
            <a:extLst>
              <a:ext uri="{FF2B5EF4-FFF2-40B4-BE49-F238E27FC236}">
                <a16:creationId xmlns:a16="http://schemas.microsoft.com/office/drawing/2014/main" id="{ABD180F4-3169-9548-9F27-3B56E6D13BBF}"/>
              </a:ext>
            </a:extLst>
          </p:cNvPr>
          <p:cNvSpPr>
            <a:spLocks noChangeAspect="1"/>
          </p:cNvSpPr>
          <p:nvPr/>
        </p:nvSpPr>
        <p:spPr>
          <a:xfrm>
            <a:off x="11199631" y="1020089"/>
            <a:ext cx="1371600" cy="1371600"/>
          </a:xfrm>
          <a:prstGeom prst="ellipse">
            <a:avLst/>
          </a:prstGeom>
          <a:solidFill>
            <a:srgbClr val="197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lock">
            <a:extLst>
              <a:ext uri="{FF2B5EF4-FFF2-40B4-BE49-F238E27FC236}">
                <a16:creationId xmlns:a16="http://schemas.microsoft.com/office/drawing/2014/main" id="{3FF802CF-0E40-BB42-A8A5-B8D98254A9C1}"/>
              </a:ext>
            </a:extLst>
          </p:cNvPr>
          <p:cNvSpPr/>
          <p:nvPr/>
        </p:nvSpPr>
        <p:spPr>
          <a:xfrm>
            <a:off x="0" y="4572000"/>
            <a:ext cx="6172200" cy="228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contact info">
            <a:extLst>
              <a:ext uri="{FF2B5EF4-FFF2-40B4-BE49-F238E27FC236}">
                <a16:creationId xmlns:a16="http://schemas.microsoft.com/office/drawing/2014/main" id="{D18C492B-4183-8242-BCD6-D5B264FC8116}"/>
              </a:ext>
            </a:extLst>
          </p:cNvPr>
          <p:cNvSpPr txBox="1"/>
          <p:nvPr/>
        </p:nvSpPr>
        <p:spPr>
          <a:xfrm>
            <a:off x="2048281" y="4972523"/>
            <a:ext cx="3865943" cy="1395767"/>
          </a:xfrm>
          <a:prstGeom prst="rect">
            <a:avLst/>
          </a:prstGeom>
          <a:noFill/>
        </p:spPr>
        <p:txBody>
          <a:bodyPr wrap="square" rtlCol="0">
            <a:spAutoFit/>
          </a:bodyPr>
          <a:lstStyle/>
          <a:p>
            <a:pPr>
              <a:lnSpc>
                <a:spcPts val="2600"/>
              </a:lnSpc>
            </a:pPr>
            <a:r>
              <a:rPr lang="en-US" spc="30" dirty="0">
                <a:solidFill>
                  <a:schemeClr val="bg2"/>
                </a:solidFill>
              </a:rPr>
              <a:t>For additional resources</a:t>
            </a:r>
          </a:p>
          <a:p>
            <a:pPr>
              <a:lnSpc>
                <a:spcPts val="2600"/>
              </a:lnSpc>
            </a:pPr>
            <a:r>
              <a:rPr lang="en-US" dirty="0">
                <a:hlinkClick r:id="rId9"/>
              </a:rPr>
              <a:t>Operations Security (odni.gov)</a:t>
            </a:r>
            <a:endParaRPr lang="en-US" dirty="0"/>
          </a:p>
          <a:p>
            <a:pPr>
              <a:lnSpc>
                <a:spcPts val="2600"/>
              </a:lnSpc>
            </a:pPr>
            <a:r>
              <a:rPr lang="en-US" spc="30" dirty="0">
                <a:solidFill>
                  <a:schemeClr val="bg2"/>
                </a:solidFill>
              </a:rPr>
              <a:t>Or you can reach us at</a:t>
            </a:r>
          </a:p>
          <a:p>
            <a:pPr>
              <a:lnSpc>
                <a:spcPts val="2600"/>
              </a:lnSpc>
            </a:pPr>
            <a:r>
              <a:rPr lang="en-US" spc="30" dirty="0">
                <a:solidFill>
                  <a:schemeClr val="bg2"/>
                </a:solidFill>
              </a:rPr>
              <a:t>NOP@DNI.GOV</a:t>
            </a:r>
          </a:p>
        </p:txBody>
      </p:sp>
      <p:sp>
        <p:nvSpPr>
          <p:cNvPr id="7" name="body">
            <a:extLst>
              <a:ext uri="{FF2B5EF4-FFF2-40B4-BE49-F238E27FC236}">
                <a16:creationId xmlns:a16="http://schemas.microsoft.com/office/drawing/2014/main" id="{BB63310E-791F-AE4F-ACC3-538374BF5212}"/>
              </a:ext>
            </a:extLst>
          </p:cNvPr>
          <p:cNvSpPr txBox="1"/>
          <p:nvPr/>
        </p:nvSpPr>
        <p:spPr>
          <a:xfrm>
            <a:off x="6084425" y="2485774"/>
            <a:ext cx="4066572" cy="1395767"/>
          </a:xfrm>
          <a:prstGeom prst="rect">
            <a:avLst/>
          </a:prstGeom>
          <a:noFill/>
        </p:spPr>
        <p:txBody>
          <a:bodyPr wrap="square" rtlCol="0">
            <a:spAutoFit/>
          </a:bodyPr>
          <a:lstStyle/>
          <a:p>
            <a:pPr>
              <a:lnSpc>
                <a:spcPts val="2600"/>
              </a:lnSpc>
            </a:pPr>
            <a:r>
              <a:rPr lang="en-US" spc="30" dirty="0"/>
              <a:t>Knowing the risks, reducing your vulnerabilities and taking the correct countermeasures will help to keep you and your critical information safe.</a:t>
            </a:r>
          </a:p>
        </p:txBody>
      </p:sp>
      <p:sp>
        <p:nvSpPr>
          <p:cNvPr id="6" name="header">
            <a:extLst>
              <a:ext uri="{FF2B5EF4-FFF2-40B4-BE49-F238E27FC236}">
                <a16:creationId xmlns:a16="http://schemas.microsoft.com/office/drawing/2014/main" id="{38DB5565-2F8B-DF4B-99E4-B456366051FB}"/>
              </a:ext>
            </a:extLst>
          </p:cNvPr>
          <p:cNvSpPr txBox="1"/>
          <p:nvPr/>
        </p:nvSpPr>
        <p:spPr>
          <a:xfrm>
            <a:off x="5405376" y="1419572"/>
            <a:ext cx="5590002" cy="657103"/>
          </a:xfrm>
          <a:prstGeom prst="rect">
            <a:avLst/>
          </a:prstGeom>
          <a:noFill/>
        </p:spPr>
        <p:txBody>
          <a:bodyPr wrap="square" rtlCol="0">
            <a:spAutoFit/>
          </a:bodyPr>
          <a:lstStyle/>
          <a:p>
            <a:pPr>
              <a:lnSpc>
                <a:spcPts val="4400"/>
              </a:lnSpc>
            </a:pPr>
            <a:r>
              <a:rPr lang="en-US" sz="4800" spc="250" dirty="0">
                <a:solidFill>
                  <a:schemeClr val="tx2"/>
                </a:solidFill>
                <a:latin typeface="+mj-lt"/>
              </a:rPr>
              <a:t>OPSEC Every Day</a:t>
            </a:r>
          </a:p>
        </p:txBody>
      </p:sp>
      <p:pic>
        <p:nvPicPr>
          <p:cNvPr id="5" name="NCSC seal"/>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11744" y="5078893"/>
            <a:ext cx="1272213" cy="1272213"/>
          </a:xfrm>
          <a:prstGeom prst="ellipse">
            <a:avLst/>
          </a:prstGeom>
        </p:spPr>
      </p:pic>
    </p:spTree>
    <p:extLst>
      <p:ext uri="{BB962C8B-B14F-4D97-AF65-F5344CB8AC3E}">
        <p14:creationId xmlns:p14="http://schemas.microsoft.com/office/powerpoint/2010/main" val="92589404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750"/>
                                        <p:tgtEl>
                                          <p:spTgt spid="20"/>
                                        </p:tgtEl>
                                      </p:cBhvr>
                                    </p:animEffect>
                                  </p:childTnLst>
                                </p:cTn>
                              </p:par>
                              <p:par>
                                <p:cTn id="8" presetID="10" presetClass="entr" presetSubtype="0" fill="hold" nodeType="withEffect">
                                  <p:stCondLst>
                                    <p:cond delay="25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750"/>
                                        <p:tgtEl>
                                          <p:spTgt spid="12"/>
                                        </p:tgtEl>
                                      </p:cBhvr>
                                    </p:animEffect>
                                  </p:childTnLst>
                                </p:cTn>
                              </p:par>
                              <p:par>
                                <p:cTn id="11" presetID="10" presetClass="entr" presetSubtype="0" fill="hold" nodeType="withEffect">
                                  <p:stCondLst>
                                    <p:cond delay="50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750"/>
                                        <p:tgtEl>
                                          <p:spTgt spid="16"/>
                                        </p:tgtEl>
                                      </p:cBhvr>
                                    </p:animEffect>
                                  </p:childTnLst>
                                </p:cTn>
                              </p:par>
                              <p:par>
                                <p:cTn id="14" presetID="10" presetClass="entr" presetSubtype="0" fill="hold" nodeType="withEffect">
                                  <p:stCondLst>
                                    <p:cond delay="750"/>
                                  </p:stCondLst>
                                  <p:childTnLst>
                                    <p:set>
                                      <p:cBhvr>
                                        <p:cTn id="15" dur="1" fill="hold">
                                          <p:stCondLst>
                                            <p:cond delay="0"/>
                                          </p:stCondLst>
                                        </p:cTn>
                                        <p:tgtEl>
                                          <p:spTgt spid="22"/>
                                        </p:tgtEl>
                                        <p:attrNameLst>
                                          <p:attrName>style.visibility</p:attrName>
                                        </p:attrNameLst>
                                      </p:cBhvr>
                                      <p:to>
                                        <p:strVal val="visible"/>
                                      </p:to>
                                    </p:set>
                                    <p:animEffect transition="in" filter="fade">
                                      <p:cBhvr>
                                        <p:cTn id="16" dur="750"/>
                                        <p:tgtEl>
                                          <p:spTgt spid="22"/>
                                        </p:tgtEl>
                                      </p:cBhvr>
                                    </p:animEffect>
                                  </p:childTnLst>
                                </p:cTn>
                              </p:par>
                            </p:childTnLst>
                          </p:cTn>
                        </p:par>
                        <p:par>
                          <p:cTn id="17" fill="hold">
                            <p:stCondLst>
                              <p:cond delay="1500"/>
                            </p:stCondLst>
                            <p:childTnLst>
                              <p:par>
                                <p:cTn id="18" presetID="10" presetClass="entr" presetSubtype="0" fill="hold" grpId="0"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750"/>
                                        <p:tgtEl>
                                          <p:spTgt spid="6"/>
                                        </p:tgtEl>
                                      </p:cBhvr>
                                    </p:animEffect>
                                  </p:childTnLst>
                                </p:cTn>
                              </p:par>
                            </p:childTnLst>
                          </p:cTn>
                        </p:par>
                        <p:par>
                          <p:cTn id="21" fill="hold">
                            <p:stCondLst>
                              <p:cond delay="2250"/>
                            </p:stCondLst>
                            <p:childTnLst>
                              <p:par>
                                <p:cTn id="22" presetID="10" presetClass="entr" presetSubtype="0" fill="hold" grpId="0"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750"/>
                                        <p:tgtEl>
                                          <p:spTgt spid="7"/>
                                        </p:tgtEl>
                                      </p:cBhvr>
                                    </p:animEffect>
                                  </p:childTnLst>
                                </p:cTn>
                              </p:par>
                            </p:childTnLst>
                          </p:cTn>
                        </p:par>
                        <p:par>
                          <p:cTn id="25" fill="hold">
                            <p:stCondLst>
                              <p:cond delay="3000"/>
                            </p:stCondLst>
                            <p:childTnLst>
                              <p:par>
                                <p:cTn id="26" presetID="10" presetClass="entr" presetSubtype="0" fill="hold" grpId="0" nodeType="after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750"/>
                                        <p:tgtEl>
                                          <p:spTgt spid="8"/>
                                        </p:tgtEl>
                                      </p:cBhvr>
                                    </p:animEffect>
                                  </p:childTnLst>
                                </p:cTn>
                              </p:par>
                              <p:par>
                                <p:cTn id="29" presetID="10" presetClass="entr" presetSubtype="0" fill="hold" nodeType="with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P spid="6" grpId="0"/>
    </p:bldLst>
  </p:timing>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header">
            <a:extLst>
              <a:ext uri="{FF2B5EF4-FFF2-40B4-BE49-F238E27FC236}">
                <a16:creationId xmlns:a16="http://schemas.microsoft.com/office/drawing/2014/main" id="{62DDFFF8-F184-2649-84B1-375653518464}"/>
              </a:ext>
            </a:extLst>
          </p:cNvPr>
          <p:cNvSpPr txBox="1"/>
          <p:nvPr/>
        </p:nvSpPr>
        <p:spPr>
          <a:xfrm>
            <a:off x="3347483" y="1211230"/>
            <a:ext cx="5842815" cy="553998"/>
          </a:xfrm>
          <a:prstGeom prst="rect">
            <a:avLst/>
          </a:prstGeom>
          <a:noFill/>
        </p:spPr>
        <p:txBody>
          <a:bodyPr wrap="square" rtlCol="0">
            <a:spAutoFit/>
          </a:bodyPr>
          <a:lstStyle/>
          <a:p>
            <a:pPr>
              <a:lnSpc>
                <a:spcPts val="3600"/>
              </a:lnSpc>
            </a:pPr>
            <a:r>
              <a:rPr lang="en-US" sz="3400" spc="180" dirty="0">
                <a:solidFill>
                  <a:schemeClr val="tx2"/>
                </a:solidFill>
                <a:latin typeface="+mj-lt"/>
              </a:rPr>
              <a:t>Works Cited</a:t>
            </a:r>
          </a:p>
        </p:txBody>
      </p:sp>
    </p:spTree>
    <p:extLst>
      <p:ext uri="{BB962C8B-B14F-4D97-AF65-F5344CB8AC3E}">
        <p14:creationId xmlns:p14="http://schemas.microsoft.com/office/powerpoint/2010/main" val="250579481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white transparent">
            <a:extLst>
              <a:ext uri="{FF2B5EF4-FFF2-40B4-BE49-F238E27FC236}">
                <a16:creationId xmlns:a16="http://schemas.microsoft.com/office/drawing/2014/main" id="{F310E6F9-55A3-B244-BBE1-DDBC28C7CE5D}"/>
              </a:ext>
            </a:extLst>
          </p:cNvPr>
          <p:cNvSpPr>
            <a:spLocks noChangeAspect="1"/>
          </p:cNvSpPr>
          <p:nvPr/>
        </p:nvSpPr>
        <p:spPr>
          <a:xfrm>
            <a:off x="2550719" y="4951425"/>
            <a:ext cx="1600200" cy="1600200"/>
          </a:xfrm>
          <a:prstGeom prst="ellipse">
            <a:avLst/>
          </a:prstGeom>
          <a:solidFill>
            <a:schemeClr val="bg2">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white transparent">
            <a:extLst>
              <a:ext uri="{FF2B5EF4-FFF2-40B4-BE49-F238E27FC236}">
                <a16:creationId xmlns:a16="http://schemas.microsoft.com/office/drawing/2014/main" id="{E20852D9-9E5F-4D4E-8962-C69AB593F152}"/>
              </a:ext>
            </a:extLst>
          </p:cNvPr>
          <p:cNvSpPr>
            <a:spLocks noChangeAspect="1"/>
          </p:cNvSpPr>
          <p:nvPr/>
        </p:nvSpPr>
        <p:spPr>
          <a:xfrm>
            <a:off x="8081266" y="4940703"/>
            <a:ext cx="1600200" cy="1600200"/>
          </a:xfrm>
          <a:prstGeom prst="ellipse">
            <a:avLst/>
          </a:prstGeom>
          <a:solidFill>
            <a:schemeClr val="bg2">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white transparent">
            <a:extLst>
              <a:ext uri="{FF2B5EF4-FFF2-40B4-BE49-F238E27FC236}">
                <a16:creationId xmlns:a16="http://schemas.microsoft.com/office/drawing/2014/main" id="{4E710C9F-9CFD-234D-9F0F-5104DB606738}"/>
              </a:ext>
            </a:extLst>
          </p:cNvPr>
          <p:cNvSpPr>
            <a:spLocks noChangeAspect="1"/>
          </p:cNvSpPr>
          <p:nvPr/>
        </p:nvSpPr>
        <p:spPr>
          <a:xfrm>
            <a:off x="6748075" y="3646008"/>
            <a:ext cx="1600200" cy="1600200"/>
          </a:xfrm>
          <a:prstGeom prst="ellipse">
            <a:avLst/>
          </a:prstGeom>
          <a:solidFill>
            <a:schemeClr val="bg2">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white transparent">
            <a:extLst>
              <a:ext uri="{FF2B5EF4-FFF2-40B4-BE49-F238E27FC236}">
                <a16:creationId xmlns:a16="http://schemas.microsoft.com/office/drawing/2014/main" id="{54BAC625-C357-2449-AD49-1EE0814F59CE}"/>
              </a:ext>
            </a:extLst>
          </p:cNvPr>
          <p:cNvSpPr>
            <a:spLocks noChangeAspect="1"/>
          </p:cNvSpPr>
          <p:nvPr/>
        </p:nvSpPr>
        <p:spPr>
          <a:xfrm>
            <a:off x="5122027" y="2808420"/>
            <a:ext cx="1600200" cy="1600200"/>
          </a:xfrm>
          <a:prstGeom prst="ellipse">
            <a:avLst/>
          </a:prstGeom>
          <a:solidFill>
            <a:schemeClr val="bg2">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white transparent">
            <a:extLst>
              <a:ext uri="{FF2B5EF4-FFF2-40B4-BE49-F238E27FC236}">
                <a16:creationId xmlns:a16="http://schemas.microsoft.com/office/drawing/2014/main" id="{C511E8AE-FFA7-8940-9389-75E611D1F444}"/>
              </a:ext>
            </a:extLst>
          </p:cNvPr>
          <p:cNvSpPr>
            <a:spLocks noChangeAspect="1"/>
          </p:cNvSpPr>
          <p:nvPr/>
        </p:nvSpPr>
        <p:spPr>
          <a:xfrm>
            <a:off x="3295366" y="2513732"/>
            <a:ext cx="1600200" cy="1600200"/>
          </a:xfrm>
          <a:prstGeom prst="ellipse">
            <a:avLst/>
          </a:prstGeom>
          <a:solidFill>
            <a:schemeClr val="bg2">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white transparent">
            <a:extLst>
              <a:ext uri="{FF2B5EF4-FFF2-40B4-BE49-F238E27FC236}">
                <a16:creationId xmlns:a16="http://schemas.microsoft.com/office/drawing/2014/main" id="{812F9213-8B59-6144-A523-802E05CF3C33}"/>
              </a:ext>
            </a:extLst>
          </p:cNvPr>
          <p:cNvSpPr>
            <a:spLocks noChangeAspect="1"/>
          </p:cNvSpPr>
          <p:nvPr/>
        </p:nvSpPr>
        <p:spPr>
          <a:xfrm>
            <a:off x="1457482" y="2808420"/>
            <a:ext cx="1600200" cy="1600200"/>
          </a:xfrm>
          <a:prstGeom prst="ellipse">
            <a:avLst/>
          </a:prstGeom>
          <a:solidFill>
            <a:schemeClr val="bg2">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5" name="line" descr="A picture containing venn diagram&#10;&#10;Description automatically generated">
            <a:extLst>
              <a:ext uri="{FF2B5EF4-FFF2-40B4-BE49-F238E27FC236}">
                <a16:creationId xmlns:a16="http://schemas.microsoft.com/office/drawing/2014/main" id="{935FDA7B-661B-6C45-A15B-239CDFA3F61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7200" y="0"/>
            <a:ext cx="11722100" cy="6858000"/>
          </a:xfrm>
          <a:prstGeom prst="rect">
            <a:avLst/>
          </a:prstGeom>
        </p:spPr>
      </p:pic>
      <p:sp>
        <p:nvSpPr>
          <p:cNvPr id="36" name="sidebar">
            <a:extLst>
              <a:ext uri="{FF2B5EF4-FFF2-40B4-BE49-F238E27FC236}">
                <a16:creationId xmlns:a16="http://schemas.microsoft.com/office/drawing/2014/main" id="{C998CA09-FBC9-AB41-A55B-108120FD55CF}"/>
              </a:ext>
            </a:extLst>
          </p:cNvPr>
          <p:cNvSpPr/>
          <p:nvPr/>
        </p:nvSpPr>
        <p:spPr>
          <a:xfrm>
            <a:off x="0" y="0"/>
            <a:ext cx="457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6">
            <a:extLst>
              <a:ext uri="{FF2B5EF4-FFF2-40B4-BE49-F238E27FC236}">
                <a16:creationId xmlns:a16="http://schemas.microsoft.com/office/drawing/2014/main" id="{528C9E88-9C92-454A-95E6-1E0B324DB02F}"/>
              </a:ext>
            </a:extLst>
          </p:cNvPr>
          <p:cNvSpPr txBox="1"/>
          <p:nvPr/>
        </p:nvSpPr>
        <p:spPr>
          <a:xfrm>
            <a:off x="3323762" y="4779864"/>
            <a:ext cx="971606" cy="1374735"/>
          </a:xfrm>
          <a:prstGeom prst="rect">
            <a:avLst/>
          </a:prstGeom>
          <a:noFill/>
        </p:spPr>
        <p:txBody>
          <a:bodyPr wrap="square" rtlCol="0">
            <a:spAutoFit/>
          </a:bodyPr>
          <a:lstStyle/>
          <a:p>
            <a:pPr>
              <a:lnSpc>
                <a:spcPts val="10000"/>
              </a:lnSpc>
            </a:pPr>
            <a:r>
              <a:rPr lang="en-US" sz="10000" spc="250" dirty="0">
                <a:solidFill>
                  <a:srgbClr val="A8E4C4"/>
                </a:solidFill>
                <a:latin typeface="+mj-lt"/>
              </a:rPr>
              <a:t>6</a:t>
            </a:r>
          </a:p>
        </p:txBody>
      </p:sp>
      <p:sp>
        <p:nvSpPr>
          <p:cNvPr id="28" name="6-circle">
            <a:extLst>
              <a:ext uri="{FF2B5EF4-FFF2-40B4-BE49-F238E27FC236}">
                <a16:creationId xmlns:a16="http://schemas.microsoft.com/office/drawing/2014/main" id="{CF3A5BC1-CF79-8B40-A47B-209D4209EFCF}"/>
              </a:ext>
            </a:extLst>
          </p:cNvPr>
          <p:cNvSpPr>
            <a:spLocks noChangeAspect="1"/>
          </p:cNvSpPr>
          <p:nvPr/>
        </p:nvSpPr>
        <p:spPr>
          <a:xfrm>
            <a:off x="3001824" y="5414518"/>
            <a:ext cx="685800" cy="685800"/>
          </a:xfrm>
          <a:prstGeom prst="ellipse">
            <a:avLst/>
          </a:prstGeom>
          <a:solidFill>
            <a:schemeClr val="accent1"/>
          </a:solidFill>
          <a:ln>
            <a:noFill/>
          </a:ln>
          <a:effectLst>
            <a:outerShdw blurRad="635000" dist="127000" dir="5400000" algn="t"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3" name="6-icon" descr="Icon&#10;&#10;Description automatically generated">
            <a:extLst>
              <a:ext uri="{FF2B5EF4-FFF2-40B4-BE49-F238E27FC236}">
                <a16:creationId xmlns:a16="http://schemas.microsoft.com/office/drawing/2014/main" id="{9860D869-71A2-8743-9AE4-A16FC129377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36818" y="5603938"/>
            <a:ext cx="355600" cy="304800"/>
          </a:xfrm>
          <a:prstGeom prst="rect">
            <a:avLst/>
          </a:prstGeom>
        </p:spPr>
      </p:pic>
      <p:sp>
        <p:nvSpPr>
          <p:cNvPr id="10" name="6-do it all again">
            <a:extLst>
              <a:ext uri="{FF2B5EF4-FFF2-40B4-BE49-F238E27FC236}">
                <a16:creationId xmlns:a16="http://schemas.microsoft.com/office/drawing/2014/main" id="{AFF4A13F-C25B-1B46-BBDB-1538302197C5}"/>
              </a:ext>
            </a:extLst>
          </p:cNvPr>
          <p:cNvSpPr txBox="1"/>
          <p:nvPr/>
        </p:nvSpPr>
        <p:spPr>
          <a:xfrm>
            <a:off x="4200717" y="5175224"/>
            <a:ext cx="1744408" cy="656590"/>
          </a:xfrm>
          <a:prstGeom prst="rect">
            <a:avLst/>
          </a:prstGeom>
          <a:noFill/>
        </p:spPr>
        <p:txBody>
          <a:bodyPr wrap="square" rtlCol="0">
            <a:spAutoFit/>
          </a:bodyPr>
          <a:lstStyle/>
          <a:p>
            <a:pPr>
              <a:lnSpc>
                <a:spcPts val="2200"/>
              </a:lnSpc>
            </a:pPr>
            <a:r>
              <a:rPr lang="en-US" spc="30" dirty="0">
                <a:latin typeface="+mj-lt"/>
              </a:rPr>
              <a:t>Assess Effectiveness</a:t>
            </a:r>
          </a:p>
        </p:txBody>
      </p:sp>
      <p:sp>
        <p:nvSpPr>
          <p:cNvPr id="41" name="5">
            <a:extLst>
              <a:ext uri="{FF2B5EF4-FFF2-40B4-BE49-F238E27FC236}">
                <a16:creationId xmlns:a16="http://schemas.microsoft.com/office/drawing/2014/main" id="{696CC449-1085-574E-923F-CC0FC8905AA8}"/>
              </a:ext>
            </a:extLst>
          </p:cNvPr>
          <p:cNvSpPr txBox="1"/>
          <p:nvPr/>
        </p:nvSpPr>
        <p:spPr>
          <a:xfrm>
            <a:off x="8969940" y="5385518"/>
            <a:ext cx="971606" cy="1374735"/>
          </a:xfrm>
          <a:prstGeom prst="rect">
            <a:avLst/>
          </a:prstGeom>
          <a:noFill/>
        </p:spPr>
        <p:txBody>
          <a:bodyPr wrap="square" rtlCol="0">
            <a:spAutoFit/>
          </a:bodyPr>
          <a:lstStyle/>
          <a:p>
            <a:pPr>
              <a:lnSpc>
                <a:spcPts val="10000"/>
              </a:lnSpc>
            </a:pPr>
            <a:r>
              <a:rPr lang="en-US" sz="10000" spc="250" dirty="0">
                <a:solidFill>
                  <a:srgbClr val="DEBEDD"/>
                </a:solidFill>
                <a:latin typeface="+mj-lt"/>
              </a:rPr>
              <a:t>5</a:t>
            </a:r>
          </a:p>
        </p:txBody>
      </p:sp>
      <p:sp>
        <p:nvSpPr>
          <p:cNvPr id="27" name="5-circle">
            <a:extLst>
              <a:ext uri="{FF2B5EF4-FFF2-40B4-BE49-F238E27FC236}">
                <a16:creationId xmlns:a16="http://schemas.microsoft.com/office/drawing/2014/main" id="{57F02EEF-2E6E-CB48-BE34-11E5D30D2FA0}"/>
              </a:ext>
            </a:extLst>
          </p:cNvPr>
          <p:cNvSpPr>
            <a:spLocks noChangeAspect="1"/>
          </p:cNvSpPr>
          <p:nvPr/>
        </p:nvSpPr>
        <p:spPr>
          <a:xfrm>
            <a:off x="8538466" y="5414518"/>
            <a:ext cx="685800" cy="685800"/>
          </a:xfrm>
          <a:prstGeom prst="ellipse">
            <a:avLst/>
          </a:prstGeom>
          <a:solidFill>
            <a:schemeClr val="accent4"/>
          </a:solidFill>
          <a:ln>
            <a:noFill/>
          </a:ln>
          <a:effectLst>
            <a:outerShdw blurRad="635000" dist="127000" dir="5400000" algn="t"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 name="5-icon" descr="Icon&#10;&#10;Description automatically generated">
            <a:extLst>
              <a:ext uri="{FF2B5EF4-FFF2-40B4-BE49-F238E27FC236}">
                <a16:creationId xmlns:a16="http://schemas.microsoft.com/office/drawing/2014/main" id="{134AB5F8-F242-E441-BF26-363E5C44A94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703566" y="5549854"/>
            <a:ext cx="355600" cy="419100"/>
          </a:xfrm>
          <a:prstGeom prst="rect">
            <a:avLst/>
          </a:prstGeom>
        </p:spPr>
      </p:pic>
      <p:sp>
        <p:nvSpPr>
          <p:cNvPr id="9" name="5-apply countermeasures">
            <a:extLst>
              <a:ext uri="{FF2B5EF4-FFF2-40B4-BE49-F238E27FC236}">
                <a16:creationId xmlns:a16="http://schemas.microsoft.com/office/drawing/2014/main" id="{AD90DB70-4349-2A4D-A0B3-FC7891705725}"/>
              </a:ext>
            </a:extLst>
          </p:cNvPr>
          <p:cNvSpPr txBox="1"/>
          <p:nvPr/>
        </p:nvSpPr>
        <p:spPr>
          <a:xfrm>
            <a:off x="9810579" y="5344722"/>
            <a:ext cx="1995597" cy="639149"/>
          </a:xfrm>
          <a:prstGeom prst="rect">
            <a:avLst/>
          </a:prstGeom>
          <a:noFill/>
        </p:spPr>
        <p:txBody>
          <a:bodyPr wrap="square" rtlCol="0">
            <a:spAutoFit/>
          </a:bodyPr>
          <a:lstStyle/>
          <a:p>
            <a:pPr>
              <a:lnSpc>
                <a:spcPts val="2200"/>
              </a:lnSpc>
            </a:pPr>
            <a:r>
              <a:rPr lang="en-US" spc="30" dirty="0">
                <a:latin typeface="+mj-lt"/>
              </a:rPr>
              <a:t>Apply Countermeasures</a:t>
            </a:r>
          </a:p>
        </p:txBody>
      </p:sp>
      <p:sp>
        <p:nvSpPr>
          <p:cNvPr id="40" name="4">
            <a:extLst>
              <a:ext uri="{FF2B5EF4-FFF2-40B4-BE49-F238E27FC236}">
                <a16:creationId xmlns:a16="http://schemas.microsoft.com/office/drawing/2014/main" id="{5A785162-A444-E340-82E7-0944C7E78DF2}"/>
              </a:ext>
            </a:extLst>
          </p:cNvPr>
          <p:cNvSpPr txBox="1"/>
          <p:nvPr/>
        </p:nvSpPr>
        <p:spPr>
          <a:xfrm>
            <a:off x="7548317" y="3417420"/>
            <a:ext cx="971606" cy="1374735"/>
          </a:xfrm>
          <a:prstGeom prst="rect">
            <a:avLst/>
          </a:prstGeom>
          <a:noFill/>
        </p:spPr>
        <p:txBody>
          <a:bodyPr wrap="square" rtlCol="0">
            <a:spAutoFit/>
          </a:bodyPr>
          <a:lstStyle/>
          <a:p>
            <a:pPr>
              <a:lnSpc>
                <a:spcPts val="10000"/>
              </a:lnSpc>
            </a:pPr>
            <a:r>
              <a:rPr lang="en-US" sz="10000" spc="250" dirty="0">
                <a:solidFill>
                  <a:srgbClr val="D8CAFF"/>
                </a:solidFill>
                <a:latin typeface="+mj-lt"/>
              </a:rPr>
              <a:t>4</a:t>
            </a:r>
          </a:p>
        </p:txBody>
      </p:sp>
      <p:sp>
        <p:nvSpPr>
          <p:cNvPr id="26" name="4-circle">
            <a:extLst>
              <a:ext uri="{FF2B5EF4-FFF2-40B4-BE49-F238E27FC236}">
                <a16:creationId xmlns:a16="http://schemas.microsoft.com/office/drawing/2014/main" id="{556F9DB2-790D-CC40-909C-3482C1C86A1B}"/>
              </a:ext>
            </a:extLst>
          </p:cNvPr>
          <p:cNvSpPr>
            <a:spLocks noChangeAspect="1"/>
          </p:cNvSpPr>
          <p:nvPr/>
        </p:nvSpPr>
        <p:spPr>
          <a:xfrm>
            <a:off x="7227157" y="4103208"/>
            <a:ext cx="685800" cy="685800"/>
          </a:xfrm>
          <a:prstGeom prst="ellipse">
            <a:avLst/>
          </a:prstGeom>
          <a:solidFill>
            <a:srgbClr val="7C4DFF"/>
          </a:solidFill>
          <a:ln>
            <a:noFill/>
          </a:ln>
          <a:effectLst>
            <a:outerShdw blurRad="635000" dist="127000" dir="5400000" algn="t"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4-icon" descr="Icon&#10;&#10;Description automatically generated">
            <a:extLst>
              <a:ext uri="{FF2B5EF4-FFF2-40B4-BE49-F238E27FC236}">
                <a16:creationId xmlns:a16="http://schemas.microsoft.com/office/drawing/2014/main" id="{EFC46A92-6120-9545-BE23-209084A43E5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335107" y="4254481"/>
            <a:ext cx="469900" cy="279400"/>
          </a:xfrm>
          <a:prstGeom prst="rect">
            <a:avLst/>
          </a:prstGeom>
        </p:spPr>
      </p:pic>
      <p:sp>
        <p:nvSpPr>
          <p:cNvPr id="8" name="4-assess risk">
            <a:extLst>
              <a:ext uri="{FF2B5EF4-FFF2-40B4-BE49-F238E27FC236}">
                <a16:creationId xmlns:a16="http://schemas.microsoft.com/office/drawing/2014/main" id="{21BD3AA0-6CC2-904A-B1AC-9278D75FFD34}"/>
              </a:ext>
            </a:extLst>
          </p:cNvPr>
          <p:cNvSpPr txBox="1"/>
          <p:nvPr/>
        </p:nvSpPr>
        <p:spPr>
          <a:xfrm>
            <a:off x="8340596" y="3608520"/>
            <a:ext cx="1625206" cy="357021"/>
          </a:xfrm>
          <a:prstGeom prst="rect">
            <a:avLst/>
          </a:prstGeom>
          <a:noFill/>
        </p:spPr>
        <p:txBody>
          <a:bodyPr wrap="square" rtlCol="0">
            <a:spAutoFit/>
          </a:bodyPr>
          <a:lstStyle/>
          <a:p>
            <a:pPr>
              <a:lnSpc>
                <a:spcPts val="2200"/>
              </a:lnSpc>
            </a:pPr>
            <a:r>
              <a:rPr lang="en-US" spc="30" dirty="0">
                <a:latin typeface="+mj-lt"/>
              </a:rPr>
              <a:t>Assess Risk</a:t>
            </a:r>
          </a:p>
        </p:txBody>
      </p:sp>
      <p:sp>
        <p:nvSpPr>
          <p:cNvPr id="39" name="3">
            <a:extLst>
              <a:ext uri="{FF2B5EF4-FFF2-40B4-BE49-F238E27FC236}">
                <a16:creationId xmlns:a16="http://schemas.microsoft.com/office/drawing/2014/main" id="{1CCC5E29-9E36-9149-A4B3-FDF9B163EF7A}"/>
              </a:ext>
            </a:extLst>
          </p:cNvPr>
          <p:cNvSpPr txBox="1"/>
          <p:nvPr/>
        </p:nvSpPr>
        <p:spPr>
          <a:xfrm>
            <a:off x="5778497" y="2469948"/>
            <a:ext cx="971606" cy="1374735"/>
          </a:xfrm>
          <a:prstGeom prst="rect">
            <a:avLst/>
          </a:prstGeom>
          <a:noFill/>
        </p:spPr>
        <p:txBody>
          <a:bodyPr wrap="square" rtlCol="0">
            <a:spAutoFit/>
          </a:bodyPr>
          <a:lstStyle/>
          <a:p>
            <a:pPr>
              <a:lnSpc>
                <a:spcPts val="10000"/>
              </a:lnSpc>
            </a:pPr>
            <a:r>
              <a:rPr lang="en-US" sz="10000" spc="250" dirty="0">
                <a:solidFill>
                  <a:srgbClr val="BAD6F1"/>
                </a:solidFill>
                <a:latin typeface="+mj-lt"/>
              </a:rPr>
              <a:t>3</a:t>
            </a:r>
          </a:p>
        </p:txBody>
      </p:sp>
      <p:sp>
        <p:nvSpPr>
          <p:cNvPr id="25" name="3-circle">
            <a:extLst>
              <a:ext uri="{FF2B5EF4-FFF2-40B4-BE49-F238E27FC236}">
                <a16:creationId xmlns:a16="http://schemas.microsoft.com/office/drawing/2014/main" id="{CCA3806A-DF79-9D4A-B204-388D4098D852}"/>
              </a:ext>
            </a:extLst>
          </p:cNvPr>
          <p:cNvSpPr>
            <a:spLocks noChangeAspect="1"/>
          </p:cNvSpPr>
          <p:nvPr/>
        </p:nvSpPr>
        <p:spPr>
          <a:xfrm>
            <a:off x="5579227" y="3264170"/>
            <a:ext cx="685800" cy="685800"/>
          </a:xfrm>
          <a:prstGeom prst="ellipse">
            <a:avLst/>
          </a:prstGeom>
          <a:solidFill>
            <a:srgbClr val="1976D2"/>
          </a:solidFill>
          <a:ln>
            <a:noFill/>
          </a:ln>
          <a:effectLst>
            <a:outerShdw blurRad="635000" dist="127000" dir="5400000" algn="t"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3-icon" descr="Icon&#10;&#10;Description automatically generated">
            <a:extLst>
              <a:ext uri="{FF2B5EF4-FFF2-40B4-BE49-F238E27FC236}">
                <a16:creationId xmlns:a16="http://schemas.microsoft.com/office/drawing/2014/main" id="{10223128-D0F5-3E45-8242-6DCD173D68D3}"/>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739615" y="3425062"/>
            <a:ext cx="355600" cy="355600"/>
          </a:xfrm>
          <a:prstGeom prst="rect">
            <a:avLst/>
          </a:prstGeom>
        </p:spPr>
      </p:pic>
      <p:sp>
        <p:nvSpPr>
          <p:cNvPr id="7" name="3-analyze vuln">
            <a:extLst>
              <a:ext uri="{FF2B5EF4-FFF2-40B4-BE49-F238E27FC236}">
                <a16:creationId xmlns:a16="http://schemas.microsoft.com/office/drawing/2014/main" id="{46A0C4C2-655E-9F4F-875F-6AB16E94501F}"/>
              </a:ext>
            </a:extLst>
          </p:cNvPr>
          <p:cNvSpPr txBox="1"/>
          <p:nvPr/>
        </p:nvSpPr>
        <p:spPr>
          <a:xfrm>
            <a:off x="6662267" y="2532074"/>
            <a:ext cx="1771816" cy="639149"/>
          </a:xfrm>
          <a:prstGeom prst="rect">
            <a:avLst/>
          </a:prstGeom>
          <a:noFill/>
        </p:spPr>
        <p:txBody>
          <a:bodyPr wrap="square" rtlCol="0">
            <a:spAutoFit/>
          </a:bodyPr>
          <a:lstStyle/>
          <a:p>
            <a:pPr>
              <a:lnSpc>
                <a:spcPts val="2200"/>
              </a:lnSpc>
            </a:pPr>
            <a:r>
              <a:rPr lang="en-US" spc="30" dirty="0">
                <a:latin typeface="+mj-lt"/>
              </a:rPr>
              <a:t>Analyze Vulnerabilities</a:t>
            </a:r>
          </a:p>
        </p:txBody>
      </p:sp>
      <p:sp>
        <p:nvSpPr>
          <p:cNvPr id="38" name="2">
            <a:extLst>
              <a:ext uri="{FF2B5EF4-FFF2-40B4-BE49-F238E27FC236}">
                <a16:creationId xmlns:a16="http://schemas.microsoft.com/office/drawing/2014/main" id="{1A5E841F-A2BE-B641-AA9B-F27F33B18D54}"/>
              </a:ext>
            </a:extLst>
          </p:cNvPr>
          <p:cNvSpPr txBox="1"/>
          <p:nvPr/>
        </p:nvSpPr>
        <p:spPr>
          <a:xfrm>
            <a:off x="3414240" y="2092860"/>
            <a:ext cx="971606" cy="1374735"/>
          </a:xfrm>
          <a:prstGeom prst="rect">
            <a:avLst/>
          </a:prstGeom>
          <a:noFill/>
        </p:spPr>
        <p:txBody>
          <a:bodyPr wrap="square" rtlCol="0">
            <a:spAutoFit/>
          </a:bodyPr>
          <a:lstStyle/>
          <a:p>
            <a:pPr>
              <a:lnSpc>
                <a:spcPts val="10000"/>
              </a:lnSpc>
            </a:pPr>
            <a:r>
              <a:rPr lang="en-US" sz="10000" spc="250" dirty="0">
                <a:solidFill>
                  <a:srgbClr val="B2E3F2"/>
                </a:solidFill>
                <a:latin typeface="+mj-lt"/>
              </a:rPr>
              <a:t>2</a:t>
            </a:r>
          </a:p>
        </p:txBody>
      </p:sp>
      <p:sp>
        <p:nvSpPr>
          <p:cNvPr id="24" name="2-circle">
            <a:extLst>
              <a:ext uri="{FF2B5EF4-FFF2-40B4-BE49-F238E27FC236}">
                <a16:creationId xmlns:a16="http://schemas.microsoft.com/office/drawing/2014/main" id="{FEAB9A43-B2AC-0644-80C6-0899E1DC29E8}"/>
              </a:ext>
            </a:extLst>
          </p:cNvPr>
          <p:cNvSpPr>
            <a:spLocks noChangeAspect="1"/>
          </p:cNvSpPr>
          <p:nvPr/>
        </p:nvSpPr>
        <p:spPr>
          <a:xfrm>
            <a:off x="3750427" y="2972768"/>
            <a:ext cx="685800" cy="685800"/>
          </a:xfrm>
          <a:prstGeom prst="ellipse">
            <a:avLst/>
          </a:prstGeom>
          <a:solidFill>
            <a:srgbClr val="00A0D1"/>
          </a:solidFill>
          <a:ln>
            <a:noFill/>
          </a:ln>
          <a:effectLst>
            <a:outerShdw blurRad="635000" dist="127000" dir="5400000" algn="t"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2-icon" descr="Icon&#10;&#10;Description automatically generated">
            <a:extLst>
              <a:ext uri="{FF2B5EF4-FFF2-40B4-BE49-F238E27FC236}">
                <a16:creationId xmlns:a16="http://schemas.microsoft.com/office/drawing/2014/main" id="{2FE39234-04C3-B946-A150-DF659AD6B743}"/>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943804" y="3136032"/>
            <a:ext cx="292100" cy="355600"/>
          </a:xfrm>
          <a:prstGeom prst="rect">
            <a:avLst/>
          </a:prstGeom>
        </p:spPr>
      </p:pic>
      <p:sp>
        <p:nvSpPr>
          <p:cNvPr id="6" name="2-identify crit info">
            <a:extLst>
              <a:ext uri="{FF2B5EF4-FFF2-40B4-BE49-F238E27FC236}">
                <a16:creationId xmlns:a16="http://schemas.microsoft.com/office/drawing/2014/main" id="{E67423C2-6A96-E14A-AAC9-711F39079B22}"/>
              </a:ext>
            </a:extLst>
          </p:cNvPr>
          <p:cNvSpPr txBox="1"/>
          <p:nvPr/>
        </p:nvSpPr>
        <p:spPr>
          <a:xfrm>
            <a:off x="4324183" y="2161683"/>
            <a:ext cx="1771817" cy="639149"/>
          </a:xfrm>
          <a:prstGeom prst="rect">
            <a:avLst/>
          </a:prstGeom>
          <a:noFill/>
        </p:spPr>
        <p:txBody>
          <a:bodyPr wrap="square" rtlCol="0">
            <a:spAutoFit/>
          </a:bodyPr>
          <a:lstStyle/>
          <a:p>
            <a:pPr>
              <a:lnSpc>
                <a:spcPts val="2200"/>
              </a:lnSpc>
            </a:pPr>
            <a:r>
              <a:rPr lang="en-US" spc="30" dirty="0">
                <a:latin typeface="+mj-lt"/>
              </a:rPr>
              <a:t>Identify Critical Information</a:t>
            </a:r>
          </a:p>
        </p:txBody>
      </p:sp>
      <p:sp>
        <p:nvSpPr>
          <p:cNvPr id="37" name="1">
            <a:extLst>
              <a:ext uri="{FF2B5EF4-FFF2-40B4-BE49-F238E27FC236}">
                <a16:creationId xmlns:a16="http://schemas.microsoft.com/office/drawing/2014/main" id="{87314306-1CCB-3A4B-82AA-D7E7E87974D9}"/>
              </a:ext>
            </a:extLst>
          </p:cNvPr>
          <p:cNvSpPr txBox="1"/>
          <p:nvPr/>
        </p:nvSpPr>
        <p:spPr>
          <a:xfrm>
            <a:off x="1332689" y="2604786"/>
            <a:ext cx="971606" cy="1374735"/>
          </a:xfrm>
          <a:prstGeom prst="rect">
            <a:avLst/>
          </a:prstGeom>
          <a:noFill/>
        </p:spPr>
        <p:txBody>
          <a:bodyPr wrap="square" rtlCol="0">
            <a:spAutoFit/>
          </a:bodyPr>
          <a:lstStyle/>
          <a:p>
            <a:pPr>
              <a:lnSpc>
                <a:spcPts val="10000"/>
              </a:lnSpc>
            </a:pPr>
            <a:r>
              <a:rPr lang="en-US" sz="10000" spc="250" dirty="0">
                <a:solidFill>
                  <a:srgbClr val="B2E5DE"/>
                </a:solidFill>
                <a:latin typeface="+mj-lt"/>
              </a:rPr>
              <a:t>1</a:t>
            </a:r>
          </a:p>
        </p:txBody>
      </p:sp>
      <p:sp>
        <p:nvSpPr>
          <p:cNvPr id="11" name="1-circle">
            <a:extLst>
              <a:ext uri="{FF2B5EF4-FFF2-40B4-BE49-F238E27FC236}">
                <a16:creationId xmlns:a16="http://schemas.microsoft.com/office/drawing/2014/main" id="{F115ADDF-5AC6-ED45-86F4-7C99AA4495DD}"/>
              </a:ext>
            </a:extLst>
          </p:cNvPr>
          <p:cNvSpPr>
            <a:spLocks noChangeAspect="1"/>
          </p:cNvSpPr>
          <p:nvPr/>
        </p:nvSpPr>
        <p:spPr>
          <a:xfrm>
            <a:off x="1921006" y="3265620"/>
            <a:ext cx="685800" cy="685800"/>
          </a:xfrm>
          <a:prstGeom prst="ellipse">
            <a:avLst/>
          </a:prstGeom>
          <a:solidFill>
            <a:srgbClr val="00A790"/>
          </a:solidFill>
          <a:ln>
            <a:noFill/>
          </a:ln>
          <a:effectLst>
            <a:outerShdw blurRad="635000" dist="127000" dir="5400000" algn="t"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1-icon" descr="Icon&#10;&#10;Description automatically generated">
            <a:extLst>
              <a:ext uri="{FF2B5EF4-FFF2-40B4-BE49-F238E27FC236}">
                <a16:creationId xmlns:a16="http://schemas.microsoft.com/office/drawing/2014/main" id="{D6099532-E19D-2149-85BE-EA195AE4746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034019" y="3413404"/>
            <a:ext cx="469900" cy="317500"/>
          </a:xfrm>
          <a:prstGeom prst="rect">
            <a:avLst/>
          </a:prstGeom>
        </p:spPr>
      </p:pic>
      <p:sp>
        <p:nvSpPr>
          <p:cNvPr id="5" name="1-analyze the threat">
            <a:extLst>
              <a:ext uri="{FF2B5EF4-FFF2-40B4-BE49-F238E27FC236}">
                <a16:creationId xmlns:a16="http://schemas.microsoft.com/office/drawing/2014/main" id="{82271164-2E03-9549-A805-C26B8C59C5D0}"/>
              </a:ext>
            </a:extLst>
          </p:cNvPr>
          <p:cNvSpPr txBox="1"/>
          <p:nvPr/>
        </p:nvSpPr>
        <p:spPr>
          <a:xfrm>
            <a:off x="2055546" y="2381602"/>
            <a:ext cx="1335835" cy="639149"/>
          </a:xfrm>
          <a:prstGeom prst="rect">
            <a:avLst/>
          </a:prstGeom>
          <a:noFill/>
        </p:spPr>
        <p:txBody>
          <a:bodyPr wrap="square" rtlCol="0">
            <a:spAutoFit/>
          </a:bodyPr>
          <a:lstStyle/>
          <a:p>
            <a:pPr>
              <a:lnSpc>
                <a:spcPts val="2200"/>
              </a:lnSpc>
            </a:pPr>
            <a:r>
              <a:rPr lang="en-US" spc="30" dirty="0">
                <a:latin typeface="+mj-lt"/>
              </a:rPr>
              <a:t>Analyze Threat</a:t>
            </a:r>
          </a:p>
        </p:txBody>
      </p:sp>
      <p:sp>
        <p:nvSpPr>
          <p:cNvPr id="4" name="header">
            <a:extLst>
              <a:ext uri="{FF2B5EF4-FFF2-40B4-BE49-F238E27FC236}">
                <a16:creationId xmlns:a16="http://schemas.microsoft.com/office/drawing/2014/main" id="{50B26DF1-B907-9F41-A8DB-F0DD7123C90C}"/>
              </a:ext>
            </a:extLst>
          </p:cNvPr>
          <p:cNvSpPr txBox="1"/>
          <p:nvPr/>
        </p:nvSpPr>
        <p:spPr>
          <a:xfrm>
            <a:off x="1287192" y="863988"/>
            <a:ext cx="6375250" cy="657103"/>
          </a:xfrm>
          <a:prstGeom prst="rect">
            <a:avLst/>
          </a:prstGeom>
          <a:noFill/>
        </p:spPr>
        <p:txBody>
          <a:bodyPr wrap="square" rtlCol="0">
            <a:spAutoFit/>
          </a:bodyPr>
          <a:lstStyle/>
          <a:p>
            <a:pPr>
              <a:lnSpc>
                <a:spcPts val="4400"/>
              </a:lnSpc>
            </a:pPr>
            <a:r>
              <a:rPr lang="en-US" sz="4800" spc="250" dirty="0">
                <a:solidFill>
                  <a:schemeClr val="tx2"/>
                </a:solidFill>
                <a:latin typeface="+mj-lt"/>
              </a:rPr>
              <a:t>The OPSEC Cycle</a:t>
            </a:r>
          </a:p>
        </p:txBody>
      </p:sp>
    </p:spTree>
    <p:extLst>
      <p:ext uri="{BB962C8B-B14F-4D97-AF65-F5344CB8AC3E}">
        <p14:creationId xmlns:p14="http://schemas.microsoft.com/office/powerpoint/2010/main" val="205480639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childTnLst>
                                </p:cTn>
                              </p:par>
                            </p:childTnLst>
                          </p:cTn>
                        </p:par>
                        <p:par>
                          <p:cTn id="8" fill="hold">
                            <p:stCondLst>
                              <p:cond delay="750"/>
                            </p:stCondLst>
                            <p:childTnLst>
                              <p:par>
                                <p:cTn id="9" presetID="22" presetClass="entr" presetSubtype="8" fill="hold" nodeType="afterEffect">
                                  <p:stCondLst>
                                    <p:cond delay="0"/>
                                  </p:stCondLst>
                                  <p:childTnLst>
                                    <p:set>
                                      <p:cBhvr>
                                        <p:cTn id="10" dur="1" fill="hold">
                                          <p:stCondLst>
                                            <p:cond delay="0"/>
                                          </p:stCondLst>
                                        </p:cTn>
                                        <p:tgtEl>
                                          <p:spTgt spid="35"/>
                                        </p:tgtEl>
                                        <p:attrNameLst>
                                          <p:attrName>style.visibility</p:attrName>
                                        </p:attrNameLst>
                                      </p:cBhvr>
                                      <p:to>
                                        <p:strVal val="visible"/>
                                      </p:to>
                                    </p:set>
                                    <p:animEffect transition="in" filter="wipe(left)">
                                      <p:cBhvr>
                                        <p:cTn id="11" dur="1000"/>
                                        <p:tgtEl>
                                          <p:spTgt spid="35"/>
                                        </p:tgtEl>
                                      </p:cBhvr>
                                    </p:animEffect>
                                  </p:childTnLst>
                                </p:cTn>
                              </p:par>
                            </p:childTnLst>
                          </p:cTn>
                        </p:par>
                        <p:par>
                          <p:cTn id="12" fill="hold">
                            <p:stCondLst>
                              <p:cond delay="1750"/>
                            </p:stCondLst>
                            <p:childTnLst>
                              <p:par>
                                <p:cTn id="13" presetID="10" presetClass="entr" presetSubtype="0"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750"/>
                                        <p:tgtEl>
                                          <p:spTgt spid="1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7"/>
                                        </p:tgtEl>
                                        <p:attrNameLst>
                                          <p:attrName>style.visibility</p:attrName>
                                        </p:attrNameLst>
                                      </p:cBhvr>
                                      <p:to>
                                        <p:strVal val="visible"/>
                                      </p:to>
                                    </p:set>
                                    <p:animEffect transition="in" filter="fade">
                                      <p:cBhvr>
                                        <p:cTn id="18" dur="750"/>
                                        <p:tgtEl>
                                          <p:spTgt spid="3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750"/>
                                        <p:tgtEl>
                                          <p:spTgt spid="11"/>
                                        </p:tgtEl>
                                      </p:cBhvr>
                                    </p:animEffect>
                                  </p:childTnLst>
                                </p:cTn>
                              </p:par>
                              <p:par>
                                <p:cTn id="22" presetID="10" presetClass="entr" presetSubtype="0" fill="hold"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75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750"/>
                                        <p:tgtEl>
                                          <p:spTgt spid="5"/>
                                        </p:tgtEl>
                                      </p:cBhvr>
                                    </p:animEffect>
                                  </p:childTnLst>
                                </p:cTn>
                              </p:par>
                            </p:childTnLst>
                          </p:cTn>
                        </p:par>
                        <p:par>
                          <p:cTn id="28" fill="hold">
                            <p:stCondLst>
                              <p:cond delay="2500"/>
                            </p:stCondLst>
                            <p:childTnLst>
                              <p:par>
                                <p:cTn id="29" presetID="10" presetClass="entr" presetSubtype="0" fill="hold" grpId="0" nodeType="after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fade">
                                      <p:cBhvr>
                                        <p:cTn id="31" dur="750"/>
                                        <p:tgtEl>
                                          <p:spTgt spid="29"/>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8"/>
                                        </p:tgtEl>
                                        <p:attrNameLst>
                                          <p:attrName>style.visibility</p:attrName>
                                        </p:attrNameLst>
                                      </p:cBhvr>
                                      <p:to>
                                        <p:strVal val="visible"/>
                                      </p:to>
                                    </p:set>
                                    <p:animEffect transition="in" filter="fade">
                                      <p:cBhvr>
                                        <p:cTn id="34" dur="750"/>
                                        <p:tgtEl>
                                          <p:spTgt spid="38"/>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750"/>
                                        <p:tgtEl>
                                          <p:spTgt spid="24"/>
                                        </p:tgtEl>
                                      </p:cBhvr>
                                    </p:animEffect>
                                  </p:childTnLst>
                                </p:cTn>
                              </p:par>
                              <p:par>
                                <p:cTn id="38" presetID="10" presetClass="entr" presetSubtype="0" fill="hold"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750"/>
                                        <p:tgtEl>
                                          <p:spTgt spid="15"/>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fade">
                                      <p:cBhvr>
                                        <p:cTn id="43" dur="750"/>
                                        <p:tgtEl>
                                          <p:spTgt spid="6"/>
                                        </p:tgtEl>
                                      </p:cBhvr>
                                    </p:animEffect>
                                  </p:childTnLst>
                                </p:cTn>
                              </p:par>
                            </p:childTnLst>
                          </p:cTn>
                        </p:par>
                        <p:par>
                          <p:cTn id="44" fill="hold">
                            <p:stCondLst>
                              <p:cond delay="3250"/>
                            </p:stCondLst>
                            <p:childTnLst>
                              <p:par>
                                <p:cTn id="45" presetID="10" presetClass="entr" presetSubtype="0" fill="hold" grpId="0" nodeType="afterEffect">
                                  <p:stCondLst>
                                    <p:cond delay="0"/>
                                  </p:stCondLst>
                                  <p:childTnLst>
                                    <p:set>
                                      <p:cBhvr>
                                        <p:cTn id="46" dur="1" fill="hold">
                                          <p:stCondLst>
                                            <p:cond delay="0"/>
                                          </p:stCondLst>
                                        </p:cTn>
                                        <p:tgtEl>
                                          <p:spTgt spid="30"/>
                                        </p:tgtEl>
                                        <p:attrNameLst>
                                          <p:attrName>style.visibility</p:attrName>
                                        </p:attrNameLst>
                                      </p:cBhvr>
                                      <p:to>
                                        <p:strVal val="visible"/>
                                      </p:to>
                                    </p:set>
                                    <p:animEffect transition="in" filter="fade">
                                      <p:cBhvr>
                                        <p:cTn id="47" dur="750"/>
                                        <p:tgtEl>
                                          <p:spTgt spid="30"/>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39"/>
                                        </p:tgtEl>
                                        <p:attrNameLst>
                                          <p:attrName>style.visibility</p:attrName>
                                        </p:attrNameLst>
                                      </p:cBhvr>
                                      <p:to>
                                        <p:strVal val="visible"/>
                                      </p:to>
                                    </p:set>
                                    <p:animEffect transition="in" filter="fade">
                                      <p:cBhvr>
                                        <p:cTn id="50" dur="750"/>
                                        <p:tgtEl>
                                          <p:spTgt spid="39"/>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5"/>
                                        </p:tgtEl>
                                        <p:attrNameLst>
                                          <p:attrName>style.visibility</p:attrName>
                                        </p:attrNameLst>
                                      </p:cBhvr>
                                      <p:to>
                                        <p:strVal val="visible"/>
                                      </p:to>
                                    </p:set>
                                    <p:animEffect transition="in" filter="fade">
                                      <p:cBhvr>
                                        <p:cTn id="53" dur="750"/>
                                        <p:tgtEl>
                                          <p:spTgt spid="25"/>
                                        </p:tgtEl>
                                      </p:cBhvr>
                                    </p:animEffect>
                                  </p:childTnLst>
                                </p:cTn>
                              </p:par>
                              <p:par>
                                <p:cTn id="54" presetID="10" presetClass="entr" presetSubtype="0" fill="hold" nodeType="with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fade">
                                      <p:cBhvr>
                                        <p:cTn id="56" dur="750"/>
                                        <p:tgtEl>
                                          <p:spTgt spid="17"/>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7"/>
                                        </p:tgtEl>
                                        <p:attrNameLst>
                                          <p:attrName>style.visibility</p:attrName>
                                        </p:attrNameLst>
                                      </p:cBhvr>
                                      <p:to>
                                        <p:strVal val="visible"/>
                                      </p:to>
                                    </p:set>
                                    <p:animEffect transition="in" filter="fade">
                                      <p:cBhvr>
                                        <p:cTn id="59" dur="750"/>
                                        <p:tgtEl>
                                          <p:spTgt spid="7"/>
                                        </p:tgtEl>
                                      </p:cBhvr>
                                    </p:animEffect>
                                  </p:childTnLst>
                                </p:cTn>
                              </p:par>
                            </p:childTnLst>
                          </p:cTn>
                        </p:par>
                        <p:par>
                          <p:cTn id="60" fill="hold">
                            <p:stCondLst>
                              <p:cond delay="4000"/>
                            </p:stCondLst>
                            <p:childTnLst>
                              <p:par>
                                <p:cTn id="61" presetID="10" presetClass="entr" presetSubtype="0" fill="hold" grpId="0" nodeType="afterEffect">
                                  <p:stCondLst>
                                    <p:cond delay="0"/>
                                  </p:stCondLst>
                                  <p:childTnLst>
                                    <p:set>
                                      <p:cBhvr>
                                        <p:cTn id="62" dur="1" fill="hold">
                                          <p:stCondLst>
                                            <p:cond delay="0"/>
                                          </p:stCondLst>
                                        </p:cTn>
                                        <p:tgtEl>
                                          <p:spTgt spid="31"/>
                                        </p:tgtEl>
                                        <p:attrNameLst>
                                          <p:attrName>style.visibility</p:attrName>
                                        </p:attrNameLst>
                                      </p:cBhvr>
                                      <p:to>
                                        <p:strVal val="visible"/>
                                      </p:to>
                                    </p:set>
                                    <p:animEffect transition="in" filter="fade">
                                      <p:cBhvr>
                                        <p:cTn id="63" dur="750"/>
                                        <p:tgtEl>
                                          <p:spTgt spid="31"/>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40"/>
                                        </p:tgtEl>
                                        <p:attrNameLst>
                                          <p:attrName>style.visibility</p:attrName>
                                        </p:attrNameLst>
                                      </p:cBhvr>
                                      <p:to>
                                        <p:strVal val="visible"/>
                                      </p:to>
                                    </p:set>
                                    <p:animEffect transition="in" filter="fade">
                                      <p:cBhvr>
                                        <p:cTn id="66" dur="750"/>
                                        <p:tgtEl>
                                          <p:spTgt spid="40"/>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26"/>
                                        </p:tgtEl>
                                        <p:attrNameLst>
                                          <p:attrName>style.visibility</p:attrName>
                                        </p:attrNameLst>
                                      </p:cBhvr>
                                      <p:to>
                                        <p:strVal val="visible"/>
                                      </p:to>
                                    </p:set>
                                    <p:animEffect transition="in" filter="fade">
                                      <p:cBhvr>
                                        <p:cTn id="69" dur="750"/>
                                        <p:tgtEl>
                                          <p:spTgt spid="26"/>
                                        </p:tgtEl>
                                      </p:cBhvr>
                                    </p:animEffect>
                                  </p:childTnLst>
                                </p:cTn>
                              </p:par>
                              <p:par>
                                <p:cTn id="70" presetID="10" presetClass="entr" presetSubtype="0" fill="hold" nodeType="withEffect">
                                  <p:stCondLst>
                                    <p:cond delay="0"/>
                                  </p:stCondLst>
                                  <p:childTnLst>
                                    <p:set>
                                      <p:cBhvr>
                                        <p:cTn id="71" dur="1" fill="hold">
                                          <p:stCondLst>
                                            <p:cond delay="0"/>
                                          </p:stCondLst>
                                        </p:cTn>
                                        <p:tgtEl>
                                          <p:spTgt spid="19"/>
                                        </p:tgtEl>
                                        <p:attrNameLst>
                                          <p:attrName>style.visibility</p:attrName>
                                        </p:attrNameLst>
                                      </p:cBhvr>
                                      <p:to>
                                        <p:strVal val="visible"/>
                                      </p:to>
                                    </p:set>
                                    <p:animEffect transition="in" filter="fade">
                                      <p:cBhvr>
                                        <p:cTn id="72" dur="750"/>
                                        <p:tgtEl>
                                          <p:spTgt spid="19"/>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8"/>
                                        </p:tgtEl>
                                        <p:attrNameLst>
                                          <p:attrName>style.visibility</p:attrName>
                                        </p:attrNameLst>
                                      </p:cBhvr>
                                      <p:to>
                                        <p:strVal val="visible"/>
                                      </p:to>
                                    </p:set>
                                    <p:animEffect transition="in" filter="fade">
                                      <p:cBhvr>
                                        <p:cTn id="75" dur="750"/>
                                        <p:tgtEl>
                                          <p:spTgt spid="8"/>
                                        </p:tgtEl>
                                      </p:cBhvr>
                                    </p:animEffect>
                                  </p:childTnLst>
                                </p:cTn>
                              </p:par>
                            </p:childTnLst>
                          </p:cTn>
                        </p:par>
                        <p:par>
                          <p:cTn id="76" fill="hold">
                            <p:stCondLst>
                              <p:cond delay="4750"/>
                            </p:stCondLst>
                            <p:childTnLst>
                              <p:par>
                                <p:cTn id="77" presetID="10" presetClass="entr" presetSubtype="0" fill="hold" grpId="0" nodeType="afterEffect">
                                  <p:stCondLst>
                                    <p:cond delay="0"/>
                                  </p:stCondLst>
                                  <p:childTnLst>
                                    <p:set>
                                      <p:cBhvr>
                                        <p:cTn id="78" dur="1" fill="hold">
                                          <p:stCondLst>
                                            <p:cond delay="0"/>
                                          </p:stCondLst>
                                        </p:cTn>
                                        <p:tgtEl>
                                          <p:spTgt spid="32"/>
                                        </p:tgtEl>
                                        <p:attrNameLst>
                                          <p:attrName>style.visibility</p:attrName>
                                        </p:attrNameLst>
                                      </p:cBhvr>
                                      <p:to>
                                        <p:strVal val="visible"/>
                                      </p:to>
                                    </p:set>
                                    <p:animEffect transition="in" filter="fade">
                                      <p:cBhvr>
                                        <p:cTn id="79" dur="750"/>
                                        <p:tgtEl>
                                          <p:spTgt spid="32"/>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41"/>
                                        </p:tgtEl>
                                        <p:attrNameLst>
                                          <p:attrName>style.visibility</p:attrName>
                                        </p:attrNameLst>
                                      </p:cBhvr>
                                      <p:to>
                                        <p:strVal val="visible"/>
                                      </p:to>
                                    </p:set>
                                    <p:animEffect transition="in" filter="fade">
                                      <p:cBhvr>
                                        <p:cTn id="82" dur="750"/>
                                        <p:tgtEl>
                                          <p:spTgt spid="41"/>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27"/>
                                        </p:tgtEl>
                                        <p:attrNameLst>
                                          <p:attrName>style.visibility</p:attrName>
                                        </p:attrNameLst>
                                      </p:cBhvr>
                                      <p:to>
                                        <p:strVal val="visible"/>
                                      </p:to>
                                    </p:set>
                                    <p:animEffect transition="in" filter="fade">
                                      <p:cBhvr>
                                        <p:cTn id="85" dur="750"/>
                                        <p:tgtEl>
                                          <p:spTgt spid="27"/>
                                        </p:tgtEl>
                                      </p:cBhvr>
                                    </p:animEffect>
                                  </p:childTnLst>
                                </p:cTn>
                              </p:par>
                              <p:par>
                                <p:cTn id="86" presetID="10" presetClass="entr" presetSubtype="0" fill="hold" nodeType="withEffect">
                                  <p:stCondLst>
                                    <p:cond delay="0"/>
                                  </p:stCondLst>
                                  <p:childTnLst>
                                    <p:set>
                                      <p:cBhvr>
                                        <p:cTn id="87" dur="1" fill="hold">
                                          <p:stCondLst>
                                            <p:cond delay="0"/>
                                          </p:stCondLst>
                                        </p:cTn>
                                        <p:tgtEl>
                                          <p:spTgt spid="21"/>
                                        </p:tgtEl>
                                        <p:attrNameLst>
                                          <p:attrName>style.visibility</p:attrName>
                                        </p:attrNameLst>
                                      </p:cBhvr>
                                      <p:to>
                                        <p:strVal val="visible"/>
                                      </p:to>
                                    </p:set>
                                    <p:animEffect transition="in" filter="fade">
                                      <p:cBhvr>
                                        <p:cTn id="88" dur="750"/>
                                        <p:tgtEl>
                                          <p:spTgt spid="21"/>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9"/>
                                        </p:tgtEl>
                                        <p:attrNameLst>
                                          <p:attrName>style.visibility</p:attrName>
                                        </p:attrNameLst>
                                      </p:cBhvr>
                                      <p:to>
                                        <p:strVal val="visible"/>
                                      </p:to>
                                    </p:set>
                                    <p:animEffect transition="in" filter="fade">
                                      <p:cBhvr>
                                        <p:cTn id="91" dur="750"/>
                                        <p:tgtEl>
                                          <p:spTgt spid="9"/>
                                        </p:tgtEl>
                                      </p:cBhvr>
                                    </p:animEffect>
                                  </p:childTnLst>
                                </p:cTn>
                              </p:par>
                            </p:childTnLst>
                          </p:cTn>
                        </p:par>
                        <p:par>
                          <p:cTn id="92" fill="hold">
                            <p:stCondLst>
                              <p:cond delay="5500"/>
                            </p:stCondLst>
                            <p:childTnLst>
                              <p:par>
                                <p:cTn id="93" presetID="10" presetClass="entr" presetSubtype="0" fill="hold" grpId="0" nodeType="afterEffect">
                                  <p:stCondLst>
                                    <p:cond delay="0"/>
                                  </p:stCondLst>
                                  <p:childTnLst>
                                    <p:set>
                                      <p:cBhvr>
                                        <p:cTn id="94" dur="1" fill="hold">
                                          <p:stCondLst>
                                            <p:cond delay="0"/>
                                          </p:stCondLst>
                                        </p:cTn>
                                        <p:tgtEl>
                                          <p:spTgt spid="33"/>
                                        </p:tgtEl>
                                        <p:attrNameLst>
                                          <p:attrName>style.visibility</p:attrName>
                                        </p:attrNameLst>
                                      </p:cBhvr>
                                      <p:to>
                                        <p:strVal val="visible"/>
                                      </p:to>
                                    </p:set>
                                    <p:animEffect transition="in" filter="fade">
                                      <p:cBhvr>
                                        <p:cTn id="95" dur="750"/>
                                        <p:tgtEl>
                                          <p:spTgt spid="33"/>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42"/>
                                        </p:tgtEl>
                                        <p:attrNameLst>
                                          <p:attrName>style.visibility</p:attrName>
                                        </p:attrNameLst>
                                      </p:cBhvr>
                                      <p:to>
                                        <p:strVal val="visible"/>
                                      </p:to>
                                    </p:set>
                                    <p:animEffect transition="in" filter="fade">
                                      <p:cBhvr>
                                        <p:cTn id="98" dur="750"/>
                                        <p:tgtEl>
                                          <p:spTgt spid="42"/>
                                        </p:tgtEl>
                                      </p:cBhvr>
                                    </p:animEffect>
                                  </p:childTnLst>
                                </p:cTn>
                              </p:par>
                              <p:par>
                                <p:cTn id="99" presetID="10" presetClass="entr" presetSubtype="0" fill="hold" grpId="0" nodeType="withEffect">
                                  <p:stCondLst>
                                    <p:cond delay="0"/>
                                  </p:stCondLst>
                                  <p:childTnLst>
                                    <p:set>
                                      <p:cBhvr>
                                        <p:cTn id="100" dur="1" fill="hold">
                                          <p:stCondLst>
                                            <p:cond delay="0"/>
                                          </p:stCondLst>
                                        </p:cTn>
                                        <p:tgtEl>
                                          <p:spTgt spid="28"/>
                                        </p:tgtEl>
                                        <p:attrNameLst>
                                          <p:attrName>style.visibility</p:attrName>
                                        </p:attrNameLst>
                                      </p:cBhvr>
                                      <p:to>
                                        <p:strVal val="visible"/>
                                      </p:to>
                                    </p:set>
                                    <p:animEffect transition="in" filter="fade">
                                      <p:cBhvr>
                                        <p:cTn id="101" dur="750"/>
                                        <p:tgtEl>
                                          <p:spTgt spid="28"/>
                                        </p:tgtEl>
                                      </p:cBhvr>
                                    </p:animEffect>
                                  </p:childTnLst>
                                </p:cTn>
                              </p:par>
                              <p:par>
                                <p:cTn id="102" presetID="10" presetClass="entr" presetSubtype="0" fill="hold" nodeType="withEffect">
                                  <p:stCondLst>
                                    <p:cond delay="0"/>
                                  </p:stCondLst>
                                  <p:childTnLst>
                                    <p:set>
                                      <p:cBhvr>
                                        <p:cTn id="103" dur="1" fill="hold">
                                          <p:stCondLst>
                                            <p:cond delay="0"/>
                                          </p:stCondLst>
                                        </p:cTn>
                                        <p:tgtEl>
                                          <p:spTgt spid="23"/>
                                        </p:tgtEl>
                                        <p:attrNameLst>
                                          <p:attrName>style.visibility</p:attrName>
                                        </p:attrNameLst>
                                      </p:cBhvr>
                                      <p:to>
                                        <p:strVal val="visible"/>
                                      </p:to>
                                    </p:set>
                                    <p:animEffect transition="in" filter="fade">
                                      <p:cBhvr>
                                        <p:cTn id="104" dur="750"/>
                                        <p:tgtEl>
                                          <p:spTgt spid="23"/>
                                        </p:tgtEl>
                                      </p:cBhvr>
                                    </p:animEffect>
                                  </p:childTnLst>
                                </p:cTn>
                              </p:par>
                              <p:par>
                                <p:cTn id="105" presetID="10" presetClass="entr" presetSubtype="0" fill="hold" grpId="0" nodeType="withEffect">
                                  <p:stCondLst>
                                    <p:cond delay="0"/>
                                  </p:stCondLst>
                                  <p:childTnLst>
                                    <p:set>
                                      <p:cBhvr>
                                        <p:cTn id="106" dur="1" fill="hold">
                                          <p:stCondLst>
                                            <p:cond delay="0"/>
                                          </p:stCondLst>
                                        </p:cTn>
                                        <p:tgtEl>
                                          <p:spTgt spid="10"/>
                                        </p:tgtEl>
                                        <p:attrNameLst>
                                          <p:attrName>style.visibility</p:attrName>
                                        </p:attrNameLst>
                                      </p:cBhvr>
                                      <p:to>
                                        <p:strVal val="visible"/>
                                      </p:to>
                                    </p:set>
                                    <p:animEffect transition="in" filter="fade">
                                      <p:cBhvr>
                                        <p:cTn id="107"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2" grpId="0" animBg="1"/>
      <p:bldP spid="31" grpId="0" animBg="1"/>
      <p:bldP spid="30" grpId="0" animBg="1"/>
      <p:bldP spid="29" grpId="0" animBg="1"/>
      <p:bldP spid="12" grpId="0" animBg="1"/>
      <p:bldP spid="42" grpId="0"/>
      <p:bldP spid="28" grpId="0" animBg="1"/>
      <p:bldP spid="10" grpId="0"/>
      <p:bldP spid="41" grpId="0"/>
      <p:bldP spid="27" grpId="0" animBg="1"/>
      <p:bldP spid="9" grpId="0"/>
      <p:bldP spid="40" grpId="0"/>
      <p:bldP spid="26" grpId="0" animBg="1"/>
      <p:bldP spid="8" grpId="0"/>
      <p:bldP spid="39" grpId="0"/>
      <p:bldP spid="25" grpId="0" animBg="1"/>
      <p:bldP spid="7" grpId="0"/>
      <p:bldP spid="38" grpId="0"/>
      <p:bldP spid="24" grpId="0" animBg="1"/>
      <p:bldP spid="6" grpId="0"/>
      <p:bldP spid="37" grpId="0"/>
      <p:bldP spid="11" grpId="0" animBg="1"/>
      <p:bldP spid="5" grpId="0"/>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body">
            <a:extLst>
              <a:ext uri="{FF2B5EF4-FFF2-40B4-BE49-F238E27FC236}">
                <a16:creationId xmlns:a16="http://schemas.microsoft.com/office/drawing/2014/main" id="{1A292002-1FC0-DC48-8255-EFEA5C05C461}"/>
              </a:ext>
            </a:extLst>
          </p:cNvPr>
          <p:cNvSpPr txBox="1"/>
          <p:nvPr/>
        </p:nvSpPr>
        <p:spPr>
          <a:xfrm>
            <a:off x="6315032" y="2831147"/>
            <a:ext cx="3326680" cy="1395767"/>
          </a:xfrm>
          <a:prstGeom prst="rect">
            <a:avLst/>
          </a:prstGeom>
          <a:noFill/>
        </p:spPr>
        <p:txBody>
          <a:bodyPr wrap="square" rtlCol="0">
            <a:spAutoFit/>
          </a:bodyPr>
          <a:lstStyle/>
          <a:p>
            <a:pPr>
              <a:lnSpc>
                <a:spcPts val="2600"/>
              </a:lnSpc>
            </a:pPr>
            <a:r>
              <a:rPr lang="en-US" spc="30" dirty="0"/>
              <a:t>A threat is an adversary who has the intent and capability to compromise your mission or sensitive activities.</a:t>
            </a:r>
          </a:p>
        </p:txBody>
      </p:sp>
      <p:sp>
        <p:nvSpPr>
          <p:cNvPr id="6" name="header">
            <a:extLst>
              <a:ext uri="{FF2B5EF4-FFF2-40B4-BE49-F238E27FC236}">
                <a16:creationId xmlns:a16="http://schemas.microsoft.com/office/drawing/2014/main" id="{0C5EAC74-319C-3C4C-A290-7C95E9527880}"/>
              </a:ext>
            </a:extLst>
          </p:cNvPr>
          <p:cNvSpPr txBox="1"/>
          <p:nvPr/>
        </p:nvSpPr>
        <p:spPr>
          <a:xfrm>
            <a:off x="4944792" y="1674217"/>
            <a:ext cx="4442276" cy="553998"/>
          </a:xfrm>
          <a:prstGeom prst="rect">
            <a:avLst/>
          </a:prstGeom>
          <a:noFill/>
        </p:spPr>
        <p:txBody>
          <a:bodyPr wrap="square" rtlCol="0">
            <a:spAutoFit/>
          </a:bodyPr>
          <a:lstStyle/>
          <a:p>
            <a:pPr>
              <a:lnSpc>
                <a:spcPts val="3600"/>
              </a:lnSpc>
            </a:pPr>
            <a:r>
              <a:rPr lang="en-US" sz="3400" spc="180" dirty="0">
                <a:solidFill>
                  <a:schemeClr val="tx2"/>
                </a:solidFill>
                <a:latin typeface="+mj-lt"/>
              </a:rPr>
              <a:t>What is a Threat?</a:t>
            </a:r>
          </a:p>
        </p:txBody>
      </p:sp>
      <p:sp>
        <p:nvSpPr>
          <p:cNvPr id="8" name="section name">
            <a:extLst>
              <a:ext uri="{FF2B5EF4-FFF2-40B4-BE49-F238E27FC236}">
                <a16:creationId xmlns:a16="http://schemas.microsoft.com/office/drawing/2014/main" id="{B2736BFF-5C03-9949-B136-DE0161BB06C1}"/>
              </a:ext>
            </a:extLst>
          </p:cNvPr>
          <p:cNvSpPr txBox="1"/>
          <p:nvPr/>
        </p:nvSpPr>
        <p:spPr>
          <a:xfrm>
            <a:off x="4922567" y="1262516"/>
            <a:ext cx="2203447" cy="338328"/>
          </a:xfrm>
          <a:prstGeom prst="rect">
            <a:avLst/>
          </a:prstGeom>
          <a:solidFill>
            <a:srgbClr val="00A790"/>
          </a:solidFill>
        </p:spPr>
        <p:txBody>
          <a:bodyPr wrap="square" lIns="27432" tIns="9144" rIns="0" bIns="0" rtlCol="0" anchor="ctr">
            <a:noAutofit/>
          </a:bodyPr>
          <a:lstStyle/>
          <a:p>
            <a:pPr algn="ctr">
              <a:lnSpc>
                <a:spcPts val="2000"/>
              </a:lnSpc>
            </a:pPr>
            <a:r>
              <a:rPr lang="en-US" cap="all" spc="100" dirty="0">
                <a:solidFill>
                  <a:schemeClr val="bg2"/>
                </a:solidFill>
                <a:latin typeface="+mj-lt"/>
              </a:rPr>
              <a:t>Analyze Threat</a:t>
            </a:r>
          </a:p>
        </p:txBody>
      </p:sp>
      <p:pic>
        <p:nvPicPr>
          <p:cNvPr id="3" name="section icon" descr="Icon&#10;&#10;Description automatically generated">
            <a:extLst>
              <a:ext uri="{FF2B5EF4-FFF2-40B4-BE49-F238E27FC236}">
                <a16:creationId xmlns:a16="http://schemas.microsoft.com/office/drawing/2014/main" id="{00C95E1B-9008-F843-9B9E-49D8C523BF6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340798" y="1232544"/>
            <a:ext cx="469900" cy="368300"/>
          </a:xfrm>
          <a:prstGeom prst="rect">
            <a:avLst/>
          </a:prstGeom>
        </p:spPr>
      </p:pic>
    </p:spTree>
    <p:extLst>
      <p:ext uri="{BB962C8B-B14F-4D97-AF65-F5344CB8AC3E}">
        <p14:creationId xmlns:p14="http://schemas.microsoft.com/office/powerpoint/2010/main" val="123151108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left)">
                                      <p:cBhvr>
                                        <p:cTn id="10" dur="750"/>
                                        <p:tgtEl>
                                          <p:spTgt spid="8"/>
                                        </p:tgtEl>
                                      </p:cBhvr>
                                    </p:animEffect>
                                  </p:childTnLst>
                                </p:cTn>
                              </p:par>
                            </p:childTnLst>
                          </p:cTn>
                        </p:par>
                        <p:par>
                          <p:cTn id="11" fill="hold">
                            <p:stCondLst>
                              <p:cond delay="750"/>
                            </p:stCondLst>
                            <p:childTnLst>
                              <p:par>
                                <p:cTn id="12" presetID="10" presetClass="entr" presetSubtype="0"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750"/>
                                        <p:tgtEl>
                                          <p:spTgt spid="6"/>
                                        </p:tgtEl>
                                      </p:cBhvr>
                                    </p:animEffect>
                                  </p:childTnLst>
                                </p:cTn>
                              </p:par>
                            </p:childTnLst>
                          </p:cTn>
                        </p:par>
                        <p:par>
                          <p:cTn id="15" fill="hold">
                            <p:stCondLst>
                              <p:cond delay="1500"/>
                            </p:stCondLst>
                            <p:childTnLst>
                              <p:par>
                                <p:cTn id="16" presetID="10" presetClass="entr" presetSubtype="0" fill="hold" grpId="0"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body">
            <a:extLst>
              <a:ext uri="{FF2B5EF4-FFF2-40B4-BE49-F238E27FC236}">
                <a16:creationId xmlns:a16="http://schemas.microsoft.com/office/drawing/2014/main" id="{9734B6E8-94D0-9C46-989C-61229F90FA84}"/>
              </a:ext>
            </a:extLst>
          </p:cNvPr>
          <p:cNvSpPr txBox="1"/>
          <p:nvPr/>
        </p:nvSpPr>
        <p:spPr>
          <a:xfrm>
            <a:off x="2659521" y="2831147"/>
            <a:ext cx="3995921" cy="1729191"/>
          </a:xfrm>
          <a:prstGeom prst="rect">
            <a:avLst/>
          </a:prstGeom>
          <a:noFill/>
        </p:spPr>
        <p:txBody>
          <a:bodyPr wrap="square" rtlCol="0">
            <a:spAutoFit/>
          </a:bodyPr>
          <a:lstStyle/>
          <a:p>
            <a:pPr>
              <a:lnSpc>
                <a:spcPts val="2600"/>
              </a:lnSpc>
            </a:pPr>
            <a:r>
              <a:rPr lang="en-US" spc="30" dirty="0"/>
              <a:t>An adversary, or bad actor, is an individual, group, organization, or government that threatens to compromise your interests, missions, and sensitive information.</a:t>
            </a:r>
          </a:p>
        </p:txBody>
      </p:sp>
      <p:sp>
        <p:nvSpPr>
          <p:cNvPr id="4" name="header">
            <a:extLst>
              <a:ext uri="{FF2B5EF4-FFF2-40B4-BE49-F238E27FC236}">
                <a16:creationId xmlns:a16="http://schemas.microsoft.com/office/drawing/2014/main" id="{15699C1D-7DAD-C54F-81E9-5AD3F1C6AA7B}"/>
              </a:ext>
            </a:extLst>
          </p:cNvPr>
          <p:cNvSpPr txBox="1"/>
          <p:nvPr/>
        </p:nvSpPr>
        <p:spPr>
          <a:xfrm>
            <a:off x="1750178" y="1674217"/>
            <a:ext cx="4905263" cy="553998"/>
          </a:xfrm>
          <a:prstGeom prst="rect">
            <a:avLst/>
          </a:prstGeom>
          <a:noFill/>
        </p:spPr>
        <p:txBody>
          <a:bodyPr wrap="square" rtlCol="0">
            <a:spAutoFit/>
          </a:bodyPr>
          <a:lstStyle/>
          <a:p>
            <a:pPr>
              <a:lnSpc>
                <a:spcPts val="3600"/>
              </a:lnSpc>
            </a:pPr>
            <a:r>
              <a:rPr lang="en-US" sz="3400" spc="180" dirty="0">
                <a:solidFill>
                  <a:schemeClr val="tx2"/>
                </a:solidFill>
                <a:latin typeface="+mj-lt"/>
              </a:rPr>
              <a:t>What is an Adversary?</a:t>
            </a:r>
          </a:p>
        </p:txBody>
      </p:sp>
      <p:sp>
        <p:nvSpPr>
          <p:cNvPr id="10" name="section name">
            <a:extLst>
              <a:ext uri="{FF2B5EF4-FFF2-40B4-BE49-F238E27FC236}">
                <a16:creationId xmlns:a16="http://schemas.microsoft.com/office/drawing/2014/main" id="{DD90BD0D-2D23-324C-8925-73FE67DB5D6A}"/>
              </a:ext>
            </a:extLst>
          </p:cNvPr>
          <p:cNvSpPr txBox="1"/>
          <p:nvPr/>
        </p:nvSpPr>
        <p:spPr>
          <a:xfrm>
            <a:off x="1727954" y="1262516"/>
            <a:ext cx="2203704" cy="338328"/>
          </a:xfrm>
          <a:prstGeom prst="rect">
            <a:avLst/>
          </a:prstGeom>
          <a:solidFill>
            <a:srgbClr val="00A790"/>
          </a:solidFill>
        </p:spPr>
        <p:txBody>
          <a:bodyPr wrap="square" lIns="27432" tIns="9144" rIns="0" bIns="0" rtlCol="0" anchor="ctr">
            <a:noAutofit/>
          </a:bodyPr>
          <a:lstStyle/>
          <a:p>
            <a:pPr algn="ctr">
              <a:lnSpc>
                <a:spcPts val="2000"/>
              </a:lnSpc>
            </a:pPr>
            <a:r>
              <a:rPr lang="en-US" cap="all" spc="100" dirty="0">
                <a:solidFill>
                  <a:schemeClr val="bg2"/>
                </a:solidFill>
                <a:latin typeface="+mj-lt"/>
              </a:rPr>
              <a:t>Analyze Threat</a:t>
            </a:r>
          </a:p>
        </p:txBody>
      </p:sp>
      <p:pic>
        <p:nvPicPr>
          <p:cNvPr id="11" name="section icon" descr="Icon&#10;&#10;Description automatically generated">
            <a:extLst>
              <a:ext uri="{FF2B5EF4-FFF2-40B4-BE49-F238E27FC236}">
                <a16:creationId xmlns:a16="http://schemas.microsoft.com/office/drawing/2014/main" id="{C169FC2F-1B41-0A4B-A810-B56F690FB33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46185" y="1232544"/>
            <a:ext cx="469900" cy="368300"/>
          </a:xfrm>
          <a:prstGeom prst="rect">
            <a:avLst/>
          </a:prstGeom>
        </p:spPr>
      </p:pic>
    </p:spTree>
    <p:extLst>
      <p:ext uri="{BB962C8B-B14F-4D97-AF65-F5344CB8AC3E}">
        <p14:creationId xmlns:p14="http://schemas.microsoft.com/office/powerpoint/2010/main" val="256052028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left)">
                                      <p:cBhvr>
                                        <p:cTn id="10" dur="750"/>
                                        <p:tgtEl>
                                          <p:spTgt spid="10"/>
                                        </p:tgtEl>
                                      </p:cBhvr>
                                    </p:animEffect>
                                  </p:childTnLst>
                                </p:cTn>
                              </p:par>
                            </p:childTnLst>
                          </p:cTn>
                        </p:par>
                        <p:par>
                          <p:cTn id="11" fill="hold">
                            <p:stCondLst>
                              <p:cond delay="750"/>
                            </p:stCondLst>
                            <p:childTnLst>
                              <p:par>
                                <p:cTn id="12" presetID="10" presetClass="entr" presetSubtype="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750"/>
                                        <p:tgtEl>
                                          <p:spTgt spid="4"/>
                                        </p:tgtEl>
                                      </p:cBhvr>
                                    </p:animEffect>
                                  </p:childTnLst>
                                </p:cTn>
                              </p:par>
                            </p:childTnLst>
                          </p:cTn>
                        </p:par>
                        <p:par>
                          <p:cTn id="15" fill="hold">
                            <p:stCondLst>
                              <p:cond delay="1500"/>
                            </p:stCondLst>
                            <p:childTnLst>
                              <p:par>
                                <p:cTn id="16" presetID="10" presetClass="entr" presetSubtype="0"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body">
            <a:extLst>
              <a:ext uri="{FF2B5EF4-FFF2-40B4-BE49-F238E27FC236}">
                <a16:creationId xmlns:a16="http://schemas.microsoft.com/office/drawing/2014/main" id="{05BB2A30-5F6C-3B43-95E3-DF1D5E75BE39}"/>
              </a:ext>
            </a:extLst>
          </p:cNvPr>
          <p:cNvSpPr txBox="1"/>
          <p:nvPr/>
        </p:nvSpPr>
        <p:spPr>
          <a:xfrm>
            <a:off x="5634214" y="2831147"/>
            <a:ext cx="3995921" cy="1395767"/>
          </a:xfrm>
          <a:prstGeom prst="rect">
            <a:avLst/>
          </a:prstGeom>
          <a:noFill/>
        </p:spPr>
        <p:txBody>
          <a:bodyPr wrap="square" rtlCol="0">
            <a:spAutoFit/>
          </a:bodyPr>
          <a:lstStyle/>
          <a:p>
            <a:pPr>
              <a:lnSpc>
                <a:spcPts val="2600"/>
              </a:lnSpc>
            </a:pPr>
            <a:r>
              <a:rPr lang="en-US" spc="30" dirty="0"/>
              <a:t>Details about your intentions, capabilities, and activities that an adversary can exploit to compromise or interrupt your mission.</a:t>
            </a:r>
          </a:p>
        </p:txBody>
      </p:sp>
      <p:sp>
        <p:nvSpPr>
          <p:cNvPr id="4" name="header">
            <a:extLst>
              <a:ext uri="{FF2B5EF4-FFF2-40B4-BE49-F238E27FC236}">
                <a16:creationId xmlns:a16="http://schemas.microsoft.com/office/drawing/2014/main" id="{0F52C0B3-940C-2649-BF87-DECFED6D26DF}"/>
              </a:ext>
            </a:extLst>
          </p:cNvPr>
          <p:cNvSpPr txBox="1"/>
          <p:nvPr/>
        </p:nvSpPr>
        <p:spPr>
          <a:xfrm>
            <a:off x="4493378" y="1674217"/>
            <a:ext cx="6444698" cy="553998"/>
          </a:xfrm>
          <a:prstGeom prst="rect">
            <a:avLst/>
          </a:prstGeom>
          <a:noFill/>
        </p:spPr>
        <p:txBody>
          <a:bodyPr wrap="square" rtlCol="0">
            <a:spAutoFit/>
          </a:bodyPr>
          <a:lstStyle/>
          <a:p>
            <a:pPr>
              <a:lnSpc>
                <a:spcPts val="3600"/>
              </a:lnSpc>
            </a:pPr>
            <a:r>
              <a:rPr lang="en-US" sz="3400" spc="180" dirty="0">
                <a:solidFill>
                  <a:schemeClr val="tx2"/>
                </a:solidFill>
                <a:latin typeface="+mj-lt"/>
              </a:rPr>
              <a:t>What is Critical Information?</a:t>
            </a:r>
          </a:p>
        </p:txBody>
      </p:sp>
      <p:sp>
        <p:nvSpPr>
          <p:cNvPr id="6" name="section name">
            <a:extLst>
              <a:ext uri="{FF2B5EF4-FFF2-40B4-BE49-F238E27FC236}">
                <a16:creationId xmlns:a16="http://schemas.microsoft.com/office/drawing/2014/main" id="{CD9AE5E7-CD5D-124B-A29F-81107C6A7F61}"/>
              </a:ext>
            </a:extLst>
          </p:cNvPr>
          <p:cNvSpPr txBox="1"/>
          <p:nvPr/>
        </p:nvSpPr>
        <p:spPr>
          <a:xfrm>
            <a:off x="4471154" y="1262516"/>
            <a:ext cx="3989940" cy="338328"/>
          </a:xfrm>
          <a:prstGeom prst="rect">
            <a:avLst/>
          </a:prstGeom>
          <a:solidFill>
            <a:srgbClr val="00A0D1"/>
          </a:solidFill>
        </p:spPr>
        <p:txBody>
          <a:bodyPr wrap="square" lIns="27432" tIns="9144" rIns="0" bIns="0" rtlCol="0" anchor="ctr">
            <a:noAutofit/>
          </a:bodyPr>
          <a:lstStyle/>
          <a:p>
            <a:pPr algn="ctr">
              <a:lnSpc>
                <a:spcPts val="2000"/>
              </a:lnSpc>
            </a:pPr>
            <a:r>
              <a:rPr lang="en-US" cap="all" spc="100" dirty="0">
                <a:solidFill>
                  <a:schemeClr val="bg2"/>
                </a:solidFill>
                <a:latin typeface="+mj-lt"/>
              </a:rPr>
              <a:t>Identify Critical Information</a:t>
            </a:r>
          </a:p>
        </p:txBody>
      </p:sp>
      <p:pic>
        <p:nvPicPr>
          <p:cNvPr id="7" name="section icon" descr="Icon&#10;&#10;Description automatically generated">
            <a:extLst>
              <a:ext uri="{FF2B5EF4-FFF2-40B4-BE49-F238E27FC236}">
                <a16:creationId xmlns:a16="http://schemas.microsoft.com/office/drawing/2014/main" id="{4DDC6383-8F7C-2A42-9C03-40685880B9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95896" y="1201118"/>
            <a:ext cx="393700" cy="406400"/>
          </a:xfrm>
          <a:prstGeom prst="rect">
            <a:avLst/>
          </a:prstGeom>
        </p:spPr>
      </p:pic>
    </p:spTree>
    <p:extLst>
      <p:ext uri="{BB962C8B-B14F-4D97-AF65-F5344CB8AC3E}">
        <p14:creationId xmlns:p14="http://schemas.microsoft.com/office/powerpoint/2010/main" val="389754702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750"/>
                                        <p:tgtEl>
                                          <p:spTgt spid="6"/>
                                        </p:tgtEl>
                                      </p:cBhvr>
                                    </p:animEffect>
                                  </p:childTnLst>
                                </p:cTn>
                              </p:par>
                            </p:childTnLst>
                          </p:cTn>
                        </p:par>
                        <p:par>
                          <p:cTn id="11" fill="hold">
                            <p:stCondLst>
                              <p:cond delay="750"/>
                            </p:stCondLst>
                            <p:childTnLst>
                              <p:par>
                                <p:cTn id="12" presetID="10" presetClass="entr" presetSubtype="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750"/>
                                        <p:tgtEl>
                                          <p:spTgt spid="4"/>
                                        </p:tgtEl>
                                      </p:cBhvr>
                                    </p:animEffect>
                                  </p:childTnLst>
                                </p:cTn>
                              </p:par>
                            </p:childTnLst>
                          </p:cTn>
                        </p:par>
                        <p:par>
                          <p:cTn id="15" fill="hold">
                            <p:stCondLst>
                              <p:cond delay="1500"/>
                            </p:stCondLst>
                            <p:childTnLst>
                              <p:par>
                                <p:cTn id="16" presetID="10" presetClass="entr" presetSubtype="0"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pSp>
        <p:nvGrpSpPr>
          <p:cNvPr id="12" name="body block 3">
            <a:extLst>
              <a:ext uri="{FF2B5EF4-FFF2-40B4-BE49-F238E27FC236}">
                <a16:creationId xmlns:a16="http://schemas.microsoft.com/office/drawing/2014/main" id="{00A7F92A-9A56-7547-8BF4-CD13A506BCD2}"/>
              </a:ext>
            </a:extLst>
          </p:cNvPr>
          <p:cNvGrpSpPr/>
          <p:nvPr/>
        </p:nvGrpSpPr>
        <p:grpSpPr>
          <a:xfrm>
            <a:off x="7995844" y="2970081"/>
            <a:ext cx="2970081" cy="2625403"/>
            <a:chOff x="1601919" y="2970081"/>
            <a:chExt cx="2970081" cy="2625403"/>
          </a:xfrm>
        </p:grpSpPr>
        <p:sp>
          <p:nvSpPr>
            <p:cNvPr id="13" name="textblock">
              <a:extLst>
                <a:ext uri="{FF2B5EF4-FFF2-40B4-BE49-F238E27FC236}">
                  <a16:creationId xmlns:a16="http://schemas.microsoft.com/office/drawing/2014/main" id="{FD1C8FDC-DBDB-5145-A2FF-7A780FAFA96C}"/>
                </a:ext>
              </a:extLst>
            </p:cNvPr>
            <p:cNvSpPr/>
            <p:nvPr/>
          </p:nvSpPr>
          <p:spPr>
            <a:xfrm>
              <a:off x="1601919" y="2970081"/>
              <a:ext cx="2970081" cy="262540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body">
              <a:extLst>
                <a:ext uri="{FF2B5EF4-FFF2-40B4-BE49-F238E27FC236}">
                  <a16:creationId xmlns:a16="http://schemas.microsoft.com/office/drawing/2014/main" id="{D5980748-5F99-FC41-8128-56331AB7FD1B}"/>
                </a:ext>
              </a:extLst>
            </p:cNvPr>
            <p:cNvSpPr txBox="1"/>
            <p:nvPr/>
          </p:nvSpPr>
          <p:spPr>
            <a:xfrm>
              <a:off x="1973721" y="3408443"/>
              <a:ext cx="2369679" cy="1395767"/>
            </a:xfrm>
            <a:prstGeom prst="rect">
              <a:avLst/>
            </a:prstGeom>
            <a:noFill/>
          </p:spPr>
          <p:txBody>
            <a:bodyPr wrap="square" rtlCol="0">
              <a:spAutoFit/>
            </a:bodyPr>
            <a:lstStyle/>
            <a:p>
              <a:pPr>
                <a:lnSpc>
                  <a:spcPts val="2600"/>
                </a:lnSpc>
              </a:pPr>
              <a:r>
                <a:rPr lang="en-US" spc="30" dirty="0">
                  <a:solidFill>
                    <a:schemeClr val="bg2"/>
                  </a:solidFill>
                </a:rPr>
                <a:t>Social engineering tactics to trick you into providing sensitive information.</a:t>
              </a:r>
            </a:p>
          </p:txBody>
        </p:sp>
      </p:grpSp>
      <p:grpSp>
        <p:nvGrpSpPr>
          <p:cNvPr id="9" name="body block 2">
            <a:extLst>
              <a:ext uri="{FF2B5EF4-FFF2-40B4-BE49-F238E27FC236}">
                <a16:creationId xmlns:a16="http://schemas.microsoft.com/office/drawing/2014/main" id="{6B3D3F3F-ED8C-8948-810C-3025C75E4EDA}"/>
              </a:ext>
            </a:extLst>
          </p:cNvPr>
          <p:cNvGrpSpPr/>
          <p:nvPr/>
        </p:nvGrpSpPr>
        <p:grpSpPr>
          <a:xfrm>
            <a:off x="4798882" y="2970081"/>
            <a:ext cx="2970081" cy="2625403"/>
            <a:chOff x="1601919" y="2970081"/>
            <a:chExt cx="2970081" cy="2625403"/>
          </a:xfrm>
        </p:grpSpPr>
        <p:sp>
          <p:nvSpPr>
            <p:cNvPr id="10" name="textblock">
              <a:extLst>
                <a:ext uri="{FF2B5EF4-FFF2-40B4-BE49-F238E27FC236}">
                  <a16:creationId xmlns:a16="http://schemas.microsoft.com/office/drawing/2014/main" id="{C8F284E1-4BAB-AA46-8020-C1E031ABEE15}"/>
                </a:ext>
              </a:extLst>
            </p:cNvPr>
            <p:cNvSpPr/>
            <p:nvPr/>
          </p:nvSpPr>
          <p:spPr>
            <a:xfrm>
              <a:off x="1601919" y="2970081"/>
              <a:ext cx="2970081" cy="262540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body">
              <a:extLst>
                <a:ext uri="{FF2B5EF4-FFF2-40B4-BE49-F238E27FC236}">
                  <a16:creationId xmlns:a16="http://schemas.microsoft.com/office/drawing/2014/main" id="{AC5E561F-2847-8A4C-9436-F8DC31EAF0C5}"/>
                </a:ext>
              </a:extLst>
            </p:cNvPr>
            <p:cNvSpPr txBox="1"/>
            <p:nvPr/>
          </p:nvSpPr>
          <p:spPr>
            <a:xfrm>
              <a:off x="1973721" y="3408443"/>
              <a:ext cx="2369679" cy="1395767"/>
            </a:xfrm>
            <a:prstGeom prst="rect">
              <a:avLst/>
            </a:prstGeom>
            <a:noFill/>
          </p:spPr>
          <p:txBody>
            <a:bodyPr wrap="square" rtlCol="0">
              <a:spAutoFit/>
            </a:bodyPr>
            <a:lstStyle/>
            <a:p>
              <a:pPr>
                <a:lnSpc>
                  <a:spcPts val="2600"/>
                </a:lnSpc>
              </a:pPr>
              <a:r>
                <a:rPr lang="en-US" spc="30" dirty="0">
                  <a:solidFill>
                    <a:schemeClr val="bg2"/>
                  </a:solidFill>
                </a:rPr>
                <a:t>Casual conversation or by eavesdropping at places frequented by you.</a:t>
              </a:r>
            </a:p>
          </p:txBody>
        </p:sp>
      </p:grpSp>
      <p:grpSp>
        <p:nvGrpSpPr>
          <p:cNvPr id="8" name="body block 1">
            <a:extLst>
              <a:ext uri="{FF2B5EF4-FFF2-40B4-BE49-F238E27FC236}">
                <a16:creationId xmlns:a16="http://schemas.microsoft.com/office/drawing/2014/main" id="{BB3761C1-4851-4B47-88E7-F546E51AA3CE}"/>
              </a:ext>
            </a:extLst>
          </p:cNvPr>
          <p:cNvGrpSpPr/>
          <p:nvPr/>
        </p:nvGrpSpPr>
        <p:grpSpPr>
          <a:xfrm>
            <a:off x="1601919" y="2970081"/>
            <a:ext cx="2970081" cy="2625403"/>
            <a:chOff x="1601919" y="2970081"/>
            <a:chExt cx="2970081" cy="2625403"/>
          </a:xfrm>
        </p:grpSpPr>
        <p:sp>
          <p:nvSpPr>
            <p:cNvPr id="7" name="textblock">
              <a:extLst>
                <a:ext uri="{FF2B5EF4-FFF2-40B4-BE49-F238E27FC236}">
                  <a16:creationId xmlns:a16="http://schemas.microsoft.com/office/drawing/2014/main" id="{F62D1653-73B6-F747-ADB7-85451E50C9AC}"/>
                </a:ext>
              </a:extLst>
            </p:cNvPr>
            <p:cNvSpPr/>
            <p:nvPr/>
          </p:nvSpPr>
          <p:spPr>
            <a:xfrm>
              <a:off x="1601919" y="2970081"/>
              <a:ext cx="2970081" cy="262540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body">
              <a:extLst>
                <a:ext uri="{FF2B5EF4-FFF2-40B4-BE49-F238E27FC236}">
                  <a16:creationId xmlns:a16="http://schemas.microsoft.com/office/drawing/2014/main" id="{64BCAA62-E7B0-2A48-8B76-117A91102FCE}"/>
                </a:ext>
              </a:extLst>
            </p:cNvPr>
            <p:cNvSpPr txBox="1"/>
            <p:nvPr/>
          </p:nvSpPr>
          <p:spPr>
            <a:xfrm>
              <a:off x="1973721" y="3408443"/>
              <a:ext cx="2369679" cy="1729191"/>
            </a:xfrm>
            <a:prstGeom prst="rect">
              <a:avLst/>
            </a:prstGeom>
            <a:noFill/>
          </p:spPr>
          <p:txBody>
            <a:bodyPr wrap="square" rtlCol="0">
              <a:spAutoFit/>
            </a:bodyPr>
            <a:lstStyle/>
            <a:p>
              <a:pPr>
                <a:lnSpc>
                  <a:spcPts val="2600"/>
                </a:lnSpc>
              </a:pPr>
              <a:r>
                <a:rPr lang="en-US" spc="30" dirty="0">
                  <a:solidFill>
                    <a:schemeClr val="bg2"/>
                  </a:solidFill>
                </a:rPr>
                <a:t>Open sources such as the internet, news outlets, professional journals, and social media.</a:t>
              </a:r>
            </a:p>
          </p:txBody>
        </p:sp>
      </p:grpSp>
      <p:sp>
        <p:nvSpPr>
          <p:cNvPr id="2" name="confetti">
            <a:extLst>
              <a:ext uri="{FF2B5EF4-FFF2-40B4-BE49-F238E27FC236}">
                <a16:creationId xmlns:a16="http://schemas.microsoft.com/office/drawing/2014/main" id="{9637390B-D346-184F-AE02-008BA34171B2}"/>
              </a:ext>
            </a:extLst>
          </p:cNvPr>
          <p:cNvSpPr>
            <a:spLocks noChangeAspect="1"/>
          </p:cNvSpPr>
          <p:nvPr/>
        </p:nvSpPr>
        <p:spPr>
          <a:xfrm rot="5400000">
            <a:off x="10851625" y="3200400"/>
            <a:ext cx="228600" cy="228600"/>
          </a:xfrm>
          <a:prstGeom prst="rtTriangle">
            <a:avLst/>
          </a:prstGeom>
          <a:solidFill>
            <a:srgbClr val="437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header">
            <a:extLst>
              <a:ext uri="{FF2B5EF4-FFF2-40B4-BE49-F238E27FC236}">
                <a16:creationId xmlns:a16="http://schemas.microsoft.com/office/drawing/2014/main" id="{659446AB-17F5-2C4C-9622-B2953115F89D}"/>
              </a:ext>
            </a:extLst>
          </p:cNvPr>
          <p:cNvSpPr txBox="1"/>
          <p:nvPr/>
        </p:nvSpPr>
        <p:spPr>
          <a:xfrm>
            <a:off x="1518684" y="1674217"/>
            <a:ext cx="6710915" cy="1015663"/>
          </a:xfrm>
          <a:prstGeom prst="rect">
            <a:avLst/>
          </a:prstGeom>
          <a:noFill/>
        </p:spPr>
        <p:txBody>
          <a:bodyPr wrap="square" rtlCol="0">
            <a:spAutoFit/>
          </a:bodyPr>
          <a:lstStyle/>
          <a:p>
            <a:pPr>
              <a:lnSpc>
                <a:spcPts val="3600"/>
              </a:lnSpc>
            </a:pPr>
            <a:r>
              <a:rPr lang="en-US" sz="3400" spc="180" dirty="0">
                <a:solidFill>
                  <a:schemeClr val="tx2"/>
                </a:solidFill>
                <a:latin typeface="+mj-lt"/>
              </a:rPr>
              <a:t>How do Adversaries Collect Critical Information About You?</a:t>
            </a:r>
          </a:p>
        </p:txBody>
      </p:sp>
      <p:sp>
        <p:nvSpPr>
          <p:cNvPr id="18" name="section name">
            <a:extLst>
              <a:ext uri="{FF2B5EF4-FFF2-40B4-BE49-F238E27FC236}">
                <a16:creationId xmlns:a16="http://schemas.microsoft.com/office/drawing/2014/main" id="{209E9AA3-54C7-A542-96EB-4BE196281FCF}"/>
              </a:ext>
            </a:extLst>
          </p:cNvPr>
          <p:cNvSpPr txBox="1"/>
          <p:nvPr/>
        </p:nvSpPr>
        <p:spPr>
          <a:xfrm>
            <a:off x="1492267" y="1262516"/>
            <a:ext cx="3989940" cy="338328"/>
          </a:xfrm>
          <a:prstGeom prst="rect">
            <a:avLst/>
          </a:prstGeom>
          <a:solidFill>
            <a:srgbClr val="00A0D1"/>
          </a:solidFill>
        </p:spPr>
        <p:txBody>
          <a:bodyPr wrap="square" lIns="27432" tIns="9144" rIns="0" bIns="0" rtlCol="0" anchor="ctr">
            <a:noAutofit/>
          </a:bodyPr>
          <a:lstStyle/>
          <a:p>
            <a:pPr algn="ctr">
              <a:lnSpc>
                <a:spcPts val="2000"/>
              </a:lnSpc>
            </a:pPr>
            <a:r>
              <a:rPr lang="en-US" cap="all" spc="100" dirty="0">
                <a:solidFill>
                  <a:schemeClr val="bg2"/>
                </a:solidFill>
                <a:latin typeface="+mj-lt"/>
              </a:rPr>
              <a:t>Identify Critical Information</a:t>
            </a:r>
          </a:p>
        </p:txBody>
      </p:sp>
      <p:pic>
        <p:nvPicPr>
          <p:cNvPr id="19" name="section icon" descr="Icon&#10;&#10;Description automatically generated">
            <a:extLst>
              <a:ext uri="{FF2B5EF4-FFF2-40B4-BE49-F238E27FC236}">
                <a16:creationId xmlns:a16="http://schemas.microsoft.com/office/drawing/2014/main" id="{C9881BCC-4F3A-0C43-AFC8-54DAF45AA57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17009" y="1201118"/>
            <a:ext cx="393700" cy="406400"/>
          </a:xfrm>
          <a:prstGeom prst="rect">
            <a:avLst/>
          </a:prstGeom>
        </p:spPr>
      </p:pic>
    </p:spTree>
    <p:extLst>
      <p:ext uri="{BB962C8B-B14F-4D97-AF65-F5344CB8AC3E}">
        <p14:creationId xmlns:p14="http://schemas.microsoft.com/office/powerpoint/2010/main" val="314132745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wipe(left)">
                                      <p:cBhvr>
                                        <p:cTn id="10" dur="750"/>
                                        <p:tgtEl>
                                          <p:spTgt spid="18"/>
                                        </p:tgtEl>
                                      </p:cBhvr>
                                    </p:animEffect>
                                  </p:childTnLst>
                                </p:cTn>
                              </p:par>
                            </p:childTnLst>
                          </p:cTn>
                        </p:par>
                        <p:par>
                          <p:cTn id="11" fill="hold">
                            <p:stCondLst>
                              <p:cond delay="750"/>
                            </p:stCondLst>
                            <p:childTnLst>
                              <p:par>
                                <p:cTn id="12" presetID="10" presetClass="entr" presetSubtype="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750"/>
                                        <p:tgtEl>
                                          <p:spTgt spid="4"/>
                                        </p:tgtEl>
                                      </p:cBhvr>
                                    </p:animEffect>
                                  </p:childTnLst>
                                </p:cTn>
                              </p:par>
                            </p:childTnLst>
                          </p:cTn>
                        </p:par>
                        <p:par>
                          <p:cTn id="15" fill="hold">
                            <p:stCondLst>
                              <p:cond delay="1500"/>
                            </p:stCondLst>
                            <p:childTnLst>
                              <p:par>
                                <p:cTn id="16" presetID="22" presetClass="entr" presetSubtype="8" fill="hold"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left)">
                                      <p:cBhvr>
                                        <p:cTn id="18" dur="750"/>
                                        <p:tgtEl>
                                          <p:spTgt spid="8"/>
                                        </p:tgtEl>
                                      </p:cBhvr>
                                    </p:animEffect>
                                  </p:childTnLst>
                                </p:cTn>
                              </p:par>
                            </p:childTnLst>
                          </p:cTn>
                        </p:par>
                        <p:par>
                          <p:cTn id="19" fill="hold">
                            <p:stCondLst>
                              <p:cond delay="2250"/>
                            </p:stCondLst>
                            <p:childTnLst>
                              <p:par>
                                <p:cTn id="20" presetID="22" presetClass="entr" presetSubtype="8"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750"/>
                                        <p:tgtEl>
                                          <p:spTgt spid="9"/>
                                        </p:tgtEl>
                                      </p:cBhvr>
                                    </p:animEffect>
                                  </p:childTnLst>
                                </p:cTn>
                              </p:par>
                            </p:childTnLst>
                          </p:cTn>
                        </p:par>
                        <p:par>
                          <p:cTn id="23" fill="hold">
                            <p:stCondLst>
                              <p:cond delay="3000"/>
                            </p:stCondLst>
                            <p:childTnLst>
                              <p:par>
                                <p:cTn id="24" presetID="22" presetClass="entr" presetSubtype="8" fill="hold" nodeType="after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ipe(left)">
                                      <p:cBhvr>
                                        <p:cTn id="26" dur="7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8" grpId="0" animBg="1"/>
    </p:bldLst>
  </p:timing>
</p:sld>
</file>

<file path=ppt/theme/theme1.xml><?xml version="1.0" encoding="utf-8"?>
<a:theme xmlns:a="http://schemas.openxmlformats.org/drawingml/2006/main" name="Office Theme">
  <a:themeElements>
    <a:clrScheme name="OPSEC for ALL">
      <a:dk1>
        <a:srgbClr val="263238"/>
      </a:dk1>
      <a:lt1>
        <a:srgbClr val="EBEFF0"/>
      </a:lt1>
      <a:dk2>
        <a:srgbClr val="37474F"/>
      </a:dk2>
      <a:lt2>
        <a:srgbClr val="FFFFFF"/>
      </a:lt2>
      <a:accent1>
        <a:srgbClr val="51C989"/>
      </a:accent1>
      <a:accent2>
        <a:srgbClr val="4EA7FF"/>
      </a:accent2>
      <a:accent3>
        <a:srgbClr val="888DFF"/>
      </a:accent3>
      <a:accent4>
        <a:srgbClr val="9B3C9A"/>
      </a:accent4>
      <a:accent5>
        <a:srgbClr val="CCFF90"/>
      </a:accent5>
      <a:accent6>
        <a:srgbClr val="00BFA5"/>
      </a:accent6>
      <a:hlink>
        <a:srgbClr val="00A3D3"/>
      </a:hlink>
      <a:folHlink>
        <a:srgbClr val="7C4DFF"/>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8116</TotalTime>
  <Words>9217</Words>
  <Application>Microsoft Office PowerPoint</Application>
  <PresentationFormat>Widescreen</PresentationFormat>
  <Paragraphs>720</Paragraphs>
  <Slides>44</Slides>
  <Notes>44</Notes>
  <HiddenSlides>1</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44</vt:i4>
      </vt:variant>
    </vt:vector>
  </HeadingPairs>
  <TitlesOfParts>
    <vt:vector size="51" baseType="lpstr">
      <vt:lpstr>Arial</vt:lpstr>
      <vt:lpstr>Calibri</vt:lpstr>
      <vt:lpstr>Franklin Gothic Book</vt:lpstr>
      <vt:lpstr>Franklin Gothic Medium</vt:lpstr>
      <vt:lpstr>Georgia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Peck, Tori</dc:creator>
  <cp:lastModifiedBy>Michael Henley</cp:lastModifiedBy>
  <cp:revision>350</cp:revision>
  <cp:lastPrinted>2021-04-05T10:42:42Z</cp:lastPrinted>
  <dcterms:created xsi:type="dcterms:W3CDTF">2020-11-25T16:54:10Z</dcterms:created>
  <dcterms:modified xsi:type="dcterms:W3CDTF">2022-12-06T15:17:14Z</dcterms:modified>
</cp:coreProperties>
</file>