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94" r:id="rId2"/>
    <p:sldId id="324" r:id="rId3"/>
    <p:sldId id="287" r:id="rId4"/>
    <p:sldId id="274" r:id="rId5"/>
    <p:sldId id="272" r:id="rId6"/>
    <p:sldId id="275" r:id="rId7"/>
    <p:sldId id="301" r:id="rId8"/>
    <p:sldId id="280" r:id="rId9"/>
    <p:sldId id="282" r:id="rId10"/>
    <p:sldId id="284" r:id="rId11"/>
    <p:sldId id="303" r:id="rId12"/>
    <p:sldId id="281" r:id="rId13"/>
    <p:sldId id="285" r:id="rId14"/>
    <p:sldId id="286" r:id="rId15"/>
    <p:sldId id="304" r:id="rId16"/>
    <p:sldId id="289" r:id="rId17"/>
    <p:sldId id="288" r:id="rId18"/>
    <p:sldId id="325" r:id="rId19"/>
    <p:sldId id="292" r:id="rId20"/>
    <p:sldId id="305" r:id="rId21"/>
    <p:sldId id="295" r:id="rId22"/>
    <p:sldId id="312" r:id="rId23"/>
    <p:sldId id="296" r:id="rId24"/>
    <p:sldId id="298" r:id="rId25"/>
    <p:sldId id="299" r:id="rId26"/>
    <p:sldId id="300" r:id="rId27"/>
    <p:sldId id="306" r:id="rId28"/>
    <p:sldId id="313" r:id="rId29"/>
    <p:sldId id="314" r:id="rId30"/>
    <p:sldId id="315" r:id="rId31"/>
    <p:sldId id="323" r:id="rId32"/>
  </p:sldIdLst>
  <p:sldSz cx="12192000" cy="6858000"/>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F50"/>
    <a:srgbClr val="707070"/>
    <a:srgbClr val="212121"/>
    <a:srgbClr val="A5A5A5"/>
    <a:srgbClr val="434B5B"/>
    <a:srgbClr val="F1F1F1"/>
    <a:srgbClr val="294960"/>
    <a:srgbClr val="D6DCE5"/>
    <a:srgbClr val="182837"/>
    <a:srgbClr val="2B4C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6" autoAdjust="0"/>
    <p:restoredTop sz="42973" autoAdjust="0"/>
  </p:normalViewPr>
  <p:slideViewPr>
    <p:cSldViewPr snapToGrid="0">
      <p:cViewPr varScale="1">
        <p:scale>
          <a:sx n="31" d="100"/>
          <a:sy n="31" d="100"/>
        </p:scale>
        <p:origin x="1450" y="43"/>
      </p:cViewPr>
      <p:guideLst/>
    </p:cSldViewPr>
  </p:slideViewPr>
  <p:outlineViewPr>
    <p:cViewPr>
      <p:scale>
        <a:sx n="33" d="100"/>
        <a:sy n="33" d="100"/>
      </p:scale>
      <p:origin x="0" y="-684"/>
    </p:cViewPr>
    <p:sldLst>
      <p:sld r:id="rId1" collapse="1"/>
    </p:sldLst>
  </p:outlineViewPr>
  <p:notesTextViewPr>
    <p:cViewPr>
      <p:scale>
        <a:sx n="1" d="1"/>
        <a:sy n="1" d="1"/>
      </p:scale>
      <p:origin x="0" y="0"/>
    </p:cViewPr>
  </p:notesTextViewPr>
  <p:sorterViewPr>
    <p:cViewPr>
      <p:scale>
        <a:sx n="100" d="100"/>
        <a:sy n="100" d="100"/>
      </p:scale>
      <p:origin x="0" y="-25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2611"/>
          </a:xfrm>
          <a:prstGeom prst="rect">
            <a:avLst/>
          </a:prstGeom>
        </p:spPr>
        <p:txBody>
          <a:bodyPr vert="horz" lIns="92309" tIns="46154" rIns="92309" bIns="46154" rtlCol="0"/>
          <a:lstStyle>
            <a:lvl1pPr algn="l">
              <a:defRPr sz="1200"/>
            </a:lvl1pPr>
          </a:lstStyle>
          <a:p>
            <a:endParaRPr lang="en-US" dirty="0"/>
          </a:p>
        </p:txBody>
      </p:sp>
      <p:sp>
        <p:nvSpPr>
          <p:cNvPr id="3" name="Date Placeholder 2"/>
          <p:cNvSpPr>
            <a:spLocks noGrp="1"/>
          </p:cNvSpPr>
          <p:nvPr>
            <p:ph type="dt" idx="1"/>
          </p:nvPr>
        </p:nvSpPr>
        <p:spPr>
          <a:xfrm>
            <a:off x="3927775" y="0"/>
            <a:ext cx="3004820" cy="462611"/>
          </a:xfrm>
          <a:prstGeom prst="rect">
            <a:avLst/>
          </a:prstGeom>
        </p:spPr>
        <p:txBody>
          <a:bodyPr vert="horz" lIns="92309" tIns="46154" rIns="92309" bIns="46154" rtlCol="0"/>
          <a:lstStyle>
            <a:lvl1pPr algn="r">
              <a:defRPr sz="1200"/>
            </a:lvl1pPr>
          </a:lstStyle>
          <a:p>
            <a:fld id="{DAE7DA34-EA84-4293-9F48-A6B37AAA4513}" type="datetimeFigureOut">
              <a:rPr lang="en-US" smtClean="0"/>
              <a:t>11/7/2017</a:t>
            </a:fld>
            <a:endParaRPr lang="en-US" dirty="0"/>
          </a:p>
        </p:txBody>
      </p:sp>
      <p:sp>
        <p:nvSpPr>
          <p:cNvPr id="4" name="Slide Image Placeholder 3"/>
          <p:cNvSpPr>
            <a:spLocks noGrp="1" noRot="1" noChangeAspect="1"/>
          </p:cNvSpPr>
          <p:nvPr>
            <p:ph type="sldImg" idx="2"/>
          </p:nvPr>
        </p:nvSpPr>
        <p:spPr>
          <a:xfrm>
            <a:off x="701675" y="1152525"/>
            <a:ext cx="5530850" cy="3111500"/>
          </a:xfrm>
          <a:prstGeom prst="rect">
            <a:avLst/>
          </a:prstGeom>
          <a:noFill/>
          <a:ln w="12700">
            <a:solidFill>
              <a:prstClr val="black"/>
            </a:solidFill>
          </a:ln>
        </p:spPr>
        <p:txBody>
          <a:bodyPr vert="horz" lIns="92309" tIns="46154" rIns="92309" bIns="46154" rtlCol="0" anchor="ctr"/>
          <a:lstStyle/>
          <a:p>
            <a:endParaRPr lang="en-US" dirty="0"/>
          </a:p>
        </p:txBody>
      </p:sp>
      <p:sp>
        <p:nvSpPr>
          <p:cNvPr id="5" name="Notes Placeholder 4"/>
          <p:cNvSpPr>
            <a:spLocks noGrp="1"/>
          </p:cNvSpPr>
          <p:nvPr>
            <p:ph type="body" sz="quarter" idx="3"/>
          </p:nvPr>
        </p:nvSpPr>
        <p:spPr>
          <a:xfrm>
            <a:off x="693420" y="4437221"/>
            <a:ext cx="5547360" cy="3630454"/>
          </a:xfrm>
          <a:prstGeom prst="rect">
            <a:avLst/>
          </a:prstGeom>
        </p:spPr>
        <p:txBody>
          <a:bodyPr vert="horz" lIns="92309" tIns="46154" rIns="92309" bIns="4615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57590"/>
            <a:ext cx="3004820" cy="462610"/>
          </a:xfrm>
          <a:prstGeom prst="rect">
            <a:avLst/>
          </a:prstGeom>
        </p:spPr>
        <p:txBody>
          <a:bodyPr vert="horz" lIns="92309" tIns="46154" rIns="92309" bIns="4615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27775" y="8757590"/>
            <a:ext cx="3004820" cy="462610"/>
          </a:xfrm>
          <a:prstGeom prst="rect">
            <a:avLst/>
          </a:prstGeom>
        </p:spPr>
        <p:txBody>
          <a:bodyPr vert="horz" lIns="92309" tIns="46154" rIns="92309" bIns="46154" rtlCol="0" anchor="b"/>
          <a:lstStyle>
            <a:lvl1pPr algn="r">
              <a:defRPr sz="1200"/>
            </a:lvl1pPr>
          </a:lstStyle>
          <a:p>
            <a:fld id="{B52C9B7A-3615-40C8-9E53-DCC42BE654C8}" type="slidenum">
              <a:rPr lang="en-US" smtClean="0"/>
              <a:t>‹#›</a:t>
            </a:fld>
            <a:endParaRPr lang="en-US" dirty="0"/>
          </a:p>
        </p:txBody>
      </p:sp>
    </p:spTree>
    <p:extLst>
      <p:ext uri="{BB962C8B-B14F-4D97-AF65-F5344CB8AC3E}">
        <p14:creationId xmlns:p14="http://schemas.microsoft.com/office/powerpoint/2010/main" val="698989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2C9B7A-3615-40C8-9E53-DCC42BE654C8}" type="slidenum">
              <a:rPr lang="en-US" smtClean="0"/>
              <a:t>2</a:t>
            </a:fld>
            <a:endParaRPr lang="en-US" dirty="0"/>
          </a:p>
        </p:txBody>
      </p:sp>
    </p:spTree>
    <p:extLst>
      <p:ext uri="{BB962C8B-B14F-4D97-AF65-F5344CB8AC3E}">
        <p14:creationId xmlns:p14="http://schemas.microsoft.com/office/powerpoint/2010/main" val="3734568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smtClean="0"/>
              <a:t>PRESENTER:</a:t>
            </a:r>
          </a:p>
          <a:p>
            <a:endParaRPr lang="en-US" b="1" i="0" dirty="0" smtClean="0"/>
          </a:p>
          <a:p>
            <a:r>
              <a:rPr lang="en-US" b="1" i="0" dirty="0" smtClean="0"/>
              <a:t>NOTE-</a:t>
            </a:r>
            <a:r>
              <a:rPr lang="en-US" b="1" i="0" baseline="0" dirty="0" smtClean="0"/>
              <a:t> </a:t>
            </a:r>
            <a:r>
              <a:rPr lang="en-US" b="0" i="0" baseline="0" dirty="0" smtClean="0"/>
              <a:t>This is an interactive, fun, summary/recap of the module, based on the “Things to Remember” slide. See if the audience can match the correct icon and statement.  </a:t>
            </a:r>
            <a:r>
              <a:rPr lang="en-US" b="1" i="0" baseline="0" dirty="0" smtClean="0"/>
              <a:t>CLICK the mouse to reveal each answer.</a:t>
            </a:r>
            <a:endParaRPr lang="en-US" b="1" i="0" dirty="0"/>
          </a:p>
        </p:txBody>
      </p:sp>
      <p:sp>
        <p:nvSpPr>
          <p:cNvPr id="4" name="Slide Number Placeholder 3"/>
          <p:cNvSpPr>
            <a:spLocks noGrp="1"/>
          </p:cNvSpPr>
          <p:nvPr>
            <p:ph type="sldNum" sz="quarter" idx="10"/>
          </p:nvPr>
        </p:nvSpPr>
        <p:spPr/>
        <p:txBody>
          <a:bodyPr/>
          <a:lstStyle/>
          <a:p>
            <a:fld id="{B52C9B7A-3615-40C8-9E53-DCC42BE654C8}" type="slidenum">
              <a:rPr lang="en-US" smtClean="0"/>
              <a:t>11</a:t>
            </a:fld>
            <a:endParaRPr lang="en-US" dirty="0"/>
          </a:p>
        </p:txBody>
      </p:sp>
    </p:spTree>
    <p:extLst>
      <p:ext uri="{BB962C8B-B14F-4D97-AF65-F5344CB8AC3E}">
        <p14:creationId xmlns:p14="http://schemas.microsoft.com/office/powerpoint/2010/main" val="3275976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TRANSITION SLIDE:</a:t>
            </a:r>
          </a:p>
          <a:p>
            <a:endParaRPr lang="en-US" b="1" dirty="0" smtClean="0"/>
          </a:p>
          <a:p>
            <a:r>
              <a:rPr lang="en-US" b="1" dirty="0" smtClean="0"/>
              <a:t>PRESENTER: </a:t>
            </a:r>
            <a:r>
              <a:rPr lang="en-US" b="1" baseline="0" dirty="0" smtClean="0"/>
              <a:t> “</a:t>
            </a:r>
            <a:r>
              <a:rPr lang="en-US" b="0" i="1" baseline="0" dirty="0" smtClean="0"/>
              <a:t>Technology is a catalyst for the rapid emergence of new threats, threats we must anticipate and defeat to keep our information networks secure. Simply put, if our information networks are compromised by foreign intelligence threats, the loss of sensitive information, research, and other data could be catastrophic for our national and economic security. </a:t>
            </a:r>
          </a:p>
          <a:p>
            <a:endParaRPr lang="en-US" b="0" i="1" baseline="0" dirty="0" smtClean="0"/>
          </a:p>
          <a:p>
            <a:r>
              <a:rPr lang="en-US" b="0" i="1" baseline="0" dirty="0" smtClean="0"/>
              <a:t>Our adversaries and competitors will employ varied tactics to gain access to these information networks – every single one of them can be defeated by vigilant employees. These tactics include spear phishing, where employees are sent emails with malicious links or attachments, and spoofing emails that imitate valid domains (i.e. .mil .gov, or .edu addresses). Websites and other platforms with unpatched or outdated software can be highly vulnerable to such attacks.”</a:t>
            </a:r>
          </a:p>
          <a:p>
            <a:endParaRPr lang="en-US" b="0" i="1" dirty="0" smtClean="0"/>
          </a:p>
          <a:p>
            <a:endParaRPr lang="en-US" dirty="0"/>
          </a:p>
        </p:txBody>
      </p:sp>
      <p:sp>
        <p:nvSpPr>
          <p:cNvPr id="4" name="Slide Number Placeholder 3"/>
          <p:cNvSpPr>
            <a:spLocks noGrp="1"/>
          </p:cNvSpPr>
          <p:nvPr>
            <p:ph type="sldNum" sz="quarter" idx="10"/>
          </p:nvPr>
        </p:nvSpPr>
        <p:spPr/>
        <p:txBody>
          <a:bodyPr/>
          <a:lstStyle/>
          <a:p>
            <a:fld id="{B52C9B7A-3615-40C8-9E53-DCC42BE654C8}" type="slidenum">
              <a:rPr lang="en-US" smtClean="0"/>
              <a:t>12</a:t>
            </a:fld>
            <a:endParaRPr lang="en-US" dirty="0"/>
          </a:p>
        </p:txBody>
      </p:sp>
    </p:spTree>
    <p:extLst>
      <p:ext uri="{BB962C8B-B14F-4D97-AF65-F5344CB8AC3E}">
        <p14:creationId xmlns:p14="http://schemas.microsoft.com/office/powerpoint/2010/main" val="4113449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PRESENTER: HOVER</a:t>
            </a:r>
            <a:r>
              <a:rPr lang="en-US" b="1" baseline="0" dirty="0" smtClean="0"/>
              <a:t> OVER THE BOTTOM FRAME. CLICK THE </a:t>
            </a:r>
            <a:r>
              <a:rPr lang="en-US" b="1" u="sng" baseline="0" dirty="0" smtClean="0"/>
              <a:t>PLAY</a:t>
            </a:r>
            <a:r>
              <a:rPr lang="en-US" b="1" baseline="0" dirty="0" smtClean="0"/>
              <a:t> BUTTON TO VIEW MOVIE.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smtClean="0"/>
              <a:t>CLICK THE </a:t>
            </a:r>
            <a:r>
              <a:rPr lang="en-US" b="1" u="sng" baseline="0" dirty="0" smtClean="0"/>
              <a:t>ENTER </a:t>
            </a:r>
            <a:r>
              <a:rPr lang="en-US" b="1" baseline="0" dirty="0" smtClean="0"/>
              <a:t>KEY OR </a:t>
            </a:r>
            <a:r>
              <a:rPr lang="en-US" b="1" u="sng" baseline="0" dirty="0" smtClean="0"/>
              <a:t>ENTER</a:t>
            </a:r>
            <a:r>
              <a:rPr lang="en-US" b="1" baseline="0" dirty="0" smtClean="0"/>
              <a:t> TO GO TO NEXT SLIDE</a:t>
            </a:r>
            <a:endParaRPr lang="en-US" b="1" dirty="0" smtClean="0"/>
          </a:p>
          <a:p>
            <a:endParaRPr lang="en-US" b="1" dirty="0" smtClean="0"/>
          </a:p>
          <a:p>
            <a:endParaRPr lang="en-US" dirty="0"/>
          </a:p>
        </p:txBody>
      </p:sp>
      <p:sp>
        <p:nvSpPr>
          <p:cNvPr id="4" name="Slide Number Placeholder 3"/>
          <p:cNvSpPr>
            <a:spLocks noGrp="1"/>
          </p:cNvSpPr>
          <p:nvPr>
            <p:ph type="sldNum" sz="quarter" idx="10"/>
          </p:nvPr>
        </p:nvSpPr>
        <p:spPr/>
        <p:txBody>
          <a:bodyPr/>
          <a:lstStyle/>
          <a:p>
            <a:fld id="{B52C9B7A-3615-40C8-9E53-DCC42BE654C8}" type="slidenum">
              <a:rPr lang="en-US" smtClean="0"/>
              <a:t>13</a:t>
            </a:fld>
            <a:endParaRPr lang="en-US" dirty="0"/>
          </a:p>
        </p:txBody>
      </p:sp>
    </p:spTree>
    <p:extLst>
      <p:ext uri="{BB962C8B-B14F-4D97-AF65-F5344CB8AC3E}">
        <p14:creationId xmlns:p14="http://schemas.microsoft.com/office/powerpoint/2010/main" val="772703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endParaRPr lang="en-US" b="1" dirty="0" smtClean="0"/>
          </a:p>
          <a:p>
            <a:pPr defTabSz="923087">
              <a:defRPr/>
            </a:pPr>
            <a:r>
              <a:rPr lang="en-US" b="1" dirty="0" smtClean="0"/>
              <a:t>READ</a:t>
            </a:r>
            <a:r>
              <a:rPr lang="en-US" b="1" baseline="0" dirty="0" smtClean="0"/>
              <a:t> THE “THINGS TO REMEMBER” BULLETS, </a:t>
            </a:r>
            <a:r>
              <a:rPr lang="en-US" b="1" u="sng" baseline="0" dirty="0" smtClean="0"/>
              <a:t>then</a:t>
            </a:r>
            <a:r>
              <a:rPr lang="en-US" b="1" baseline="0" dirty="0" smtClean="0"/>
              <a:t> AUGMENT WITH THE FOLLOWING:</a:t>
            </a:r>
          </a:p>
          <a:p>
            <a:pPr defTabSz="923087">
              <a:defRPr/>
            </a:pPr>
            <a:endParaRPr lang="en-US" b="1" dirty="0" smtClean="0"/>
          </a:p>
          <a:p>
            <a:pPr defTabSz="923087">
              <a:defRPr/>
            </a:pPr>
            <a:endParaRPr lang="en-US" dirty="0" smtClean="0"/>
          </a:p>
          <a:p>
            <a:pPr defTabSz="923087">
              <a:defRPr/>
            </a:pPr>
            <a:r>
              <a:rPr lang="en-US" b="1" dirty="0" smtClean="0"/>
              <a:t>Bullet</a:t>
            </a:r>
            <a:r>
              <a:rPr lang="en-US" b="1" baseline="0" dirty="0" smtClean="0"/>
              <a:t> point 1- </a:t>
            </a:r>
          </a:p>
          <a:p>
            <a:pPr defTabSz="923087">
              <a:defRPr/>
            </a:pPr>
            <a:r>
              <a:rPr lang="en-US" i="1" dirty="0" smtClean="0"/>
              <a:t>“The ideal password is a combination of random numbers, symbols,</a:t>
            </a:r>
            <a:r>
              <a:rPr lang="en-US" i="1" baseline="0" dirty="0" smtClean="0"/>
              <a:t> and</a:t>
            </a:r>
            <a:r>
              <a:rPr lang="en-US" i="1" dirty="0" smtClean="0"/>
              <a:t> upper and lower case letters.</a:t>
            </a:r>
            <a:r>
              <a:rPr lang="en-US" i="1" baseline="0" dirty="0" smtClean="0"/>
              <a:t> Follow National Institute of Standards and Technology (NIST) guidelines for secure passwords.”</a:t>
            </a:r>
            <a:endParaRPr lang="en-US" i="1" dirty="0"/>
          </a:p>
          <a:p>
            <a:pPr defTabSz="923087">
              <a:defRPr/>
            </a:pPr>
            <a:endParaRPr lang="en-US" i="1" dirty="0"/>
          </a:p>
          <a:p>
            <a:pPr defTabSz="923087">
              <a:defRPr/>
            </a:pPr>
            <a:r>
              <a:rPr lang="en-US" b="1" dirty="0" smtClean="0"/>
              <a:t>Bullet</a:t>
            </a:r>
            <a:r>
              <a:rPr lang="en-US" b="1" baseline="0" dirty="0" smtClean="0"/>
              <a:t> point 2-</a:t>
            </a:r>
          </a:p>
          <a:p>
            <a:pPr defTabSz="923087">
              <a:defRPr/>
            </a:pPr>
            <a:r>
              <a:rPr lang="en-US" b="0" i="1" dirty="0" smtClean="0"/>
              <a:t>“Even</a:t>
            </a:r>
            <a:r>
              <a:rPr lang="en-US" b="0" i="1" baseline="0" dirty="0" smtClean="0"/>
              <a:t> if the sender looks familiar, spear phishing is a low-tech and inexpensive but highly effective technique used by adversaries, hackers, and others to infect your computer or mobile device with malicious software and other viruses. Never click on or open suspicious links or attachments.”</a:t>
            </a:r>
          </a:p>
          <a:p>
            <a:pPr defTabSz="923087">
              <a:defRPr/>
            </a:pPr>
            <a:endParaRPr lang="en-US" b="0" i="1" baseline="0" dirty="0" smtClean="0"/>
          </a:p>
          <a:p>
            <a:pPr defTabSz="923087">
              <a:defRPr/>
            </a:pPr>
            <a:endParaRPr lang="en-US" b="0" i="1" baseline="0" dirty="0" smtClean="0"/>
          </a:p>
          <a:p>
            <a:pPr defTabSz="923087">
              <a:defRPr/>
            </a:pPr>
            <a:r>
              <a:rPr lang="en-US" b="1" dirty="0" smtClean="0"/>
              <a:t>Bullet point 3- </a:t>
            </a:r>
          </a:p>
          <a:p>
            <a:pPr defTabSz="923087">
              <a:defRPr/>
            </a:pPr>
            <a:r>
              <a:rPr lang="en-US" b="1" dirty="0" smtClean="0"/>
              <a:t> </a:t>
            </a:r>
            <a:r>
              <a:rPr lang="en-US" i="1" dirty="0" smtClean="0"/>
              <a:t>“Keep</a:t>
            </a:r>
            <a:r>
              <a:rPr lang="en-US" i="1" baseline="0" dirty="0" smtClean="0"/>
              <a:t> your software updated, research the apps you download and use, protect your personal information through encryption, and use only secure connections</a:t>
            </a:r>
            <a:r>
              <a:rPr lang="en-US" i="1" dirty="0" smtClean="0"/>
              <a:t>.”</a:t>
            </a:r>
            <a:endParaRPr lang="en-US" i="1" dirty="0"/>
          </a:p>
          <a:p>
            <a:pPr defTabSz="923087">
              <a:defRPr/>
            </a:pPr>
            <a:endParaRPr lang="en-US" i="1" dirty="0" smtClean="0"/>
          </a:p>
          <a:p>
            <a:pPr defTabSz="923087">
              <a:defRPr/>
            </a:pPr>
            <a:endParaRPr lang="en-US" i="1" dirty="0" smtClean="0"/>
          </a:p>
          <a:p>
            <a:pPr defTabSz="923087">
              <a:defRPr/>
            </a:pPr>
            <a:endParaRPr lang="en-US" i="1" dirty="0" smtClean="0"/>
          </a:p>
          <a:p>
            <a:pPr defTabSz="923087">
              <a:defRPr/>
            </a:pPr>
            <a:r>
              <a:rPr lang="en-US" b="1" dirty="0" smtClean="0"/>
              <a:t>PRESENTER: (Click to display the following.</a:t>
            </a:r>
            <a:r>
              <a:rPr lang="en-US" b="1" baseline="0" dirty="0" smtClean="0"/>
              <a:t> </a:t>
            </a:r>
            <a:r>
              <a:rPr lang="en-US" b="1" u="sng" baseline="0" dirty="0" smtClean="0"/>
              <a:t>Read these prior to bullet 4)</a:t>
            </a:r>
            <a:endParaRPr lang="en-US" b="1" u="sng" dirty="0" smtClean="0"/>
          </a:p>
          <a:p>
            <a:pPr defTabSz="923087">
              <a:defRPr/>
            </a:pPr>
            <a:r>
              <a:rPr lang="en-US" b="0" dirty="0" smtClean="0"/>
              <a:t>“Suspicious</a:t>
            </a:r>
            <a:r>
              <a:rPr lang="en-US" b="0" baseline="0" dirty="0" smtClean="0"/>
              <a:t> cyber incidents that should be reported:</a:t>
            </a:r>
            <a:endParaRPr lang="en-US" b="0" dirty="0" smtClean="0"/>
          </a:p>
          <a:p>
            <a:pPr defTabSz="923087">
              <a:defRPr/>
            </a:pPr>
            <a:endParaRPr lang="en-US" b="1" dirty="0" smtClean="0"/>
          </a:p>
          <a:p>
            <a:pPr marL="171450" indent="-171450" defTabSz="923087">
              <a:buFont typeface="Arial" panose="020B0604020202020204" pitchFamily="34" charset="0"/>
              <a:buChar char="•"/>
              <a:defRPr/>
            </a:pPr>
            <a:r>
              <a:rPr lang="en-US" b="0" i="1" dirty="0" smtClean="0"/>
              <a:t>Your system or website’s availability has been disrupted, or service</a:t>
            </a:r>
            <a:r>
              <a:rPr lang="en-US" b="0" i="1" baseline="0" dirty="0" smtClean="0"/>
              <a:t> has been denied to system users</a:t>
            </a:r>
          </a:p>
          <a:p>
            <a:pPr marL="171450" indent="-171450" defTabSz="923087">
              <a:buFont typeface="Arial" panose="020B0604020202020204" pitchFamily="34" charset="0"/>
              <a:buChar char="•"/>
              <a:defRPr/>
            </a:pPr>
            <a:r>
              <a:rPr lang="en-US" b="0" i="1" baseline="0" dirty="0" smtClean="0"/>
              <a:t>Someone attempts to gain information in person, by phone, mail, email, regarding the configuration and/or cyber security posture of your website, network, software, or hardware.</a:t>
            </a:r>
          </a:p>
          <a:p>
            <a:pPr marL="171450" indent="-171450" defTabSz="923087">
              <a:buFont typeface="Arial" panose="020B0604020202020204" pitchFamily="34" charset="0"/>
              <a:buChar char="•"/>
              <a:defRPr/>
            </a:pPr>
            <a:r>
              <a:rPr lang="en-US" b="0" i="1" baseline="0" dirty="0" smtClean="0"/>
              <a:t>Someone attempts to gain unauthorized access to your system or the data stored in the system</a:t>
            </a:r>
          </a:p>
          <a:p>
            <a:pPr marL="171450" indent="-171450" defTabSz="923087">
              <a:buFont typeface="Arial" panose="020B0604020202020204" pitchFamily="34" charset="0"/>
              <a:buChar char="•"/>
              <a:defRPr/>
            </a:pPr>
            <a:r>
              <a:rPr lang="en-US" b="0" i="1" baseline="0" dirty="0" smtClean="0"/>
              <a:t>Unauthorized changes or additions have been made to a system’s hardware, firmware, or software characteristics without the IT department’s knowledge or consent</a:t>
            </a:r>
          </a:p>
          <a:p>
            <a:pPr marL="171450" indent="-171450" defTabSz="923087">
              <a:buFont typeface="Arial" panose="020B0604020202020204" pitchFamily="34" charset="0"/>
              <a:buChar char="•"/>
              <a:defRPr/>
            </a:pPr>
            <a:r>
              <a:rPr lang="en-US" b="0" i="1" baseline="0" dirty="0" smtClean="0"/>
              <a:t>Employees in the organization are receiving emails that include unsolicited attachments and/or requests for sensitive information”</a:t>
            </a:r>
            <a:endParaRPr lang="en-US" b="0" i="1" dirty="0" smtClean="0"/>
          </a:p>
          <a:p>
            <a:pPr defTabSz="923087">
              <a:defRPr/>
            </a:pPr>
            <a:endParaRPr lang="en-US" i="1" dirty="0" smtClean="0"/>
          </a:p>
          <a:p>
            <a:pPr defTabSz="923087">
              <a:defRPr/>
            </a:pPr>
            <a:endParaRPr lang="en-US" i="1" dirty="0"/>
          </a:p>
          <a:p>
            <a:pPr defTabSz="923087">
              <a:defRPr/>
            </a:pPr>
            <a:r>
              <a:rPr lang="en-US" b="1" dirty="0" smtClean="0"/>
              <a:t>Bullet</a:t>
            </a:r>
            <a:r>
              <a:rPr lang="en-US" b="1" baseline="0" dirty="0" smtClean="0"/>
              <a:t> point 4-</a:t>
            </a:r>
            <a:endParaRPr lang="en-US" b="1" dirty="0" smtClean="0"/>
          </a:p>
          <a:p>
            <a:pPr defTabSz="923087">
              <a:defRPr/>
            </a:pPr>
            <a:endParaRPr lang="en-US" i="1" dirty="0"/>
          </a:p>
          <a:p>
            <a:pPr defTabSz="923087">
              <a:defRPr/>
            </a:pPr>
            <a:r>
              <a:rPr lang="en-US" i="1" dirty="0"/>
              <a:t>Here at _________, any suspicious contact should be reported to </a:t>
            </a:r>
            <a:r>
              <a:rPr lang="en-US" i="1" dirty="0" smtClean="0"/>
              <a:t>______.”</a:t>
            </a:r>
            <a:endParaRPr lang="en-US" i="1" dirty="0"/>
          </a:p>
          <a:p>
            <a:pPr defTabSz="923087">
              <a:defRPr/>
            </a:pPr>
            <a:endParaRPr lang="en-US" i="1" dirty="0"/>
          </a:p>
          <a:p>
            <a:endParaRPr lang="en-US" dirty="0"/>
          </a:p>
        </p:txBody>
      </p:sp>
      <p:sp>
        <p:nvSpPr>
          <p:cNvPr id="4" name="Slide Number Placeholder 3"/>
          <p:cNvSpPr>
            <a:spLocks noGrp="1"/>
          </p:cNvSpPr>
          <p:nvPr>
            <p:ph type="sldNum" sz="quarter" idx="10"/>
          </p:nvPr>
        </p:nvSpPr>
        <p:spPr/>
        <p:txBody>
          <a:bodyPr/>
          <a:lstStyle/>
          <a:p>
            <a:fld id="{B52C9B7A-3615-40C8-9E53-DCC42BE654C8}" type="slidenum">
              <a:rPr lang="en-US" smtClean="0"/>
              <a:t>14</a:t>
            </a:fld>
            <a:endParaRPr lang="en-US" dirty="0"/>
          </a:p>
        </p:txBody>
      </p:sp>
    </p:spTree>
    <p:extLst>
      <p:ext uri="{BB962C8B-B14F-4D97-AF65-F5344CB8AC3E}">
        <p14:creationId xmlns:p14="http://schemas.microsoft.com/office/powerpoint/2010/main" val="1606185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smtClean="0"/>
              <a:t>PRESENTER:</a:t>
            </a:r>
          </a:p>
          <a:p>
            <a:endParaRPr lang="en-US" b="1" i="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smtClean="0"/>
              <a:t>NOTE-</a:t>
            </a:r>
            <a:r>
              <a:rPr lang="en-US" b="1" i="0" baseline="0" dirty="0" smtClean="0"/>
              <a:t> </a:t>
            </a:r>
            <a:r>
              <a:rPr lang="en-US" b="0" i="0" baseline="0" dirty="0" smtClean="0"/>
              <a:t>This is an interactive, fun, summary/recap of the module, based on the “Things to Remember” slide. See if the audience can match the correct icon and statement. </a:t>
            </a:r>
            <a:r>
              <a:rPr lang="en-US" b="1" i="0" baseline="0" dirty="0" smtClean="0"/>
              <a:t>CLICK the mouse to reveal each answer.</a:t>
            </a:r>
            <a:endParaRPr lang="en-US" b="1" i="0" dirty="0" smtClean="0"/>
          </a:p>
          <a:p>
            <a:endParaRPr lang="en-US" b="1" i="0" dirty="0"/>
          </a:p>
        </p:txBody>
      </p:sp>
      <p:sp>
        <p:nvSpPr>
          <p:cNvPr id="4" name="Slide Number Placeholder 3"/>
          <p:cNvSpPr>
            <a:spLocks noGrp="1"/>
          </p:cNvSpPr>
          <p:nvPr>
            <p:ph type="sldNum" sz="quarter" idx="10"/>
          </p:nvPr>
        </p:nvSpPr>
        <p:spPr/>
        <p:txBody>
          <a:bodyPr/>
          <a:lstStyle/>
          <a:p>
            <a:fld id="{B52C9B7A-3615-40C8-9E53-DCC42BE654C8}" type="slidenum">
              <a:rPr lang="en-US" smtClean="0"/>
              <a:t>15</a:t>
            </a:fld>
            <a:endParaRPr lang="en-US" dirty="0"/>
          </a:p>
        </p:txBody>
      </p:sp>
    </p:spTree>
    <p:extLst>
      <p:ext uri="{BB962C8B-B14F-4D97-AF65-F5344CB8AC3E}">
        <p14:creationId xmlns:p14="http://schemas.microsoft.com/office/powerpoint/2010/main" val="3835757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smtClean="0"/>
              <a:t>Play the video first, then get into the discussion of Insider Threat.</a:t>
            </a:r>
            <a:endParaRPr lang="en-US" b="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PRESENTER: HOVER</a:t>
            </a:r>
            <a:r>
              <a:rPr lang="en-US" b="1" baseline="0" dirty="0" smtClean="0"/>
              <a:t> OVER THE BOTTOM FRAME. CLICK THE </a:t>
            </a:r>
            <a:r>
              <a:rPr lang="en-US" b="1" u="sng" baseline="0" dirty="0" smtClean="0"/>
              <a:t>PLAY</a:t>
            </a:r>
            <a:r>
              <a:rPr lang="en-US" b="1" baseline="0" dirty="0" smtClean="0"/>
              <a:t> BUTTON TO VIEW MOVIE.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smtClean="0"/>
              <a:t>CLICK THE </a:t>
            </a:r>
            <a:r>
              <a:rPr lang="en-US" b="1" u="sng" baseline="0" dirty="0" smtClean="0"/>
              <a:t>ENTER</a:t>
            </a:r>
            <a:r>
              <a:rPr lang="en-US" b="1" baseline="0" dirty="0" smtClean="0"/>
              <a:t> KEY TO GO TO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smtClean="0"/>
          </a:p>
        </p:txBody>
      </p:sp>
      <p:sp>
        <p:nvSpPr>
          <p:cNvPr id="4" name="Slide Number Placeholder 3"/>
          <p:cNvSpPr>
            <a:spLocks noGrp="1"/>
          </p:cNvSpPr>
          <p:nvPr>
            <p:ph type="sldNum" sz="quarter" idx="10"/>
          </p:nvPr>
        </p:nvSpPr>
        <p:spPr/>
        <p:txBody>
          <a:bodyPr/>
          <a:lstStyle/>
          <a:p>
            <a:fld id="{B52C9B7A-3615-40C8-9E53-DCC42BE654C8}" type="slidenum">
              <a:rPr lang="en-US" smtClean="0"/>
              <a:t>16</a:t>
            </a:fld>
            <a:endParaRPr lang="en-US" dirty="0"/>
          </a:p>
        </p:txBody>
      </p:sp>
    </p:spTree>
    <p:extLst>
      <p:ext uri="{BB962C8B-B14F-4D97-AF65-F5344CB8AC3E}">
        <p14:creationId xmlns:p14="http://schemas.microsoft.com/office/powerpoint/2010/main" val="17198430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TRANSITION SLIDE:</a:t>
            </a:r>
          </a:p>
          <a:p>
            <a:endParaRPr lang="en-US" b="1" dirty="0" smtClean="0"/>
          </a:p>
          <a:p>
            <a:r>
              <a:rPr lang="en-US" b="1" dirty="0" smtClean="0"/>
              <a:t>PRESENTER:  You’ve probably heard the term ‘insider threat” a lot lately, but what exactly is an “</a:t>
            </a:r>
            <a:r>
              <a:rPr lang="en-US" b="0" i="1" dirty="0" smtClean="0"/>
              <a:t>Insider?”</a:t>
            </a:r>
          </a:p>
          <a:p>
            <a:endParaRPr lang="en-US" b="0" i="1" dirty="0" smtClean="0"/>
          </a:p>
          <a:p>
            <a:r>
              <a:rPr lang="en-US" b="0" i="1" dirty="0" smtClean="0"/>
              <a:t>An insider</a:t>
            </a:r>
            <a:r>
              <a:rPr lang="en-US" b="0" i="1" baseline="0" dirty="0" smtClean="0"/>
              <a:t> is any person with authorized access to government or contractor resources, including personnel, facilities, information networks, and information systems. “Insiders” may have access to classified information, sensitive or controlled unclassified information, and even proprietary corporate information, and could do significant harm to our national security and economic well-being if they were to act on behalf of or in concert with our foreign adversaries and competitors. Each of you has the ability to possibly deter a colleague from that path, if you are familiar with and can recognize the behavior of a potential malicious insider and know who to talk to about it.   </a:t>
            </a:r>
          </a:p>
          <a:p>
            <a:endParaRPr lang="en-US" b="0" i="1" baseline="0" dirty="0" smtClean="0"/>
          </a:p>
          <a:p>
            <a:r>
              <a:rPr lang="en-US" b="0" i="1" baseline="0" dirty="0" smtClean="0"/>
              <a:t>Insiders with authorized access to an organization’s assets may use that access, either maliciously or unintentionally, in a way that could negatively affect the mission of the organization, compromise sensitive information or resources, put co-workers and colleagues at risk, and undermine our security and competitiveness.</a:t>
            </a:r>
          </a:p>
          <a:p>
            <a:endParaRPr lang="en-US" b="0" i="1" baseline="0" dirty="0" smtClean="0"/>
          </a:p>
          <a:p>
            <a:r>
              <a:rPr lang="en-US" b="0" i="1" baseline="0" dirty="0" smtClean="0"/>
              <a:t>Early detection of individuals with potentially malicious, careless, or risky behavior is vitally important to protecting sensitive information and resources from insider threats.  Too often, we miss opportunities to intervene and either prevent or mitigate potential damage. In many cases of espionage and workplace violence, co-workers disclosed that they had noticed unusual behavior or questionable activities in the past but failed to report incidents because they did not recognize the pattern or were uncomfortable getting involved. Some thought they might cause problems for or negatively affect the standing and continued employment of their co-workers. </a:t>
            </a:r>
          </a:p>
          <a:p>
            <a:endParaRPr lang="en-US" b="0" i="1" baseline="0" dirty="0" smtClean="0"/>
          </a:p>
          <a:p>
            <a:r>
              <a:rPr lang="en-US" b="0" i="1" baseline="0" dirty="0" smtClean="0"/>
              <a:t>Failing to identify and report unusual behavior or questionable activities leaves an organization highly vulnerable to insider threats, jeopardizing our national and economic security, and, possibly, our physical safety. Not all suspicious circumstances or unusual behavior are indicators of insider threats, but every situation should be reported and closely reviewed by the appropriate authorities to determine potential risk to an organization and the information and resources it is responsible for safeguarding.”</a:t>
            </a:r>
            <a:endParaRPr lang="en-US" dirty="0"/>
          </a:p>
        </p:txBody>
      </p:sp>
      <p:sp>
        <p:nvSpPr>
          <p:cNvPr id="4" name="Slide Number Placeholder 3"/>
          <p:cNvSpPr>
            <a:spLocks noGrp="1"/>
          </p:cNvSpPr>
          <p:nvPr>
            <p:ph type="sldNum" sz="quarter" idx="10"/>
          </p:nvPr>
        </p:nvSpPr>
        <p:spPr/>
        <p:txBody>
          <a:bodyPr/>
          <a:lstStyle/>
          <a:p>
            <a:fld id="{B52C9B7A-3615-40C8-9E53-DCC42BE654C8}" type="slidenum">
              <a:rPr lang="en-US" smtClean="0"/>
              <a:t>17</a:t>
            </a:fld>
            <a:endParaRPr lang="en-US" dirty="0"/>
          </a:p>
        </p:txBody>
      </p:sp>
    </p:spTree>
    <p:extLst>
      <p:ext uri="{BB962C8B-B14F-4D97-AF65-F5344CB8AC3E}">
        <p14:creationId xmlns:p14="http://schemas.microsoft.com/office/powerpoint/2010/main" val="5892905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r>
              <a:rPr lang="en-US" b="1" dirty="0" smtClean="0"/>
              <a:t>PRESENTER: (Click to display the following</a:t>
            </a:r>
            <a:r>
              <a:rPr lang="en-US" b="1" baseline="0" dirty="0" smtClean="0"/>
              <a:t>)</a:t>
            </a:r>
            <a:endParaRPr lang="en-US" b="1" dirty="0" smtClean="0"/>
          </a:p>
          <a:p>
            <a:pPr defTabSz="923087">
              <a:defRPr/>
            </a:pPr>
            <a:r>
              <a:rPr lang="en-US" b="0" i="1" dirty="0" smtClean="0"/>
              <a:t>“Insiders may have different</a:t>
            </a:r>
            <a:r>
              <a:rPr lang="en-US" b="0" i="1" baseline="0" dirty="0" smtClean="0"/>
              <a:t> motivations, but the indicators are generally consistent. Motives or personal situations that may drive an insider threat include-</a:t>
            </a:r>
            <a:endParaRPr lang="en-US" b="0" i="1" dirty="0" smtClean="0"/>
          </a:p>
          <a:p>
            <a:pPr defTabSz="923087">
              <a:defRPr/>
            </a:pPr>
            <a:endParaRPr lang="en-US" b="1" dirty="0" smtClean="0"/>
          </a:p>
          <a:p>
            <a:pPr marL="171450" indent="-171450" defTabSz="923087">
              <a:buFont typeface="Arial" panose="020B0604020202020204" pitchFamily="34" charset="0"/>
              <a:buChar char="•"/>
              <a:defRPr/>
            </a:pPr>
            <a:r>
              <a:rPr lang="en-US" b="0" i="1" dirty="0" smtClean="0"/>
              <a:t>Greed or financial need, often</a:t>
            </a:r>
            <a:r>
              <a:rPr lang="en-US" b="0" i="1" baseline="0" dirty="0" smtClean="0"/>
              <a:t> as a result of excessive debt or overwhelming expenses</a:t>
            </a:r>
          </a:p>
          <a:p>
            <a:pPr marL="171450" indent="-171450" defTabSz="923087">
              <a:buFont typeface="Arial" panose="020B0604020202020204" pitchFamily="34" charset="0"/>
              <a:buChar char="•"/>
              <a:defRPr/>
            </a:pPr>
            <a:r>
              <a:rPr lang="en-US" b="0" i="1" baseline="0" dirty="0" smtClean="0"/>
              <a:t>Vulnerability to blackmail or coercion, including extra-marital affairs, alcohol and drug use, gambling, and fraud</a:t>
            </a:r>
          </a:p>
          <a:p>
            <a:pPr marL="171450" marR="0" lvl="0" indent="-171450" algn="l" defTabSz="9230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baseline="0" dirty="0" smtClean="0"/>
              <a:t>Anger or revenge, including disgruntlement to the point of wanting to cause harm to an organization the or colleagues</a:t>
            </a:r>
          </a:p>
          <a:p>
            <a:pPr marL="171450" indent="-171450" defTabSz="923087">
              <a:buFont typeface="Arial" panose="020B0604020202020204" pitchFamily="34" charset="0"/>
              <a:buChar char="•"/>
              <a:defRPr/>
            </a:pPr>
            <a:r>
              <a:rPr lang="en-US" b="0" i="1" baseline="0" dirty="0" smtClean="0"/>
              <a:t>Ideology and the desire to advance a particular cause</a:t>
            </a:r>
          </a:p>
          <a:p>
            <a:pPr marL="171450" indent="-171450" defTabSz="923087">
              <a:buFont typeface="Arial" panose="020B0604020202020204" pitchFamily="34" charset="0"/>
              <a:buChar char="•"/>
              <a:defRPr/>
            </a:pPr>
            <a:r>
              <a:rPr lang="en-US" b="0" i="1" baseline="0" dirty="0" smtClean="0"/>
              <a:t>Divided loyalty, including allegiance to another organization or country</a:t>
            </a:r>
          </a:p>
          <a:p>
            <a:pPr marL="171450" indent="-171450" defTabSz="923087">
              <a:buFont typeface="Arial" panose="020B0604020202020204" pitchFamily="34" charset="0"/>
              <a:buChar char="•"/>
              <a:defRPr/>
            </a:pPr>
            <a:endParaRPr lang="en-US" b="0" i="1" dirty="0" smtClean="0"/>
          </a:p>
          <a:p>
            <a:pPr defTabSz="923087">
              <a:defRPr/>
            </a:pPr>
            <a:r>
              <a:rPr lang="en-US" i="1" dirty="0" smtClean="0"/>
              <a:t>So, how to you identify a potential insider threat? Some indicators include</a:t>
            </a:r>
            <a:r>
              <a:rPr lang="en-US" i="1" baseline="0" dirty="0" smtClean="0"/>
              <a:t>…”</a:t>
            </a:r>
            <a:endParaRPr lang="en-US" i="1" dirty="0" smtClean="0"/>
          </a:p>
          <a:p>
            <a:pPr defTabSz="923087">
              <a:defRPr/>
            </a:pPr>
            <a:endParaRPr lang="en-US" b="1" dirty="0" smtClean="0"/>
          </a:p>
          <a:p>
            <a:pPr defTabSz="923087">
              <a:defRPr/>
            </a:pPr>
            <a:r>
              <a:rPr lang="en-US" b="1" dirty="0" smtClean="0"/>
              <a:t>PRESENTER:</a:t>
            </a:r>
            <a:r>
              <a:rPr lang="en-US" b="1" baseline="0" dirty="0" smtClean="0"/>
              <a:t> (Click to display the following)</a:t>
            </a:r>
          </a:p>
          <a:p>
            <a:pPr defTabSz="923087">
              <a:defRPr/>
            </a:pPr>
            <a:endParaRPr lang="en-US" b="1" baseline="0" dirty="0" smtClean="0"/>
          </a:p>
          <a:p>
            <a:pPr defTabSz="923087">
              <a:defRPr/>
            </a:pPr>
            <a:r>
              <a:rPr lang="en-US" b="1" baseline="0" dirty="0" smtClean="0"/>
              <a:t>“THINGS TO REMEMBER” BULLETS, </a:t>
            </a:r>
            <a:r>
              <a:rPr lang="en-US" b="1" u="sng" baseline="0" dirty="0" smtClean="0"/>
              <a:t>then</a:t>
            </a:r>
            <a:r>
              <a:rPr lang="en-US" b="1" baseline="0" dirty="0" smtClean="0"/>
              <a:t> AUGMENT WITH THE FOLLOWING:</a:t>
            </a:r>
          </a:p>
          <a:p>
            <a:pPr defTabSz="923087">
              <a:defRPr/>
            </a:pPr>
            <a:endParaRPr lang="en-US" dirty="0" smtClean="0"/>
          </a:p>
          <a:p>
            <a:pPr defTabSz="923087">
              <a:defRPr/>
            </a:pPr>
            <a:r>
              <a:rPr lang="en-US" b="1" dirty="0" smtClean="0"/>
              <a:t>Bullet</a:t>
            </a:r>
            <a:r>
              <a:rPr lang="en-US" b="1" baseline="0" dirty="0" smtClean="0"/>
              <a:t> point 1- </a:t>
            </a:r>
            <a:endParaRPr lang="en-US" i="1" dirty="0" smtClean="0"/>
          </a:p>
          <a:p>
            <a:pPr defTabSz="923087">
              <a:defRPr/>
            </a:pPr>
            <a:r>
              <a:rPr lang="en-US" i="1" dirty="0" smtClean="0"/>
              <a:t>“Without need or</a:t>
            </a:r>
            <a:r>
              <a:rPr lang="en-US" i="1" baseline="0" dirty="0" smtClean="0"/>
              <a:t> authorization, an individual removes sensitive information from the office, hard copies or by thumb drive or computer disk or by email. To obtain such information, they might also seek to expand their access beyond the requirements of their position.”</a:t>
            </a:r>
            <a:endParaRPr lang="en-US" i="1" dirty="0"/>
          </a:p>
          <a:p>
            <a:pPr defTabSz="923087">
              <a:defRPr/>
            </a:pPr>
            <a:endParaRPr lang="en-US" i="1" dirty="0"/>
          </a:p>
          <a:p>
            <a:pPr defTabSz="923087">
              <a:defRPr/>
            </a:pPr>
            <a:r>
              <a:rPr lang="en-US" b="1" dirty="0" smtClean="0"/>
              <a:t>Bullet</a:t>
            </a:r>
            <a:r>
              <a:rPr lang="en-US" b="1" baseline="0" dirty="0" smtClean="0"/>
              <a:t> point 2-</a:t>
            </a:r>
            <a:endParaRPr lang="en-US" b="0" i="1" dirty="0" smtClean="0"/>
          </a:p>
          <a:p>
            <a:pPr defTabSz="923087">
              <a:defRPr/>
            </a:pPr>
            <a:r>
              <a:rPr lang="en-US" b="0" i="1" dirty="0" smtClean="0"/>
              <a:t>“An</a:t>
            </a:r>
            <a:r>
              <a:rPr lang="en-US" b="0" i="1" baseline="0" dirty="0" smtClean="0"/>
              <a:t> employee schedules unusual meetings with foreign government officials, competitors, or other individuals without reporting such contacts.”</a:t>
            </a:r>
          </a:p>
          <a:p>
            <a:pPr defTabSz="923087">
              <a:defRPr/>
            </a:pPr>
            <a:endParaRPr lang="en-US" b="0" i="1" baseline="0" dirty="0" smtClean="0"/>
          </a:p>
          <a:p>
            <a:pPr defTabSz="923087">
              <a:defRPr/>
            </a:pPr>
            <a:r>
              <a:rPr lang="en-US" b="1" dirty="0" smtClean="0"/>
              <a:t>Bullet point 3- </a:t>
            </a:r>
          </a:p>
          <a:p>
            <a:pPr defTabSz="923087">
              <a:defRPr/>
            </a:pPr>
            <a:r>
              <a:rPr lang="en-US" b="0" i="1" dirty="0" smtClean="0"/>
              <a:t>“ An employee purchases homes, cars, jewelry, technology, or other lavish</a:t>
            </a:r>
            <a:r>
              <a:rPr lang="en-US" b="0" i="1" baseline="0" dirty="0" smtClean="0"/>
              <a:t> </a:t>
            </a:r>
            <a:r>
              <a:rPr lang="en-US" b="0" i="1" dirty="0" smtClean="0"/>
              <a:t>items</a:t>
            </a:r>
            <a:r>
              <a:rPr lang="en-US" b="0" i="1" baseline="0" dirty="0" smtClean="0"/>
              <a:t> they likely cannot afford on their household income.”</a:t>
            </a:r>
          </a:p>
          <a:p>
            <a:pPr defTabSz="923087">
              <a:defRPr/>
            </a:pPr>
            <a:endParaRPr lang="en-US" b="0" i="1" baseline="0" dirty="0" smtClean="0"/>
          </a:p>
          <a:p>
            <a:pPr defTabSz="923087">
              <a:defRPr/>
            </a:pPr>
            <a:r>
              <a:rPr lang="en-US" b="1" i="0" baseline="0" dirty="0" smtClean="0"/>
              <a:t>Bullet point 4-</a:t>
            </a:r>
          </a:p>
          <a:p>
            <a:pPr defTabSz="923087">
              <a:defRPr/>
            </a:pPr>
            <a:r>
              <a:rPr lang="en-US" b="0" i="1" baseline="0" dirty="0" smtClean="0"/>
              <a:t>“Changes such as: Excessive lateness, changes in attitude, or any other unusual behavior.”</a:t>
            </a:r>
            <a:endParaRPr lang="en-US" b="0" i="1" dirty="0"/>
          </a:p>
          <a:p>
            <a:pPr defTabSz="923087">
              <a:defRPr/>
            </a:pPr>
            <a:endParaRPr lang="en-US" b="0" i="1" dirty="0" smtClean="0"/>
          </a:p>
          <a:p>
            <a:pPr defTabSz="923087">
              <a:defRPr/>
            </a:pPr>
            <a:endParaRPr lang="en-US" i="1" dirty="0" smtClean="0"/>
          </a:p>
          <a:p>
            <a:pPr defTabSz="923087">
              <a:defRPr/>
            </a:pPr>
            <a:endParaRPr lang="en-US" i="1" dirty="0"/>
          </a:p>
          <a:p>
            <a:endParaRPr lang="en-US" dirty="0"/>
          </a:p>
        </p:txBody>
      </p:sp>
      <p:sp>
        <p:nvSpPr>
          <p:cNvPr id="4" name="Slide Number Placeholder 3"/>
          <p:cNvSpPr>
            <a:spLocks noGrp="1"/>
          </p:cNvSpPr>
          <p:nvPr>
            <p:ph type="sldNum" sz="quarter" idx="10"/>
          </p:nvPr>
        </p:nvSpPr>
        <p:spPr/>
        <p:txBody>
          <a:bodyPr/>
          <a:lstStyle/>
          <a:p>
            <a:fld id="{B52C9B7A-3615-40C8-9E53-DCC42BE654C8}" type="slidenum">
              <a:rPr lang="en-US" smtClean="0"/>
              <a:t>18</a:t>
            </a:fld>
            <a:endParaRPr lang="en-US" dirty="0"/>
          </a:p>
        </p:txBody>
      </p:sp>
    </p:spTree>
    <p:extLst>
      <p:ext uri="{BB962C8B-B14F-4D97-AF65-F5344CB8AC3E}">
        <p14:creationId xmlns:p14="http://schemas.microsoft.com/office/powerpoint/2010/main" val="399394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TRANSITION SLIDE:</a:t>
            </a:r>
          </a:p>
          <a:p>
            <a:endParaRPr lang="en-US" b="1" dirty="0" smtClean="0"/>
          </a:p>
          <a:p>
            <a:r>
              <a:rPr lang="en-US" b="1" dirty="0" smtClean="0"/>
              <a:t>PRESENTER:</a:t>
            </a:r>
            <a:r>
              <a:rPr lang="en-US" b="1" baseline="0" dirty="0" smtClean="0"/>
              <a:t> After you read the bullets on the screen, then conclude with the following:</a:t>
            </a:r>
          </a:p>
          <a:p>
            <a:endParaRPr lang="en-US" b="1" baseline="0" dirty="0" smtClean="0"/>
          </a:p>
          <a:p>
            <a:r>
              <a:rPr lang="en-US" b="0" i="1" baseline="0" dirty="0" smtClean="0"/>
              <a:t>“Remember, you have a responsibility both to your organization and the colleagues you work with.</a:t>
            </a:r>
          </a:p>
          <a:p>
            <a:endParaRPr lang="en-US" b="0" i="1" baseline="0" dirty="0" smtClean="0"/>
          </a:p>
          <a:p>
            <a:r>
              <a:rPr lang="en-US" b="0" i="1" baseline="0" dirty="0" smtClean="0"/>
              <a:t>“Report any suspicious behavior to your Insider Threat Program or appropriate CI/Security elements.”</a:t>
            </a:r>
            <a:endParaRPr lang="en-US" b="0" i="1" dirty="0"/>
          </a:p>
        </p:txBody>
      </p:sp>
      <p:sp>
        <p:nvSpPr>
          <p:cNvPr id="4" name="Slide Number Placeholder 3"/>
          <p:cNvSpPr>
            <a:spLocks noGrp="1"/>
          </p:cNvSpPr>
          <p:nvPr>
            <p:ph type="sldNum" sz="quarter" idx="10"/>
          </p:nvPr>
        </p:nvSpPr>
        <p:spPr/>
        <p:txBody>
          <a:bodyPr/>
          <a:lstStyle/>
          <a:p>
            <a:fld id="{B52C9B7A-3615-40C8-9E53-DCC42BE654C8}" type="slidenum">
              <a:rPr lang="en-US" smtClean="0"/>
              <a:t>19</a:t>
            </a:fld>
            <a:endParaRPr lang="en-US" dirty="0"/>
          </a:p>
        </p:txBody>
      </p:sp>
    </p:spTree>
    <p:extLst>
      <p:ext uri="{BB962C8B-B14F-4D97-AF65-F5344CB8AC3E}">
        <p14:creationId xmlns:p14="http://schemas.microsoft.com/office/powerpoint/2010/main" val="4210097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smtClean="0"/>
              <a:t>PRESENTER:</a:t>
            </a:r>
          </a:p>
          <a:p>
            <a:endParaRPr lang="en-US" b="1" i="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smtClean="0"/>
              <a:t>NOTE-</a:t>
            </a:r>
            <a:r>
              <a:rPr lang="en-US" b="1" i="0" baseline="0" dirty="0" smtClean="0"/>
              <a:t> </a:t>
            </a:r>
            <a:r>
              <a:rPr lang="en-US" b="0" i="0" baseline="0" dirty="0" smtClean="0"/>
              <a:t>This is an interactive, fun, summary/recap of the module, based on the “Things to Remember” slide. See if the audience can match the correct icon and statement. </a:t>
            </a:r>
            <a:r>
              <a:rPr lang="en-US" b="1" i="0" baseline="0" dirty="0" smtClean="0"/>
              <a:t>CLICK the mouse to reveal each answer.</a:t>
            </a:r>
            <a:endParaRPr lang="en-US" b="1" i="0" dirty="0" smtClean="0"/>
          </a:p>
          <a:p>
            <a:endParaRPr lang="en-US" b="1" i="0" dirty="0"/>
          </a:p>
        </p:txBody>
      </p:sp>
      <p:sp>
        <p:nvSpPr>
          <p:cNvPr id="4" name="Slide Number Placeholder 3"/>
          <p:cNvSpPr>
            <a:spLocks noGrp="1"/>
          </p:cNvSpPr>
          <p:nvPr>
            <p:ph type="sldNum" sz="quarter" idx="10"/>
          </p:nvPr>
        </p:nvSpPr>
        <p:spPr/>
        <p:txBody>
          <a:bodyPr/>
          <a:lstStyle/>
          <a:p>
            <a:fld id="{B52C9B7A-3615-40C8-9E53-DCC42BE654C8}" type="slidenum">
              <a:rPr lang="en-US" smtClean="0"/>
              <a:t>20</a:t>
            </a:fld>
            <a:endParaRPr lang="en-US" dirty="0"/>
          </a:p>
        </p:txBody>
      </p:sp>
    </p:spTree>
    <p:extLst>
      <p:ext uri="{BB962C8B-B14F-4D97-AF65-F5344CB8AC3E}">
        <p14:creationId xmlns:p14="http://schemas.microsoft.com/office/powerpoint/2010/main" val="254568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smtClean="0"/>
              <a:t>Overview- </a:t>
            </a:r>
          </a:p>
          <a:p>
            <a:r>
              <a:rPr lang="en-US" b="1" dirty="0" smtClean="0"/>
              <a:t>PRESENTER: </a:t>
            </a:r>
          </a:p>
          <a:p>
            <a:endParaRPr lang="en-US" b="1" dirty="0" smtClean="0"/>
          </a:p>
          <a:p>
            <a:r>
              <a:rPr lang="en-US" b="0" i="1" dirty="0" smtClean="0"/>
              <a:t>“For</a:t>
            </a:r>
            <a:r>
              <a:rPr lang="en-US" b="0" i="1" baseline="0" dirty="0" smtClean="0"/>
              <a:t> decades, the mission of “counterintelligence” was confined to those who worked within the Intelligence Community or otherwise had access to classified information. It generally involved our intelligence agencies squaring off against the intelligence agencies or our traditional foes across the globe.</a:t>
            </a:r>
          </a:p>
          <a:p>
            <a:endParaRPr lang="en-US" b="0" i="1" baseline="0" dirty="0" smtClean="0"/>
          </a:p>
          <a:p>
            <a:r>
              <a:rPr lang="en-US" b="0" i="1" baseline="0" dirty="0" smtClean="0"/>
              <a:t>Our foreign adversaries and competitors are no longer seeking just classified information. They are targeting any sensitive information, infrastructure, technology, or other resources that would weaken our economic and national security and strengthen their own. Therefore, the responsibility to counter foreign intelligence threats is one shared across the executive branch, private industry, or any other organization with access to such sensitive and proprietary information and resources.  </a:t>
            </a:r>
          </a:p>
          <a:p>
            <a:endParaRPr lang="en-US" b="0" i="1" baseline="0" dirty="0" smtClean="0"/>
          </a:p>
          <a:p>
            <a:r>
              <a:rPr lang="en-US" b="0" i="1" baseline="0" dirty="0" smtClean="0"/>
              <a:t>This briefing explains </a:t>
            </a:r>
            <a:r>
              <a:rPr lang="en-US" b="1" i="1" baseline="0" dirty="0" smtClean="0"/>
              <a:t>the basis </a:t>
            </a:r>
            <a:r>
              <a:rPr lang="en-US" b="0" i="1" baseline="0" dirty="0" smtClean="0"/>
              <a:t>of the foreign intelligence threat’s, the information and resources vulnerable to these threats, and </a:t>
            </a:r>
            <a:r>
              <a:rPr lang="en-US" b="1" i="1" baseline="0" dirty="0" smtClean="0"/>
              <a:t>how</a:t>
            </a:r>
            <a:r>
              <a:rPr lang="en-US" b="0" i="1" baseline="0" dirty="0" smtClean="0"/>
              <a:t> departments and agencies, and most importantly you, can </a:t>
            </a:r>
            <a:r>
              <a:rPr lang="en-US" b="1" i="1" baseline="0" dirty="0" smtClean="0"/>
              <a:t>counter </a:t>
            </a:r>
            <a:r>
              <a:rPr lang="en-US" b="0" i="1" baseline="0" dirty="0" smtClean="0"/>
              <a:t>those threats and </a:t>
            </a:r>
            <a:r>
              <a:rPr lang="en-US" b="1" i="1" baseline="0" dirty="0" smtClean="0"/>
              <a:t>safeguard </a:t>
            </a:r>
            <a:r>
              <a:rPr lang="en-US" b="0" i="1" baseline="0" dirty="0" smtClean="0"/>
              <a:t>the mission of  your organization.”</a:t>
            </a:r>
            <a:endParaRPr lang="en-US" b="1" i="1" baseline="0" dirty="0" smtClean="0"/>
          </a:p>
          <a:p>
            <a:endParaRPr lang="en-US" b="0" i="1" dirty="0" smtClean="0"/>
          </a:p>
          <a:p>
            <a:r>
              <a:rPr lang="en-US" b="0" i="1" dirty="0" smtClean="0"/>
              <a:t>************************************************************************************************************************************************************************************************</a:t>
            </a:r>
          </a:p>
          <a:p>
            <a:endParaRPr lang="en-US" dirty="0" smtClean="0"/>
          </a:p>
          <a:p>
            <a:r>
              <a:rPr lang="en-US" b="1" dirty="0" smtClean="0"/>
              <a:t>PRESENTER- CLICK TO DISPLAY</a:t>
            </a:r>
            <a:r>
              <a:rPr lang="en-US" b="1" baseline="0" dirty="0" smtClean="0"/>
              <a:t> THE FOLLOWING 3 QUESTIONS</a:t>
            </a:r>
            <a:endParaRPr lang="en-US" b="1" dirty="0" smtClean="0"/>
          </a:p>
          <a:p>
            <a:endParaRPr lang="en-US" dirty="0" smtClean="0"/>
          </a:p>
          <a:p>
            <a:endParaRPr lang="en-US" dirty="0" smtClean="0"/>
          </a:p>
          <a:p>
            <a:r>
              <a:rPr lang="en-US" i="1" dirty="0" smtClean="0"/>
              <a:t>“There are 3 questions we need to ask ourselves-</a:t>
            </a:r>
          </a:p>
          <a:p>
            <a:endParaRPr lang="en-US" dirty="0" smtClean="0"/>
          </a:p>
          <a:p>
            <a:r>
              <a:rPr lang="en-US" b="1" i="1" dirty="0" smtClean="0"/>
              <a:t>(click) </a:t>
            </a:r>
            <a:r>
              <a:rPr lang="en-US" i="1" dirty="0" smtClean="0"/>
              <a:t>1- What are foreign intelligence threats?</a:t>
            </a:r>
          </a:p>
          <a:p>
            <a:endParaRPr lang="en-US" i="1" dirty="0" smtClean="0"/>
          </a:p>
          <a:p>
            <a:r>
              <a:rPr lang="en-US" i="1" dirty="0" smtClean="0"/>
              <a:t>These are threats posed by foreign adversaries (political and military)</a:t>
            </a:r>
            <a:r>
              <a:rPr lang="en-US" i="1" baseline="0" dirty="0" smtClean="0"/>
              <a:t> and competitors (economic) to information and resources considered vital to our national and economic security, global U.S. competitiveness, and the mission of individual departments and agencies. The actions could be a foreign intelligence service, but they could also be a foreign aerospace company, pharmaceutical conglomerate, information technology center and transnational criminal organizations and terrorist groups.</a:t>
            </a:r>
          </a:p>
          <a:p>
            <a:endParaRPr lang="en-US" i="1" baseline="0" dirty="0" smtClean="0"/>
          </a:p>
          <a:p>
            <a:endParaRPr lang="en-US" i="1" baseline="0" dirty="0" smtClean="0"/>
          </a:p>
          <a:p>
            <a:r>
              <a:rPr lang="en-US" b="1" i="1" baseline="0" dirty="0" smtClean="0"/>
              <a:t>(click) </a:t>
            </a:r>
            <a:r>
              <a:rPr lang="en-US" i="1" baseline="0" dirty="0" smtClean="0"/>
              <a:t>2- What do they want?</a:t>
            </a:r>
          </a:p>
          <a:p>
            <a:endParaRPr lang="en-US" i="1" baseline="0" dirty="0" smtClean="0"/>
          </a:p>
          <a:p>
            <a:r>
              <a:rPr lang="en-US" i="1" baseline="0" dirty="0" smtClean="0"/>
              <a:t>In general, our foreign adversaries and competitors are actively seeking sensitive or proprietary financial, trade, or economic policy information; pioneering research and development; emerging technologies; and information related to critical infrastructure sectors, including energy, financial services, information technology, communications, food/agriculture and healthcare.</a:t>
            </a:r>
          </a:p>
          <a:p>
            <a:endParaRPr lang="en-US" i="1" baseline="0" dirty="0" smtClean="0"/>
          </a:p>
          <a:p>
            <a:endParaRPr lang="en-US" i="1" baseline="0" dirty="0" smtClean="0"/>
          </a:p>
          <a:p>
            <a:r>
              <a:rPr lang="en-US" b="1" i="1" baseline="0" dirty="0" smtClean="0"/>
              <a:t>(click) </a:t>
            </a:r>
            <a:r>
              <a:rPr lang="en-US" i="1" baseline="0" dirty="0" smtClean="0"/>
              <a:t>3- How does this apply to me?</a:t>
            </a:r>
          </a:p>
          <a:p>
            <a:endParaRPr lang="en-US" i="1" baseline="0" dirty="0" smtClean="0"/>
          </a:p>
          <a:p>
            <a:r>
              <a:rPr lang="en-US" i="1" baseline="0" dirty="0" smtClean="0"/>
              <a:t>As a government employee or contractor, you have connections and access to the information and resources they are seeking to acquire or steal. No matter how high or low you rank within your organization, you are likely viewed as an asset to be approached, in person or online, and developed.”</a:t>
            </a:r>
          </a:p>
          <a:p>
            <a:endParaRPr lang="en-US" i="1" baseline="0" dirty="0" smtClean="0"/>
          </a:p>
          <a:p>
            <a:endParaRPr lang="en-US" i="1" dirty="0"/>
          </a:p>
        </p:txBody>
      </p:sp>
      <p:sp>
        <p:nvSpPr>
          <p:cNvPr id="4" name="Slide Number Placeholder 3"/>
          <p:cNvSpPr>
            <a:spLocks noGrp="1"/>
          </p:cNvSpPr>
          <p:nvPr>
            <p:ph type="sldNum" sz="quarter" idx="10"/>
          </p:nvPr>
        </p:nvSpPr>
        <p:spPr/>
        <p:txBody>
          <a:bodyPr/>
          <a:lstStyle/>
          <a:p>
            <a:fld id="{B52C9B7A-3615-40C8-9E53-DCC42BE654C8}" type="slidenum">
              <a:rPr lang="en-US" smtClean="0"/>
              <a:t>3</a:t>
            </a:fld>
            <a:endParaRPr lang="en-US" dirty="0"/>
          </a:p>
        </p:txBody>
      </p:sp>
    </p:spTree>
    <p:extLst>
      <p:ext uri="{BB962C8B-B14F-4D97-AF65-F5344CB8AC3E}">
        <p14:creationId xmlns:p14="http://schemas.microsoft.com/office/powerpoint/2010/main" val="30074262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TRANSITION SLIDE:</a:t>
            </a:r>
          </a:p>
          <a:p>
            <a:endParaRPr lang="en-US" b="1" dirty="0" smtClean="0"/>
          </a:p>
          <a:p>
            <a:endParaRPr lang="en-US" b="1" dirty="0" smtClean="0"/>
          </a:p>
          <a:p>
            <a:r>
              <a:rPr lang="en-US" b="1" dirty="0" smtClean="0"/>
              <a:t>PRESENTER: “</a:t>
            </a:r>
            <a:r>
              <a:rPr lang="en-US" b="0" i="1" dirty="0" smtClean="0"/>
              <a:t>We work in environments increasingly dependent on information</a:t>
            </a:r>
            <a:r>
              <a:rPr lang="en-US" b="0" i="1" baseline="0" dirty="0" smtClean="0"/>
              <a:t> – Information that is vital to our prosperity, competitiveness, and our security. We’ve already discussed at length the need to safeguard sensitive and proprietary information, but sometimes we need to be equally vigilant in how we protect other information that, in and of itself, may not compromise our economic or national security, but could be comparably damaging. </a:t>
            </a:r>
          </a:p>
          <a:p>
            <a:endParaRPr lang="en-US" b="0" i="1" baseline="0" dirty="0" smtClean="0"/>
          </a:p>
          <a:p>
            <a:r>
              <a:rPr lang="en-US" b="0" i="1" baseline="0" dirty="0" smtClean="0"/>
              <a:t>In today’s connected world, even small pieces of information that are seemingly harmless on their own (social media postings, work schedules, phone directories, etc.) could be assembled like a jigsaw puzzle to form the “big picture” of an organization or activity. It is very easy to overlook OPSEC.”</a:t>
            </a:r>
            <a:endParaRPr lang="en-US" b="1" dirty="0"/>
          </a:p>
        </p:txBody>
      </p:sp>
      <p:sp>
        <p:nvSpPr>
          <p:cNvPr id="4" name="Slide Number Placeholder 3"/>
          <p:cNvSpPr>
            <a:spLocks noGrp="1"/>
          </p:cNvSpPr>
          <p:nvPr>
            <p:ph type="sldNum" sz="quarter" idx="10"/>
          </p:nvPr>
        </p:nvSpPr>
        <p:spPr/>
        <p:txBody>
          <a:bodyPr/>
          <a:lstStyle/>
          <a:p>
            <a:fld id="{B52C9B7A-3615-40C8-9E53-DCC42BE654C8}" type="slidenum">
              <a:rPr lang="en-US" smtClean="0"/>
              <a:t>21</a:t>
            </a:fld>
            <a:endParaRPr lang="en-US" dirty="0"/>
          </a:p>
        </p:txBody>
      </p:sp>
    </p:spTree>
    <p:extLst>
      <p:ext uri="{BB962C8B-B14F-4D97-AF65-F5344CB8AC3E}">
        <p14:creationId xmlns:p14="http://schemas.microsoft.com/office/powerpoint/2010/main" val="2614889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smtClean="0"/>
              <a:t>Play the video first, then get into the discussion of OPSEC.</a:t>
            </a:r>
            <a:endParaRPr lang="en-US" b="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PRESENTER: HOVER</a:t>
            </a:r>
            <a:r>
              <a:rPr lang="en-US" b="1" baseline="0" dirty="0" smtClean="0"/>
              <a:t> OVER THE BOTTOM FRAME. CLICK THE </a:t>
            </a:r>
            <a:r>
              <a:rPr lang="en-US" b="1" u="sng" baseline="0" dirty="0" smtClean="0"/>
              <a:t>PLAY</a:t>
            </a:r>
            <a:r>
              <a:rPr lang="en-US" b="1" baseline="0" dirty="0" smtClean="0"/>
              <a:t> BUTTON TO VIEW MOVIE.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smtClean="0"/>
              <a:t>CLICK THE </a:t>
            </a:r>
            <a:r>
              <a:rPr lang="en-US" b="1" u="sng" baseline="0" dirty="0" smtClean="0"/>
              <a:t>ENTER</a:t>
            </a:r>
            <a:r>
              <a:rPr lang="en-US" b="1" baseline="0" dirty="0" smtClean="0"/>
              <a:t> KEY TO GO TO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smtClean="0"/>
          </a:p>
        </p:txBody>
      </p:sp>
      <p:sp>
        <p:nvSpPr>
          <p:cNvPr id="4" name="Slide Number Placeholder 3"/>
          <p:cNvSpPr>
            <a:spLocks noGrp="1"/>
          </p:cNvSpPr>
          <p:nvPr>
            <p:ph type="sldNum" sz="quarter" idx="10"/>
          </p:nvPr>
        </p:nvSpPr>
        <p:spPr/>
        <p:txBody>
          <a:bodyPr/>
          <a:lstStyle/>
          <a:p>
            <a:fld id="{B52C9B7A-3615-40C8-9E53-DCC42BE654C8}" type="slidenum">
              <a:rPr lang="en-US" smtClean="0"/>
              <a:t>22</a:t>
            </a:fld>
            <a:endParaRPr lang="en-US" dirty="0"/>
          </a:p>
        </p:txBody>
      </p:sp>
    </p:spTree>
    <p:extLst>
      <p:ext uri="{BB962C8B-B14F-4D97-AF65-F5344CB8AC3E}">
        <p14:creationId xmlns:p14="http://schemas.microsoft.com/office/powerpoint/2010/main" val="2870412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r>
              <a:rPr lang="en-US" b="1" dirty="0" smtClean="0"/>
              <a:t>PRESENTER: Click</a:t>
            </a:r>
            <a:r>
              <a:rPr lang="en-US" b="1" baseline="0" dirty="0" smtClean="0"/>
              <a:t> to display OPSEC definition</a:t>
            </a:r>
          </a:p>
          <a:p>
            <a:pPr defTabSz="923087">
              <a:defRPr/>
            </a:pPr>
            <a:endParaRPr lang="en-US" b="1" baseline="0" dirty="0" smtClean="0"/>
          </a:p>
          <a:p>
            <a:pPr defTabSz="923087">
              <a:defRPr/>
            </a:pPr>
            <a:r>
              <a:rPr lang="en-US" b="0" i="1" baseline="0" dirty="0" smtClean="0"/>
              <a:t>“OPSEC, or Operations Security, is the process of identifying, controlling, and protecting sensitive and proprietary information which, if it becomes known to a competitor or adversary, could be used to undermine our security or competitiveness.”</a:t>
            </a:r>
          </a:p>
          <a:p>
            <a:pPr defTabSz="923087">
              <a:defRPr/>
            </a:pPr>
            <a:endParaRPr lang="en-US" b="0" i="1" baseline="0" dirty="0" smtClean="0"/>
          </a:p>
          <a:p>
            <a:pPr defTabSz="923087">
              <a:defRPr/>
            </a:pPr>
            <a:r>
              <a:rPr lang="en-US" b="1" i="0" baseline="0" dirty="0" smtClean="0"/>
              <a:t>PRESENTER: </a:t>
            </a:r>
            <a:r>
              <a:rPr lang="en-US" b="0" i="1" baseline="0" dirty="0" smtClean="0"/>
              <a:t>“Practicing good OPSEC is central to the protection of sensitive and proprietary information, whether from simple, accidental disclosure or more sophisticated, targeted efforts by foreign adversaries and competitors to acquire it. </a:t>
            </a:r>
          </a:p>
          <a:p>
            <a:pPr defTabSz="923087">
              <a:defRPr/>
            </a:pPr>
            <a:endParaRPr lang="en-US" b="0" i="1" baseline="0" dirty="0" smtClean="0"/>
          </a:p>
          <a:p>
            <a:pPr defTabSz="923087">
              <a:defRPr/>
            </a:pPr>
            <a:r>
              <a:rPr lang="en-US" b="1" i="0" baseline="0" dirty="0" smtClean="0"/>
              <a:t>CLICK TO DISPLAY THE FOLLOWING:</a:t>
            </a:r>
          </a:p>
          <a:p>
            <a:pPr defTabSz="923087">
              <a:defRPr/>
            </a:pPr>
            <a:endParaRPr lang="en-US" b="0" i="1" baseline="0" dirty="0" smtClean="0"/>
          </a:p>
          <a:p>
            <a:pPr defTabSz="923087">
              <a:defRPr/>
            </a:pPr>
            <a:r>
              <a:rPr lang="en-US" b="0" i="1" baseline="0" dirty="0" smtClean="0"/>
              <a:t>They can acquire through: </a:t>
            </a:r>
          </a:p>
          <a:p>
            <a:pPr defTabSz="923087">
              <a:defRPr/>
            </a:pPr>
            <a:r>
              <a:rPr lang="en-US" b="1" i="0" baseline="0" dirty="0" smtClean="0"/>
              <a:t>CLICK</a:t>
            </a:r>
            <a:r>
              <a:rPr lang="en-US" b="0" i="1" baseline="0" dirty="0" smtClean="0"/>
              <a:t> social engineering, </a:t>
            </a:r>
          </a:p>
          <a:p>
            <a:pPr defTabSz="923087">
              <a:defRPr/>
            </a:pPr>
            <a:r>
              <a:rPr lang="en-US" b="1" i="0" baseline="0" dirty="0" smtClean="0"/>
              <a:t>CLICK</a:t>
            </a:r>
            <a:r>
              <a:rPr lang="en-US" b="0" i="1" baseline="0" dirty="0" smtClean="0"/>
              <a:t> communications intercept, </a:t>
            </a:r>
          </a:p>
          <a:p>
            <a:pPr defTabSz="923087">
              <a:defRPr/>
            </a:pPr>
            <a:r>
              <a:rPr lang="en-US" b="1" i="0" baseline="0" dirty="0" smtClean="0"/>
              <a:t>CLICK </a:t>
            </a:r>
            <a:r>
              <a:rPr lang="en-US" b="0" i="1" baseline="0" dirty="0" smtClean="0"/>
              <a:t>elicitation and </a:t>
            </a:r>
          </a:p>
          <a:p>
            <a:pPr defTabSz="923087">
              <a:defRPr/>
            </a:pPr>
            <a:r>
              <a:rPr lang="en-US" b="1" i="1" baseline="0" dirty="0" smtClean="0"/>
              <a:t>CLICK</a:t>
            </a:r>
            <a:r>
              <a:rPr lang="en-US" b="0" i="1" baseline="0" dirty="0" smtClean="0"/>
              <a:t> espionage</a:t>
            </a:r>
          </a:p>
          <a:p>
            <a:pPr defTabSz="923087">
              <a:defRPr/>
            </a:pPr>
            <a:endParaRPr lang="en-US" b="0" i="1" baseline="0" dirty="0" smtClean="0"/>
          </a:p>
          <a:p>
            <a:pPr defTabSz="923087">
              <a:defRPr/>
            </a:pPr>
            <a:r>
              <a:rPr lang="en-US" b="1" i="0" baseline="0" dirty="0" smtClean="0"/>
              <a:t>CLICK TO DISPLAY THE FOLLOWING:</a:t>
            </a:r>
          </a:p>
          <a:p>
            <a:pPr defTabSz="923087">
              <a:defRPr/>
            </a:pPr>
            <a:endParaRPr lang="en-US" b="1" i="0" baseline="0" dirty="0" smtClean="0"/>
          </a:p>
          <a:p>
            <a:pPr defTabSz="923087">
              <a:defRPr/>
            </a:pPr>
            <a:r>
              <a:rPr lang="en-US" b="0" i="1" baseline="0" dirty="0" smtClean="0"/>
              <a:t>But sometimes we inadvertently give it to them: conversations in public areas, social networking, web pages, email</a:t>
            </a:r>
          </a:p>
          <a:p>
            <a:pPr defTabSz="923087">
              <a:defRPr/>
            </a:pPr>
            <a:endParaRPr lang="en-US" b="0" i="1" baseline="0" dirty="0" smtClean="0"/>
          </a:p>
          <a:p>
            <a:pPr defTabSz="923087">
              <a:defRPr/>
            </a:pPr>
            <a:endParaRPr lang="en-US" b="1" i="0" dirty="0" smtClean="0"/>
          </a:p>
          <a:p>
            <a:pPr defTabSz="923087">
              <a:defRPr/>
            </a:pPr>
            <a:endParaRPr lang="en-US" b="1" dirty="0" smtClean="0"/>
          </a:p>
        </p:txBody>
      </p:sp>
      <p:sp>
        <p:nvSpPr>
          <p:cNvPr id="4" name="Slide Number Placeholder 3"/>
          <p:cNvSpPr>
            <a:spLocks noGrp="1"/>
          </p:cNvSpPr>
          <p:nvPr>
            <p:ph type="sldNum" sz="quarter" idx="10"/>
          </p:nvPr>
        </p:nvSpPr>
        <p:spPr/>
        <p:txBody>
          <a:bodyPr/>
          <a:lstStyle/>
          <a:p>
            <a:fld id="{B52C9B7A-3615-40C8-9E53-DCC42BE654C8}" type="slidenum">
              <a:rPr lang="en-US" smtClean="0"/>
              <a:t>23</a:t>
            </a:fld>
            <a:endParaRPr lang="en-US" dirty="0"/>
          </a:p>
        </p:txBody>
      </p:sp>
    </p:spTree>
    <p:extLst>
      <p:ext uri="{BB962C8B-B14F-4D97-AF65-F5344CB8AC3E}">
        <p14:creationId xmlns:p14="http://schemas.microsoft.com/office/powerpoint/2010/main" val="9979099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 But, sometimes we inadvertently give it to them through:</a:t>
            </a:r>
          </a:p>
          <a:p>
            <a:endParaRPr lang="en-US" b="0" i="1" baseline="0" dirty="0" smtClean="0"/>
          </a:p>
          <a:p>
            <a:r>
              <a:rPr lang="en-US" b="0" i="1" baseline="0" dirty="0" smtClean="0"/>
              <a:t>Conversations in public areas</a:t>
            </a:r>
          </a:p>
          <a:p>
            <a:r>
              <a:rPr lang="en-US" b="0" i="1" baseline="0" dirty="0" smtClean="0"/>
              <a:t>Social Networking</a:t>
            </a:r>
          </a:p>
          <a:p>
            <a:r>
              <a:rPr lang="en-US" b="0" i="1" baseline="0" dirty="0" smtClean="0"/>
              <a:t>Web pages</a:t>
            </a:r>
          </a:p>
          <a:p>
            <a:r>
              <a:rPr lang="en-US" b="0" i="1" baseline="0" dirty="0" smtClean="0"/>
              <a:t>Email”</a:t>
            </a:r>
            <a:endParaRPr lang="en-US" b="1" i="0" baseline="0" dirty="0" smtClean="0"/>
          </a:p>
          <a:p>
            <a:endParaRPr lang="en-US" b="0" i="1" dirty="0"/>
          </a:p>
        </p:txBody>
      </p:sp>
      <p:sp>
        <p:nvSpPr>
          <p:cNvPr id="4" name="Slide Number Placeholder 3"/>
          <p:cNvSpPr>
            <a:spLocks noGrp="1"/>
          </p:cNvSpPr>
          <p:nvPr>
            <p:ph type="sldNum" sz="quarter" idx="10"/>
          </p:nvPr>
        </p:nvSpPr>
        <p:spPr/>
        <p:txBody>
          <a:bodyPr/>
          <a:lstStyle/>
          <a:p>
            <a:fld id="{B52C9B7A-3615-40C8-9E53-DCC42BE654C8}" type="slidenum">
              <a:rPr lang="en-US" smtClean="0"/>
              <a:t>24</a:t>
            </a:fld>
            <a:endParaRPr lang="en-US" dirty="0"/>
          </a:p>
        </p:txBody>
      </p:sp>
    </p:spTree>
    <p:extLst>
      <p:ext uri="{BB962C8B-B14F-4D97-AF65-F5344CB8AC3E}">
        <p14:creationId xmlns:p14="http://schemas.microsoft.com/office/powerpoint/2010/main" val="31186180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CLICK to display the following:</a:t>
            </a:r>
          </a:p>
          <a:p>
            <a:endParaRPr lang="en-US" b="1" i="1" baseline="0" dirty="0" smtClean="0"/>
          </a:p>
          <a:p>
            <a:r>
              <a:rPr lang="en-US" b="0" i="1" baseline="0" dirty="0" smtClean="0"/>
              <a:t>“Employees with access to sensitive and proprietary information should ask themselves these question</a:t>
            </a:r>
          </a:p>
          <a:p>
            <a:endParaRPr lang="en-US" b="0" i="1" baseline="0" dirty="0" smtClean="0"/>
          </a:p>
          <a:p>
            <a:r>
              <a:rPr lang="en-US" b="1" i="0" baseline="0" dirty="0" smtClean="0"/>
              <a:t> </a:t>
            </a:r>
            <a:r>
              <a:rPr lang="en-US" b="0" i="1" baseline="0" dirty="0" smtClean="0"/>
              <a:t>What information do you want to protect?</a:t>
            </a:r>
          </a:p>
          <a:p>
            <a:r>
              <a:rPr lang="en-US" b="0" i="1" baseline="0" dirty="0" smtClean="0"/>
              <a:t>Who wants your information?</a:t>
            </a:r>
          </a:p>
          <a:p>
            <a:r>
              <a:rPr lang="en-US" b="0" i="1" baseline="0" dirty="0" smtClean="0"/>
              <a:t>How is your information vulnerable?</a:t>
            </a:r>
          </a:p>
          <a:p>
            <a:r>
              <a:rPr lang="en-US" b="0" i="1" baseline="0" dirty="0" smtClean="0"/>
              <a:t>How can you protect your information?”</a:t>
            </a:r>
            <a:endParaRPr lang="en-US" b="1" i="0" baseline="0" dirty="0" smtClean="0"/>
          </a:p>
          <a:p>
            <a:endParaRPr lang="en-US" b="0" i="1" dirty="0" smtClean="0"/>
          </a:p>
          <a:p>
            <a:endParaRPr lang="en-US" b="0" i="1" dirty="0"/>
          </a:p>
        </p:txBody>
      </p:sp>
      <p:sp>
        <p:nvSpPr>
          <p:cNvPr id="4" name="Slide Number Placeholder 3"/>
          <p:cNvSpPr>
            <a:spLocks noGrp="1"/>
          </p:cNvSpPr>
          <p:nvPr>
            <p:ph type="sldNum" sz="quarter" idx="10"/>
          </p:nvPr>
        </p:nvSpPr>
        <p:spPr/>
        <p:txBody>
          <a:bodyPr/>
          <a:lstStyle/>
          <a:p>
            <a:fld id="{B52C9B7A-3615-40C8-9E53-DCC42BE654C8}" type="slidenum">
              <a:rPr lang="en-US" smtClean="0"/>
              <a:t>25</a:t>
            </a:fld>
            <a:endParaRPr lang="en-US" dirty="0"/>
          </a:p>
        </p:txBody>
      </p:sp>
    </p:spTree>
    <p:extLst>
      <p:ext uri="{BB962C8B-B14F-4D97-AF65-F5344CB8AC3E}">
        <p14:creationId xmlns:p14="http://schemas.microsoft.com/office/powerpoint/2010/main" val="1660985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p>
          <a:p>
            <a:endParaRPr lang="en-US" b="1" dirty="0" smtClean="0"/>
          </a:p>
          <a:p>
            <a:r>
              <a:rPr lang="en-US" b="0" i="1" dirty="0" smtClean="0"/>
              <a:t>“Practicing good OPSEC means considering</a:t>
            </a:r>
            <a:r>
              <a:rPr lang="en-US" b="0" i="1" baseline="0" dirty="0" smtClean="0"/>
              <a:t> the threats to this information when you:</a:t>
            </a:r>
          </a:p>
          <a:p>
            <a:endParaRPr lang="en-US" b="0" i="1" baseline="0" dirty="0" smtClean="0"/>
          </a:p>
          <a:p>
            <a:r>
              <a:rPr lang="en-US" b="0" i="1" baseline="0" dirty="0" smtClean="0"/>
              <a:t>Use the phone or send email</a:t>
            </a:r>
          </a:p>
          <a:p>
            <a:r>
              <a:rPr lang="en-US" b="0" i="1" baseline="0" dirty="0" smtClean="0"/>
              <a:t>Answer work-related questions from strangers</a:t>
            </a:r>
          </a:p>
          <a:p>
            <a:r>
              <a:rPr lang="en-US" b="0" i="1" baseline="0" dirty="0" smtClean="0"/>
              <a:t>Discuss work in public places</a:t>
            </a:r>
          </a:p>
          <a:p>
            <a:r>
              <a:rPr lang="en-US" b="0" i="1" baseline="0" dirty="0" smtClean="0"/>
              <a:t>Post on social media or engage in social networking”</a:t>
            </a:r>
          </a:p>
          <a:p>
            <a:endParaRPr lang="en-US" b="0" i="1" baseline="0" dirty="0" smtClean="0"/>
          </a:p>
          <a:p>
            <a:r>
              <a:rPr lang="en-US" b="1" i="0" baseline="0" dirty="0" smtClean="0"/>
              <a:t>NOTE: </a:t>
            </a:r>
            <a:r>
              <a:rPr lang="en-US" b="0" i="0" baseline="0" dirty="0" smtClean="0"/>
              <a:t>Though theses bullets are self explanatory, feel free to elaborate as needed. </a:t>
            </a:r>
          </a:p>
          <a:p>
            <a:endParaRPr lang="en-US" b="0" i="1" baseline="0" dirty="0" smtClean="0"/>
          </a:p>
          <a:p>
            <a:endParaRPr lang="en-US" b="0" i="1" baseline="0" dirty="0" smtClean="0"/>
          </a:p>
          <a:p>
            <a:endParaRPr lang="en-US" b="0" i="1" dirty="0"/>
          </a:p>
        </p:txBody>
      </p:sp>
      <p:sp>
        <p:nvSpPr>
          <p:cNvPr id="4" name="Slide Number Placeholder 3"/>
          <p:cNvSpPr>
            <a:spLocks noGrp="1"/>
          </p:cNvSpPr>
          <p:nvPr>
            <p:ph type="sldNum" sz="quarter" idx="10"/>
          </p:nvPr>
        </p:nvSpPr>
        <p:spPr/>
        <p:txBody>
          <a:bodyPr/>
          <a:lstStyle/>
          <a:p>
            <a:fld id="{B52C9B7A-3615-40C8-9E53-DCC42BE654C8}" type="slidenum">
              <a:rPr lang="en-US" smtClean="0"/>
              <a:t>26</a:t>
            </a:fld>
            <a:endParaRPr lang="en-US" dirty="0"/>
          </a:p>
        </p:txBody>
      </p:sp>
    </p:spTree>
    <p:extLst>
      <p:ext uri="{BB962C8B-B14F-4D97-AF65-F5344CB8AC3E}">
        <p14:creationId xmlns:p14="http://schemas.microsoft.com/office/powerpoint/2010/main" val="29025238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smtClean="0"/>
              <a:t>PRESENTER:</a:t>
            </a:r>
          </a:p>
          <a:p>
            <a:endParaRPr lang="en-US" b="1" i="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smtClean="0"/>
              <a:t>NOTE-</a:t>
            </a:r>
            <a:r>
              <a:rPr lang="en-US" b="1" i="0" baseline="0" dirty="0" smtClean="0"/>
              <a:t> </a:t>
            </a:r>
            <a:r>
              <a:rPr lang="en-US" b="0" i="0" baseline="0" dirty="0" smtClean="0"/>
              <a:t>This is an interactive, fun, summary/recap of the module, based on the “Things to Remember” slide. See if the audience can match the correct icon and statement. </a:t>
            </a:r>
            <a:r>
              <a:rPr lang="en-US" b="1" i="0" baseline="0" dirty="0" smtClean="0"/>
              <a:t>CLICK the mouse to reveal each answer.</a:t>
            </a:r>
            <a:endParaRPr lang="en-US" b="1" i="0" dirty="0" smtClean="0"/>
          </a:p>
          <a:p>
            <a:endParaRPr lang="en-US" b="1" i="0" dirty="0"/>
          </a:p>
        </p:txBody>
      </p:sp>
      <p:sp>
        <p:nvSpPr>
          <p:cNvPr id="4" name="Slide Number Placeholder 3"/>
          <p:cNvSpPr>
            <a:spLocks noGrp="1"/>
          </p:cNvSpPr>
          <p:nvPr>
            <p:ph type="sldNum" sz="quarter" idx="10"/>
          </p:nvPr>
        </p:nvSpPr>
        <p:spPr/>
        <p:txBody>
          <a:bodyPr/>
          <a:lstStyle/>
          <a:p>
            <a:fld id="{B52C9B7A-3615-40C8-9E53-DCC42BE654C8}" type="slidenum">
              <a:rPr lang="en-US" smtClean="0"/>
              <a:t>27</a:t>
            </a:fld>
            <a:endParaRPr lang="en-US" dirty="0"/>
          </a:p>
        </p:txBody>
      </p:sp>
    </p:spTree>
    <p:extLst>
      <p:ext uri="{BB962C8B-B14F-4D97-AF65-F5344CB8AC3E}">
        <p14:creationId xmlns:p14="http://schemas.microsoft.com/office/powerpoint/2010/main" val="18656073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TRANSITION SLIDE:</a:t>
            </a:r>
          </a:p>
          <a:p>
            <a:endParaRPr lang="en-US" b="1" dirty="0" smtClean="0"/>
          </a:p>
          <a:p>
            <a:r>
              <a:rPr lang="en-US" b="1" dirty="0" smtClean="0"/>
              <a:t>PRESENTER: </a:t>
            </a:r>
            <a:r>
              <a:rPr lang="en-US" b="0" i="1" dirty="0" smtClean="0"/>
              <a:t>“In</a:t>
            </a:r>
            <a:r>
              <a:rPr lang="en-US" b="0" i="1" baseline="0" dirty="0" smtClean="0"/>
              <a:t> the 21</a:t>
            </a:r>
            <a:r>
              <a:rPr lang="en-US" b="0" i="1" baseline="30000" dirty="0" smtClean="0"/>
              <a:t>st</a:t>
            </a:r>
            <a:r>
              <a:rPr lang="en-US" b="0" i="1" baseline="0" dirty="0" smtClean="0"/>
              <a:t> century, our national and economic security interests are directly tied to the innovative efforts of those in the scientific, research, and academic communities. Numerous government departments and agencies are at the forefront of advanced research, development, experimentation, and testing that drives our groundbreaking technological, scientific, and engineering endeavors.</a:t>
            </a:r>
          </a:p>
          <a:p>
            <a:endParaRPr lang="en-US" b="0" i="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smtClean="0"/>
              <a:t>Foreign adversaries and competitors routinely target our research and development (R&amp;D) activities to enhance their competitive posture by avoiding the costs and delays associated with pursuing their own R&amp;D initiatives.”</a:t>
            </a:r>
          </a:p>
          <a:p>
            <a:endParaRPr lang="en-US" b="0" i="1" baseline="0" dirty="0" smtClean="0"/>
          </a:p>
          <a:p>
            <a:r>
              <a:rPr lang="en-US" b="0" i="1" baseline="0" dirty="0" smtClean="0"/>
              <a:t>The United States is a society of openness and freedom, and the targeted communities are well-known for their collaborative efforts and open sharing of information. Foreign adversaries and competitors have been taking advantage of this openness for years, using a variety of personnel, including scientist, engineers, businessmen, and academics, to try and collect sensitive information while visiting the United States. </a:t>
            </a:r>
          </a:p>
          <a:p>
            <a:endParaRPr lang="en-US" b="0" i="1" baseline="0" dirty="0" smtClean="0"/>
          </a:p>
          <a:p>
            <a:r>
              <a:rPr lang="en-US" b="0" i="1" baseline="0" dirty="0" smtClean="0"/>
              <a:t>As an example, several agencies accept foreign national assignees in their workforce or presence overseas. These individuals can be vital to mission accomplishment, but organizations must ensure proper vetting, considering the sensitivity and vulnerability of the information these foreign nationals might have access to.”</a:t>
            </a:r>
          </a:p>
          <a:p>
            <a:endParaRPr lang="en-US" b="1" i="0" baseline="0" dirty="0" smtClean="0"/>
          </a:p>
          <a:p>
            <a:endParaRPr lang="en-US" b="1" i="0" baseline="0" dirty="0" smtClean="0"/>
          </a:p>
          <a:p>
            <a:endParaRPr lang="en-US" dirty="0"/>
          </a:p>
        </p:txBody>
      </p:sp>
      <p:sp>
        <p:nvSpPr>
          <p:cNvPr id="4" name="Slide Number Placeholder 3"/>
          <p:cNvSpPr>
            <a:spLocks noGrp="1"/>
          </p:cNvSpPr>
          <p:nvPr>
            <p:ph type="sldNum" sz="quarter" idx="10"/>
          </p:nvPr>
        </p:nvSpPr>
        <p:spPr/>
        <p:txBody>
          <a:bodyPr/>
          <a:lstStyle/>
          <a:p>
            <a:fld id="{B52C9B7A-3615-40C8-9E53-DCC42BE654C8}" type="slidenum">
              <a:rPr lang="en-US" smtClean="0"/>
              <a:t>28</a:t>
            </a:fld>
            <a:endParaRPr lang="en-US" dirty="0"/>
          </a:p>
        </p:txBody>
      </p:sp>
    </p:spTree>
    <p:extLst>
      <p:ext uri="{BB962C8B-B14F-4D97-AF65-F5344CB8AC3E}">
        <p14:creationId xmlns:p14="http://schemas.microsoft.com/office/powerpoint/2010/main" val="24703634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baseline="0" dirty="0" smtClean="0"/>
              <a:t>PRESENTER: CLICK once to display the following:</a:t>
            </a:r>
          </a:p>
          <a:p>
            <a:endParaRPr lang="en-US" b="1" i="0" baseline="0" dirty="0" smtClean="0"/>
          </a:p>
          <a:p>
            <a:r>
              <a:rPr lang="en-US" b="1" i="0" baseline="0" dirty="0" smtClean="0"/>
              <a:t>PRESENTER: </a:t>
            </a:r>
            <a:r>
              <a:rPr lang="en-US" b="0" i="1" baseline="0" dirty="0" smtClean="0"/>
              <a:t>“Who will they target? Foreign adversaries and competitors routinely target our research and development (R&amp;D) activities to enhance their competitive posture by avoiding the costs and delays associated with pursuing their own R&amp;D initiatives.”</a:t>
            </a:r>
          </a:p>
          <a:p>
            <a:endParaRPr lang="en-US" b="0" i="1" baseline="0" dirty="0" smtClean="0"/>
          </a:p>
          <a:p>
            <a:r>
              <a:rPr lang="en-US" b="1" i="0" baseline="0" dirty="0" smtClean="0"/>
              <a:t>PRESENTER:  CLICK once to display the following:</a:t>
            </a:r>
          </a:p>
          <a:p>
            <a:endParaRPr lang="en-US" b="1" i="0" baseline="0" dirty="0" smtClean="0"/>
          </a:p>
          <a:p>
            <a:endParaRPr lang="en-US" b="1" i="0" baseline="0" dirty="0" smtClean="0"/>
          </a:p>
          <a:p>
            <a:r>
              <a:rPr lang="en-US" b="1" i="0" baseline="0" dirty="0" smtClean="0"/>
              <a:t>PRESENTER: </a:t>
            </a:r>
            <a:r>
              <a:rPr lang="en-US" b="0" i="1" baseline="0" dirty="0" smtClean="0"/>
              <a:t>“What are they after? </a:t>
            </a:r>
          </a:p>
          <a:p>
            <a:r>
              <a:rPr lang="en-US" b="0" i="1" baseline="0" dirty="0" smtClean="0"/>
              <a:t>Trade secrets, emerging technologies, intellectual property, research &amp; development, and designs, prototypes, formulas and codes</a:t>
            </a:r>
          </a:p>
          <a:p>
            <a:endParaRPr lang="en-US" b="0" i="1" baseline="0" dirty="0" smtClean="0"/>
          </a:p>
          <a:p>
            <a:r>
              <a:rPr lang="en-US" b="1" i="0" baseline="0" dirty="0" smtClean="0"/>
              <a:t>PRESENTER:  </a:t>
            </a:r>
            <a:r>
              <a:rPr lang="en-US" b="0" i="1" baseline="0" dirty="0" smtClean="0"/>
              <a:t>“What should you do? </a:t>
            </a:r>
          </a:p>
          <a:p>
            <a:endParaRPr lang="en-US" b="0" i="1" baseline="0" dirty="0" smtClean="0"/>
          </a:p>
          <a:p>
            <a:r>
              <a:rPr lang="en-US" b="0" i="1" baseline="0" dirty="0" smtClean="0"/>
              <a:t>1- Understand the value of the information you have access to. Even though it may not be classified, it can still be highly coveted by our adversaries and competitors.</a:t>
            </a:r>
          </a:p>
          <a:p>
            <a:endParaRPr lang="en-US" b="0" i="1" baseline="0" dirty="0" smtClean="0"/>
          </a:p>
          <a:p>
            <a:r>
              <a:rPr lang="en-US" b="0" i="1" baseline="0" dirty="0" smtClean="0"/>
              <a:t>2- Report any contact, including email, telephone, or personal contact, that is suspicious because of the subject matter or the unusual nature of the contact.</a:t>
            </a:r>
            <a:endParaRPr lang="en-US" b="1" i="0" baseline="0" dirty="0" smtClean="0"/>
          </a:p>
          <a:p>
            <a:endParaRPr lang="en-US" b="0" i="1" dirty="0"/>
          </a:p>
        </p:txBody>
      </p:sp>
      <p:sp>
        <p:nvSpPr>
          <p:cNvPr id="4" name="Slide Number Placeholder 3"/>
          <p:cNvSpPr>
            <a:spLocks noGrp="1"/>
          </p:cNvSpPr>
          <p:nvPr>
            <p:ph type="sldNum" sz="quarter" idx="10"/>
          </p:nvPr>
        </p:nvSpPr>
        <p:spPr/>
        <p:txBody>
          <a:bodyPr/>
          <a:lstStyle/>
          <a:p>
            <a:fld id="{B52C9B7A-3615-40C8-9E53-DCC42BE654C8}" type="slidenum">
              <a:rPr lang="en-US" smtClean="0"/>
              <a:t>29</a:t>
            </a:fld>
            <a:endParaRPr lang="en-US" dirty="0"/>
          </a:p>
        </p:txBody>
      </p:sp>
    </p:spTree>
    <p:extLst>
      <p:ext uri="{BB962C8B-B14F-4D97-AF65-F5344CB8AC3E}">
        <p14:creationId xmlns:p14="http://schemas.microsoft.com/office/powerpoint/2010/main" val="5642015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smtClean="0"/>
              <a:t>PRESENTER:</a:t>
            </a:r>
          </a:p>
          <a:p>
            <a:endParaRPr lang="en-US" b="1" i="0" dirty="0" smtClean="0"/>
          </a:p>
          <a:p>
            <a:r>
              <a:rPr lang="en-US" b="1" i="0" dirty="0" smtClean="0"/>
              <a:t>NOTE-</a:t>
            </a:r>
            <a:r>
              <a:rPr lang="en-US" b="1" i="0" baseline="0" dirty="0" smtClean="0"/>
              <a:t> </a:t>
            </a:r>
            <a:r>
              <a:rPr lang="en-US" b="0" i="0" baseline="0" dirty="0" smtClean="0"/>
              <a:t>This is an interactive, fun, summary/recap of the module. See if the audience can remember what are foreign adversaries seek from the U.S. CLICK once to reveal the answer, until complete. </a:t>
            </a:r>
          </a:p>
          <a:p>
            <a:endParaRPr lang="en-US" b="0" i="0" baseline="0" dirty="0" smtClean="0"/>
          </a:p>
          <a:p>
            <a:r>
              <a:rPr lang="en-US" b="0" i="0" baseline="0" dirty="0" smtClean="0"/>
              <a:t>Trade S</a:t>
            </a:r>
            <a:r>
              <a:rPr lang="en-US" b="1" i="0" baseline="0" dirty="0" smtClean="0">
                <a:solidFill>
                  <a:srgbClr val="C00000"/>
                </a:solidFill>
              </a:rPr>
              <a:t>e</a:t>
            </a:r>
            <a:r>
              <a:rPr lang="en-US" b="0" i="0" baseline="0" dirty="0" smtClean="0"/>
              <a:t>crets, Emerging Techno</a:t>
            </a:r>
            <a:r>
              <a:rPr lang="en-US" b="1" i="0" baseline="0" dirty="0" smtClean="0"/>
              <a:t>l</a:t>
            </a:r>
            <a:r>
              <a:rPr lang="en-US" b="0" i="0" baseline="0" dirty="0" smtClean="0"/>
              <a:t>ogie</a:t>
            </a:r>
            <a:r>
              <a:rPr lang="en-US" b="1" i="0" baseline="0" dirty="0" smtClean="0"/>
              <a:t>s</a:t>
            </a:r>
            <a:r>
              <a:rPr lang="en-US" b="0" i="0" baseline="0" dirty="0" smtClean="0"/>
              <a:t>, </a:t>
            </a:r>
            <a:r>
              <a:rPr lang="en-US" b="1" i="0" baseline="0" dirty="0" smtClean="0"/>
              <a:t>I</a:t>
            </a:r>
            <a:r>
              <a:rPr lang="en-US" b="0" i="0" baseline="0" dirty="0" smtClean="0"/>
              <a:t>nte</a:t>
            </a:r>
            <a:r>
              <a:rPr lang="en-US" b="1" i="0" baseline="0" dirty="0" smtClean="0"/>
              <a:t>l</a:t>
            </a:r>
            <a:r>
              <a:rPr lang="en-US" b="0" i="0" baseline="0" dirty="0" smtClean="0"/>
              <a:t>lectual P</a:t>
            </a:r>
            <a:r>
              <a:rPr lang="en-US" b="1" i="0" baseline="0" dirty="0" smtClean="0"/>
              <a:t>r</a:t>
            </a:r>
            <a:r>
              <a:rPr lang="en-US" b="0" i="0" baseline="0" dirty="0" smtClean="0"/>
              <a:t>oper</a:t>
            </a:r>
            <a:r>
              <a:rPr lang="en-US" b="1" i="0" baseline="0" dirty="0" smtClean="0"/>
              <a:t>t</a:t>
            </a:r>
            <a:r>
              <a:rPr lang="en-US" b="0" i="0" baseline="0" dirty="0" smtClean="0"/>
              <a:t>y, </a:t>
            </a:r>
            <a:r>
              <a:rPr lang="en-US" b="1" i="0" baseline="0" dirty="0" smtClean="0"/>
              <a:t>R</a:t>
            </a:r>
            <a:r>
              <a:rPr lang="en-US" b="0" i="0" baseline="0" dirty="0" smtClean="0"/>
              <a:t>esearch, Pr</a:t>
            </a:r>
            <a:r>
              <a:rPr lang="en-US" b="1" i="0" baseline="0" dirty="0" smtClean="0"/>
              <a:t>o</a:t>
            </a:r>
            <a:r>
              <a:rPr lang="en-US" b="0" i="0" baseline="0" dirty="0" smtClean="0"/>
              <a:t>totype</a:t>
            </a:r>
            <a:r>
              <a:rPr lang="en-US" b="1" i="0" baseline="0" dirty="0" smtClean="0"/>
              <a:t>s</a:t>
            </a:r>
            <a:r>
              <a:rPr lang="en-US" b="0" i="0" baseline="0" dirty="0" smtClean="0"/>
              <a:t>,  Des</a:t>
            </a:r>
            <a:r>
              <a:rPr lang="en-US" b="1" i="0" baseline="0" dirty="0" smtClean="0"/>
              <a:t>i</a:t>
            </a:r>
            <a:r>
              <a:rPr lang="en-US" b="0" i="0" baseline="0" dirty="0" smtClean="0"/>
              <a:t>gns, F</a:t>
            </a:r>
            <a:r>
              <a:rPr lang="en-US" b="1" i="0" baseline="0" dirty="0" smtClean="0"/>
              <a:t>o</a:t>
            </a:r>
            <a:r>
              <a:rPr lang="en-US" b="0" i="0" baseline="0" dirty="0" smtClean="0"/>
              <a:t>rmula</a:t>
            </a:r>
            <a:r>
              <a:rPr lang="en-US" b="1" i="0" baseline="0" dirty="0" smtClean="0"/>
              <a:t>s</a:t>
            </a:r>
            <a:r>
              <a:rPr lang="en-US" b="0" i="0" baseline="0" dirty="0" smtClean="0"/>
              <a:t>, Code</a:t>
            </a:r>
            <a:r>
              <a:rPr lang="en-US" b="1" i="0" baseline="0" dirty="0" smtClean="0"/>
              <a:t>s</a:t>
            </a:r>
            <a:endParaRPr lang="en-US" b="1" i="1" dirty="0"/>
          </a:p>
        </p:txBody>
      </p:sp>
      <p:sp>
        <p:nvSpPr>
          <p:cNvPr id="4" name="Slide Number Placeholder 3"/>
          <p:cNvSpPr>
            <a:spLocks noGrp="1"/>
          </p:cNvSpPr>
          <p:nvPr>
            <p:ph type="sldNum" sz="quarter" idx="10"/>
          </p:nvPr>
        </p:nvSpPr>
        <p:spPr/>
        <p:txBody>
          <a:bodyPr/>
          <a:lstStyle/>
          <a:p>
            <a:fld id="{B52C9B7A-3615-40C8-9E53-DCC42BE654C8}" type="slidenum">
              <a:rPr lang="en-US" smtClean="0"/>
              <a:t>30</a:t>
            </a:fld>
            <a:endParaRPr lang="en-US" dirty="0"/>
          </a:p>
        </p:txBody>
      </p:sp>
    </p:spTree>
    <p:extLst>
      <p:ext uri="{BB962C8B-B14F-4D97-AF65-F5344CB8AC3E}">
        <p14:creationId xmlns:p14="http://schemas.microsoft.com/office/powerpoint/2010/main" val="4030997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TRANSITION SLIDE:</a:t>
            </a:r>
          </a:p>
          <a:p>
            <a:endParaRPr lang="en-US" dirty="0" smtClean="0"/>
          </a:p>
          <a:p>
            <a:r>
              <a:rPr lang="en-US" b="1" dirty="0" smtClean="0"/>
              <a:t>PRESENTER</a:t>
            </a:r>
            <a:r>
              <a:rPr lang="en-US" dirty="0" smtClean="0"/>
              <a:t>: </a:t>
            </a:r>
            <a:r>
              <a:rPr lang="en-US" i="1" dirty="0" smtClean="0"/>
              <a:t>“How</a:t>
            </a:r>
            <a:r>
              <a:rPr lang="en-US" i="1" baseline="0" dirty="0" smtClean="0"/>
              <a:t> many of you have ever attended a work conference, or trade show, either domestically or overseas? Ever met someone new there, exchanged business cards and email addresses? Perhaps connected with them on LinkedIn or Facebook?</a:t>
            </a:r>
          </a:p>
          <a:p>
            <a:r>
              <a:rPr lang="en-US" i="1" baseline="0" dirty="0" smtClean="0"/>
              <a:t>How about someone who worked for a foreign company, or even a foreign government?</a:t>
            </a:r>
          </a:p>
          <a:p>
            <a:endParaRPr lang="en-US" i="1" baseline="0" dirty="0" smtClean="0"/>
          </a:p>
          <a:p>
            <a:r>
              <a:rPr lang="en-US" i="1" baseline="0" dirty="0" smtClean="0"/>
              <a:t>Let’s meet Peter, and then ask yourself, could this happen to me?”</a:t>
            </a:r>
          </a:p>
          <a:p>
            <a:endParaRPr lang="en-US" i="1" baseline="0" dirty="0" smtClean="0"/>
          </a:p>
          <a:p>
            <a:endParaRPr lang="en-US" i="1" dirty="0"/>
          </a:p>
        </p:txBody>
      </p:sp>
      <p:sp>
        <p:nvSpPr>
          <p:cNvPr id="4" name="Slide Number Placeholder 3"/>
          <p:cNvSpPr>
            <a:spLocks noGrp="1"/>
          </p:cNvSpPr>
          <p:nvPr>
            <p:ph type="sldNum" sz="quarter" idx="10"/>
          </p:nvPr>
        </p:nvSpPr>
        <p:spPr/>
        <p:txBody>
          <a:bodyPr/>
          <a:lstStyle/>
          <a:p>
            <a:fld id="{B52C9B7A-3615-40C8-9E53-DCC42BE654C8}" type="slidenum">
              <a:rPr lang="en-US" smtClean="0"/>
              <a:t>4</a:t>
            </a:fld>
            <a:endParaRPr lang="en-US" dirty="0"/>
          </a:p>
        </p:txBody>
      </p:sp>
    </p:spTree>
    <p:extLst>
      <p:ext uri="{BB962C8B-B14F-4D97-AF65-F5344CB8AC3E}">
        <p14:creationId xmlns:p14="http://schemas.microsoft.com/office/powerpoint/2010/main" val="28327330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NOTE</a:t>
            </a:r>
            <a:r>
              <a:rPr lang="en-US" dirty="0" smtClean="0"/>
              <a:t>- This is</a:t>
            </a:r>
            <a:r>
              <a:rPr lang="en-US" baseline="0" dirty="0" smtClean="0"/>
              <a:t> the conclusion of class. This is a Summary slide.</a:t>
            </a:r>
            <a:endParaRPr lang="en-US" dirty="0"/>
          </a:p>
        </p:txBody>
      </p:sp>
      <p:sp>
        <p:nvSpPr>
          <p:cNvPr id="4" name="Slide Number Placeholder 3"/>
          <p:cNvSpPr>
            <a:spLocks noGrp="1"/>
          </p:cNvSpPr>
          <p:nvPr>
            <p:ph type="sldNum" sz="quarter" idx="10"/>
          </p:nvPr>
        </p:nvSpPr>
        <p:spPr/>
        <p:txBody>
          <a:bodyPr/>
          <a:lstStyle/>
          <a:p>
            <a:fld id="{B52C9B7A-3615-40C8-9E53-DCC42BE654C8}" type="slidenum">
              <a:rPr lang="en-US" smtClean="0"/>
              <a:t>31</a:t>
            </a:fld>
            <a:endParaRPr lang="en-US" dirty="0"/>
          </a:p>
        </p:txBody>
      </p:sp>
    </p:spTree>
    <p:extLst>
      <p:ext uri="{BB962C8B-B14F-4D97-AF65-F5344CB8AC3E}">
        <p14:creationId xmlns:p14="http://schemas.microsoft.com/office/powerpoint/2010/main" val="1077368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PRESENTER: HOVER</a:t>
            </a:r>
            <a:r>
              <a:rPr lang="en-US" b="1" baseline="0" dirty="0" smtClean="0"/>
              <a:t> OVER THE BOTTOM FRAME. CLICK THE </a:t>
            </a:r>
            <a:r>
              <a:rPr lang="en-US" b="1" u="sng" baseline="0" dirty="0" smtClean="0"/>
              <a:t>PLAY</a:t>
            </a:r>
            <a:r>
              <a:rPr lang="en-US" b="1" baseline="0" dirty="0" smtClean="0"/>
              <a:t> BUTTON TO VIEW MOVIE.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smtClean="0"/>
              <a:t>CLICK THE </a:t>
            </a:r>
            <a:r>
              <a:rPr lang="en-US" b="1" u="sng" baseline="0" dirty="0" smtClean="0"/>
              <a:t>ENTER </a:t>
            </a:r>
            <a:r>
              <a:rPr lang="en-US" b="1" baseline="0" dirty="0" smtClean="0"/>
              <a:t>KEY TO GO TO NEXT SLIDE</a:t>
            </a:r>
            <a:endParaRPr lang="en-US" b="1" dirty="0" smtClean="0"/>
          </a:p>
          <a:p>
            <a:endParaRPr lang="en-US" b="1" dirty="0"/>
          </a:p>
        </p:txBody>
      </p:sp>
      <p:sp>
        <p:nvSpPr>
          <p:cNvPr id="4" name="Slide Number Placeholder 3"/>
          <p:cNvSpPr>
            <a:spLocks noGrp="1"/>
          </p:cNvSpPr>
          <p:nvPr>
            <p:ph type="sldNum" sz="quarter" idx="10"/>
          </p:nvPr>
        </p:nvSpPr>
        <p:spPr/>
        <p:txBody>
          <a:bodyPr/>
          <a:lstStyle/>
          <a:p>
            <a:fld id="{B52C9B7A-3615-40C8-9E53-DCC42BE654C8}" type="slidenum">
              <a:rPr lang="en-US" smtClean="0"/>
              <a:t>5</a:t>
            </a:fld>
            <a:endParaRPr lang="en-US" dirty="0"/>
          </a:p>
        </p:txBody>
      </p:sp>
    </p:spTree>
    <p:extLst>
      <p:ext uri="{BB962C8B-B14F-4D97-AF65-F5344CB8AC3E}">
        <p14:creationId xmlns:p14="http://schemas.microsoft.com/office/powerpoint/2010/main" val="1453927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r>
              <a:rPr lang="en-US" b="1" dirty="0" smtClean="0"/>
              <a:t>PRESENTER:</a:t>
            </a:r>
          </a:p>
          <a:p>
            <a:pPr defTabSz="923087">
              <a:defRPr/>
            </a:pPr>
            <a:endParaRPr lang="en-US" b="1" dirty="0" smtClean="0"/>
          </a:p>
          <a:p>
            <a:pPr defTabSz="923087">
              <a:defRPr/>
            </a:pPr>
            <a:r>
              <a:rPr lang="en-US" b="1" dirty="0" smtClean="0"/>
              <a:t>READ</a:t>
            </a:r>
            <a:r>
              <a:rPr lang="en-US" b="1" baseline="0" dirty="0" smtClean="0"/>
              <a:t> THE “THINGS TO REMEMBER” BULLETS, </a:t>
            </a:r>
            <a:r>
              <a:rPr lang="en-US" b="1" u="sng" baseline="0" dirty="0" smtClean="0"/>
              <a:t>then</a:t>
            </a:r>
            <a:r>
              <a:rPr lang="en-US" b="1" baseline="0" dirty="0" smtClean="0"/>
              <a:t> AUGMENT WITH THE FOLLOWING:</a:t>
            </a:r>
          </a:p>
          <a:p>
            <a:pPr defTabSz="923087">
              <a:defRPr/>
            </a:pPr>
            <a:endParaRPr lang="en-US" b="1" dirty="0" smtClean="0"/>
          </a:p>
          <a:p>
            <a:pPr defTabSz="923087">
              <a:defRPr/>
            </a:pPr>
            <a:endParaRPr lang="en-US" dirty="0" smtClean="0"/>
          </a:p>
          <a:p>
            <a:pPr defTabSz="923087">
              <a:defRPr/>
            </a:pPr>
            <a:r>
              <a:rPr lang="en-US" b="1" dirty="0" smtClean="0"/>
              <a:t>Bullet</a:t>
            </a:r>
            <a:r>
              <a:rPr lang="en-US" b="1" baseline="0" dirty="0" smtClean="0"/>
              <a:t> point 1- </a:t>
            </a:r>
          </a:p>
          <a:p>
            <a:pPr defTabSz="923087">
              <a:defRPr/>
            </a:pPr>
            <a:r>
              <a:rPr lang="en-US" i="1" dirty="0" smtClean="0"/>
              <a:t>“Our </a:t>
            </a:r>
            <a:r>
              <a:rPr lang="en-US" i="1" dirty="0"/>
              <a:t>foreign adversaries and competitors will target everyone in an organization from the executive director to an executive </a:t>
            </a:r>
            <a:r>
              <a:rPr lang="en-US" i="1" dirty="0" smtClean="0"/>
              <a:t>assistant,</a:t>
            </a:r>
            <a:r>
              <a:rPr lang="en-US" i="1" baseline="0" dirty="0" smtClean="0"/>
              <a:t> the cleaning staff, or even logistics personnel. </a:t>
            </a:r>
            <a:r>
              <a:rPr lang="en-US" i="1" dirty="0" smtClean="0"/>
              <a:t>Sometimes </a:t>
            </a:r>
            <a:r>
              <a:rPr lang="en-US" i="1" dirty="0"/>
              <a:t>the potential for future access or the ability of the targeted individual to lead to other high value targets is enough to generate interest</a:t>
            </a:r>
            <a:r>
              <a:rPr lang="en-US" i="1" dirty="0" smtClean="0"/>
              <a:t>.”</a:t>
            </a:r>
            <a:endParaRPr lang="en-US" i="1" dirty="0"/>
          </a:p>
          <a:p>
            <a:pPr defTabSz="923087">
              <a:defRPr/>
            </a:pPr>
            <a:endParaRPr lang="en-US" i="1" dirty="0"/>
          </a:p>
          <a:p>
            <a:pPr defTabSz="923087">
              <a:defRPr/>
            </a:pPr>
            <a:r>
              <a:rPr lang="en-US" b="1" dirty="0" smtClean="0"/>
              <a:t>Bullet</a:t>
            </a:r>
            <a:r>
              <a:rPr lang="en-US" b="1" baseline="0" dirty="0" smtClean="0"/>
              <a:t> point 2-</a:t>
            </a:r>
          </a:p>
          <a:p>
            <a:pPr defTabSz="923087">
              <a:defRPr/>
            </a:pPr>
            <a:r>
              <a:rPr lang="en-US" b="0" i="1" dirty="0" smtClean="0"/>
              <a:t>“Once</a:t>
            </a:r>
            <a:r>
              <a:rPr lang="en-US" b="1" i="1" dirty="0" smtClean="0"/>
              <a:t> </a:t>
            </a:r>
            <a:r>
              <a:rPr lang="en-US" i="1" dirty="0"/>
              <a:t>an individual has been targeted, a relationship is cultivated with the target. They might appeal to ideological </a:t>
            </a:r>
            <a:r>
              <a:rPr lang="en-US" i="1" dirty="0" smtClean="0"/>
              <a:t>leanings</a:t>
            </a:r>
            <a:r>
              <a:rPr lang="en-US" i="1" baseline="0" dirty="0" smtClean="0"/>
              <a:t> or</a:t>
            </a:r>
            <a:r>
              <a:rPr lang="en-US" i="1" dirty="0" smtClean="0"/>
              <a:t> </a:t>
            </a:r>
            <a:r>
              <a:rPr lang="en-US" i="1" dirty="0"/>
              <a:t>financial </a:t>
            </a:r>
            <a:r>
              <a:rPr lang="en-US" i="1" dirty="0" smtClean="0"/>
              <a:t>gain</a:t>
            </a:r>
            <a:r>
              <a:rPr lang="en-US" i="1" baseline="0" dirty="0" smtClean="0"/>
              <a:t> or simply resort to </a:t>
            </a:r>
            <a:r>
              <a:rPr lang="en-US" i="1" dirty="0" smtClean="0"/>
              <a:t>blackmail </a:t>
            </a:r>
            <a:r>
              <a:rPr lang="en-US" i="1" dirty="0"/>
              <a:t>or coercion.  Or </a:t>
            </a:r>
            <a:r>
              <a:rPr lang="en-US" i="1" dirty="0" smtClean="0"/>
              <a:t>the</a:t>
            </a:r>
            <a:r>
              <a:rPr lang="en-US" i="1" baseline="0" dirty="0" smtClean="0"/>
              <a:t> cultivation</a:t>
            </a:r>
            <a:r>
              <a:rPr lang="en-US" i="1" dirty="0" smtClean="0"/>
              <a:t> </a:t>
            </a:r>
            <a:r>
              <a:rPr lang="en-US" i="1" dirty="0"/>
              <a:t>can </a:t>
            </a:r>
            <a:r>
              <a:rPr lang="en-US" i="1" dirty="0" smtClean="0"/>
              <a:t>be </a:t>
            </a:r>
            <a:r>
              <a:rPr lang="en-US" i="1" dirty="0"/>
              <a:t>less direct, such as with the use of social engineering, which includes personal elicitation of information, phishing campaigns, and other such methods to gather information from an unwitting source</a:t>
            </a:r>
            <a:r>
              <a:rPr lang="en-US" i="1" dirty="0" smtClean="0"/>
              <a:t>.”</a:t>
            </a:r>
            <a:endParaRPr lang="en-US" i="1" dirty="0"/>
          </a:p>
          <a:p>
            <a:pPr defTabSz="923087">
              <a:defRPr/>
            </a:pPr>
            <a:endParaRPr lang="en-US" b="1" dirty="0" smtClean="0"/>
          </a:p>
          <a:p>
            <a:pPr defTabSz="923087">
              <a:defRPr/>
            </a:pPr>
            <a:r>
              <a:rPr lang="en-US" b="1" dirty="0" smtClean="0"/>
              <a:t>(CLICK</a:t>
            </a:r>
            <a:r>
              <a:rPr lang="en-US" b="1" baseline="0" dirty="0" smtClean="0"/>
              <a:t> mouse one time. Definition will appear. Talk about Elicitation)</a:t>
            </a:r>
            <a:endParaRPr lang="en-US" b="1" dirty="0" smtClean="0"/>
          </a:p>
          <a:p>
            <a:pPr defTabSz="923087">
              <a:defRPr/>
            </a:pPr>
            <a:r>
              <a:rPr lang="en-US" i="1" dirty="0" smtClean="0"/>
              <a:t>Definition </a:t>
            </a:r>
            <a:r>
              <a:rPr lang="en-US" i="1" dirty="0"/>
              <a:t>of “elicitation” – The </a:t>
            </a:r>
            <a:r>
              <a:rPr lang="en-US" i="1" dirty="0" smtClean="0"/>
              <a:t>use </a:t>
            </a:r>
            <a:r>
              <a:rPr lang="en-US" i="1" dirty="0"/>
              <a:t>of conversation to extract information, either in person, by email, on the phone, or through social </a:t>
            </a:r>
            <a:r>
              <a:rPr lang="en-US" i="1" dirty="0" smtClean="0"/>
              <a:t>media. A trained intelligence officer is a master </a:t>
            </a:r>
            <a:r>
              <a:rPr lang="en-US" i="1" dirty="0"/>
              <a:t>of elicitation, and luring people into divulging important information, often unwittingly</a:t>
            </a:r>
            <a:r>
              <a:rPr lang="en-US" i="1" dirty="0" smtClean="0"/>
              <a:t>.”</a:t>
            </a:r>
          </a:p>
          <a:p>
            <a:pPr defTabSz="923087">
              <a:defRPr/>
            </a:pPr>
            <a:endParaRPr lang="en-US" i="1" dirty="0" smtClean="0"/>
          </a:p>
          <a:p>
            <a:pPr defTabSz="923087">
              <a:defRPr/>
            </a:pPr>
            <a:r>
              <a:rPr lang="en-US" b="1" i="0" dirty="0" smtClean="0"/>
              <a:t>Bullet point 3- </a:t>
            </a:r>
          </a:p>
          <a:p>
            <a:pPr defTabSz="923087">
              <a:defRPr/>
            </a:pPr>
            <a:r>
              <a:rPr lang="en-US" b="0" i="1" dirty="0" smtClean="0"/>
              <a:t>“These</a:t>
            </a:r>
            <a:r>
              <a:rPr lang="en-US" b="0" i="1" baseline="0" dirty="0" smtClean="0"/>
              <a:t> </a:t>
            </a:r>
            <a:r>
              <a:rPr lang="en-US" b="0" i="1" dirty="0" smtClean="0"/>
              <a:t>Tradeshows,</a:t>
            </a:r>
            <a:r>
              <a:rPr lang="en-US" b="0" i="1" baseline="0" dirty="0" smtClean="0"/>
              <a:t> </a:t>
            </a:r>
            <a:r>
              <a:rPr lang="en-US" b="0" i="1" dirty="0" smtClean="0"/>
              <a:t>conferences, and</a:t>
            </a:r>
            <a:r>
              <a:rPr lang="en-US" b="0" i="1" baseline="0" dirty="0" smtClean="0"/>
              <a:t> various social forums, all present opportunities for trained agents to elicit information from an unsuspecting target.”</a:t>
            </a:r>
            <a:endParaRPr lang="en-US" b="0" i="1" dirty="0"/>
          </a:p>
          <a:p>
            <a:pPr defTabSz="923087">
              <a:defRPr/>
            </a:pPr>
            <a:endParaRPr lang="en-US" i="1" dirty="0"/>
          </a:p>
          <a:p>
            <a:pPr defTabSz="923087">
              <a:defRPr/>
            </a:pPr>
            <a:r>
              <a:rPr lang="en-US" b="1" dirty="0" smtClean="0"/>
              <a:t>Bullet</a:t>
            </a:r>
            <a:r>
              <a:rPr lang="en-US" b="1" baseline="0" dirty="0" smtClean="0"/>
              <a:t> point 4-</a:t>
            </a:r>
            <a:endParaRPr lang="en-US" b="1" dirty="0" smtClean="0"/>
          </a:p>
          <a:p>
            <a:pPr defTabSz="923087">
              <a:defRPr/>
            </a:pPr>
            <a:r>
              <a:rPr lang="en-US" i="1" dirty="0" smtClean="0"/>
              <a:t>“Your </a:t>
            </a:r>
            <a:r>
              <a:rPr lang="en-US" i="1" dirty="0"/>
              <a:t>personal information can be used to gain your </a:t>
            </a:r>
            <a:r>
              <a:rPr lang="en-US" i="1" dirty="0" smtClean="0"/>
              <a:t>trust or </a:t>
            </a:r>
            <a:r>
              <a:rPr lang="en-US" i="1" dirty="0"/>
              <a:t>begin and develop a relationship. So the more personal information you post on social media, and leave unprotected, the more vulnerable you become.  Maximize your privacy </a:t>
            </a:r>
            <a:r>
              <a:rPr lang="en-US" i="1" dirty="0" smtClean="0"/>
              <a:t>settings, so you’re only sharing such information</a:t>
            </a:r>
            <a:r>
              <a:rPr lang="en-US" i="1" baseline="0" dirty="0" smtClean="0"/>
              <a:t> with those you know and trust.”</a:t>
            </a:r>
            <a:endParaRPr lang="en-US" i="1" dirty="0"/>
          </a:p>
          <a:p>
            <a:pPr defTabSz="923087">
              <a:defRPr/>
            </a:pPr>
            <a:endParaRPr lang="en-US" i="1" dirty="0"/>
          </a:p>
          <a:p>
            <a:pPr defTabSz="923087">
              <a:defRPr/>
            </a:pPr>
            <a:r>
              <a:rPr lang="en-US" i="1" dirty="0"/>
              <a:t>Here at _________, any suspicious contact should be reported to </a:t>
            </a:r>
            <a:r>
              <a:rPr lang="en-US" i="1" dirty="0" smtClean="0"/>
              <a:t>______.”</a:t>
            </a:r>
            <a:endParaRPr lang="en-US" i="1" dirty="0"/>
          </a:p>
          <a:p>
            <a:pPr defTabSz="923087">
              <a:defRPr/>
            </a:pPr>
            <a:endParaRPr lang="en-US" i="1" dirty="0"/>
          </a:p>
          <a:p>
            <a:endParaRPr lang="en-US" dirty="0"/>
          </a:p>
        </p:txBody>
      </p:sp>
      <p:sp>
        <p:nvSpPr>
          <p:cNvPr id="4" name="Slide Number Placeholder 3"/>
          <p:cNvSpPr>
            <a:spLocks noGrp="1"/>
          </p:cNvSpPr>
          <p:nvPr>
            <p:ph type="sldNum" sz="quarter" idx="10"/>
          </p:nvPr>
        </p:nvSpPr>
        <p:spPr/>
        <p:txBody>
          <a:bodyPr/>
          <a:lstStyle/>
          <a:p>
            <a:fld id="{B52C9B7A-3615-40C8-9E53-DCC42BE654C8}" type="slidenum">
              <a:rPr lang="en-US" smtClean="0"/>
              <a:t>6</a:t>
            </a:fld>
            <a:endParaRPr lang="en-US" dirty="0"/>
          </a:p>
        </p:txBody>
      </p:sp>
    </p:spTree>
    <p:extLst>
      <p:ext uri="{BB962C8B-B14F-4D97-AF65-F5344CB8AC3E}">
        <p14:creationId xmlns:p14="http://schemas.microsoft.com/office/powerpoint/2010/main" val="13351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smtClean="0"/>
              <a:t>PRESENTER:</a:t>
            </a:r>
          </a:p>
          <a:p>
            <a:endParaRPr lang="en-US" b="1" i="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smtClean="0"/>
              <a:t>NOTE-</a:t>
            </a:r>
            <a:r>
              <a:rPr lang="en-US" b="1" i="0" baseline="0" dirty="0" smtClean="0"/>
              <a:t> </a:t>
            </a:r>
            <a:r>
              <a:rPr lang="en-US" b="0" i="0" baseline="0" dirty="0" smtClean="0"/>
              <a:t>This is an interactive, fun, summary/recap of the module, based on the “Things to Remember” slide. See if the audience can match the correct icon and statement. </a:t>
            </a:r>
            <a:r>
              <a:rPr lang="en-US" b="1" i="0" baseline="0" dirty="0" smtClean="0"/>
              <a:t>CLICK the mouse to reveal each answer.</a:t>
            </a:r>
            <a:endParaRPr lang="en-US" b="1" i="0" dirty="0" smtClean="0"/>
          </a:p>
          <a:p>
            <a:endParaRPr lang="en-US" b="1" i="0" dirty="0"/>
          </a:p>
        </p:txBody>
      </p:sp>
      <p:sp>
        <p:nvSpPr>
          <p:cNvPr id="4" name="Slide Number Placeholder 3"/>
          <p:cNvSpPr>
            <a:spLocks noGrp="1"/>
          </p:cNvSpPr>
          <p:nvPr>
            <p:ph type="sldNum" sz="quarter" idx="10"/>
          </p:nvPr>
        </p:nvSpPr>
        <p:spPr/>
        <p:txBody>
          <a:bodyPr/>
          <a:lstStyle/>
          <a:p>
            <a:fld id="{B52C9B7A-3615-40C8-9E53-DCC42BE654C8}" type="slidenum">
              <a:rPr lang="en-US" smtClean="0"/>
              <a:t>7</a:t>
            </a:fld>
            <a:endParaRPr lang="en-US" dirty="0"/>
          </a:p>
        </p:txBody>
      </p:sp>
    </p:spTree>
    <p:extLst>
      <p:ext uri="{BB962C8B-B14F-4D97-AF65-F5344CB8AC3E}">
        <p14:creationId xmlns:p14="http://schemas.microsoft.com/office/powerpoint/2010/main" val="1987210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TRANSITION SLIDE:</a:t>
            </a:r>
          </a:p>
          <a:p>
            <a:endParaRPr lang="en-US" b="1" dirty="0" smtClean="0"/>
          </a:p>
          <a:p>
            <a:r>
              <a:rPr lang="en-US" b="1" dirty="0" smtClean="0"/>
              <a:t>PRESENTER: “</a:t>
            </a:r>
            <a:r>
              <a:rPr lang="en-US" b="0" i="1" dirty="0" smtClean="0"/>
              <a:t>International travel has become an essential part of our</a:t>
            </a:r>
            <a:r>
              <a:rPr lang="en-US" b="0" i="1" baseline="0" dirty="0" smtClean="0"/>
              <a:t> </a:t>
            </a:r>
            <a:r>
              <a:rPr lang="en-US" b="0" i="1" dirty="0" smtClean="0"/>
              <a:t>government,</a:t>
            </a:r>
            <a:r>
              <a:rPr lang="en-US" b="0" i="1" baseline="0" dirty="0" smtClean="0"/>
              <a:t> business, and, for some, personal lives. But travel can be challenging, especially when visiting those countries with an unstable government, embroiled with religious and ethnic conflicts, or affected by organized crime or street criminals. But friendly countries pose risks as well. As a government employee, or contractor, it is important to understand the risk to your personal safety when traveling abroad, and that you may be targeted by foreign adversaries and competitors because of who you work for and what you do. When overseas, they have greater access to you, and their actions are far less restricted. </a:t>
            </a:r>
          </a:p>
          <a:p>
            <a:endParaRPr lang="en-US" b="0" i="1" baseline="0" dirty="0" smtClean="0"/>
          </a:p>
          <a:p>
            <a:r>
              <a:rPr lang="en-US" b="0" i="1" baseline="0" dirty="0" smtClean="0"/>
              <a:t>Let’s take a look at Frank. Frank is attending an international work conference, in a “friendly” country, and hopes to do some sightseeing while he’s there. Some of this may look familiar to you. Some of it may not.”</a:t>
            </a:r>
            <a:endParaRPr lang="en-US" b="1"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52C9B7A-3615-40C8-9E53-DCC42BE654C8}" type="slidenum">
              <a:rPr lang="en-US" smtClean="0"/>
              <a:t>8</a:t>
            </a:fld>
            <a:endParaRPr lang="en-US" dirty="0"/>
          </a:p>
        </p:txBody>
      </p:sp>
    </p:spTree>
    <p:extLst>
      <p:ext uri="{BB962C8B-B14F-4D97-AF65-F5344CB8AC3E}">
        <p14:creationId xmlns:p14="http://schemas.microsoft.com/office/powerpoint/2010/main" val="2992490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PRESENTER: HOVER</a:t>
            </a:r>
            <a:r>
              <a:rPr lang="en-US" b="1" baseline="0" dirty="0" smtClean="0"/>
              <a:t> OVER THE BOTTOM FRAME. CLICK THE </a:t>
            </a:r>
            <a:r>
              <a:rPr lang="en-US" b="1" u="sng" baseline="0" dirty="0" smtClean="0"/>
              <a:t>PLAY</a:t>
            </a:r>
            <a:r>
              <a:rPr lang="en-US" b="1" baseline="0" dirty="0" smtClean="0"/>
              <a:t> BUTTON TO VIEW MOVIE.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smtClean="0"/>
              <a:t>CLICK THE </a:t>
            </a:r>
            <a:r>
              <a:rPr lang="en-US" b="1" u="sng" baseline="0" dirty="0" smtClean="0"/>
              <a:t>ARROW </a:t>
            </a:r>
            <a:r>
              <a:rPr lang="en-US" b="1" baseline="0" dirty="0" smtClean="0"/>
              <a:t>KEY OR HIT </a:t>
            </a:r>
            <a:r>
              <a:rPr lang="en-US" b="1" u="sng" baseline="0" dirty="0" smtClean="0"/>
              <a:t>ENTER</a:t>
            </a:r>
            <a:r>
              <a:rPr lang="en-US" b="1" baseline="0" dirty="0" smtClean="0"/>
              <a:t> TO GO TO NEXT SLIDE</a:t>
            </a:r>
            <a:endParaRPr lang="en-US" b="1" dirty="0" smtClean="0"/>
          </a:p>
          <a:p>
            <a:endParaRPr lang="en-US" b="1" dirty="0" smtClean="0"/>
          </a:p>
          <a:p>
            <a:endParaRPr lang="en-US" dirty="0"/>
          </a:p>
        </p:txBody>
      </p:sp>
      <p:sp>
        <p:nvSpPr>
          <p:cNvPr id="4" name="Slide Number Placeholder 3"/>
          <p:cNvSpPr>
            <a:spLocks noGrp="1"/>
          </p:cNvSpPr>
          <p:nvPr>
            <p:ph type="sldNum" sz="quarter" idx="10"/>
          </p:nvPr>
        </p:nvSpPr>
        <p:spPr/>
        <p:txBody>
          <a:bodyPr/>
          <a:lstStyle/>
          <a:p>
            <a:fld id="{B52C9B7A-3615-40C8-9E53-DCC42BE654C8}" type="slidenum">
              <a:rPr lang="en-US" smtClean="0"/>
              <a:t>9</a:t>
            </a:fld>
            <a:endParaRPr lang="en-US" dirty="0"/>
          </a:p>
        </p:txBody>
      </p:sp>
    </p:spTree>
    <p:extLst>
      <p:ext uri="{BB962C8B-B14F-4D97-AF65-F5344CB8AC3E}">
        <p14:creationId xmlns:p14="http://schemas.microsoft.com/office/powerpoint/2010/main" val="4005074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087">
              <a:defRPr/>
            </a:pPr>
            <a:r>
              <a:rPr lang="en-US" b="1" dirty="0" smtClean="0"/>
              <a:t>PRESENTER:</a:t>
            </a:r>
          </a:p>
          <a:p>
            <a:pPr defTabSz="923087">
              <a:defRPr/>
            </a:pPr>
            <a:endParaRPr lang="en-US" b="1" dirty="0" smtClean="0"/>
          </a:p>
          <a:p>
            <a:pPr defTabSz="923087">
              <a:defRPr/>
            </a:pPr>
            <a:r>
              <a:rPr lang="en-US" b="1" dirty="0" smtClean="0"/>
              <a:t>READ</a:t>
            </a:r>
            <a:r>
              <a:rPr lang="en-US" b="1" baseline="0" dirty="0" smtClean="0"/>
              <a:t> THE “THINGS TO REMEMBER” BULLETS, </a:t>
            </a:r>
            <a:r>
              <a:rPr lang="en-US" b="1" u="sng" baseline="0" dirty="0" smtClean="0"/>
              <a:t>then</a:t>
            </a:r>
            <a:r>
              <a:rPr lang="en-US" b="1" baseline="0" dirty="0" smtClean="0"/>
              <a:t> AUGMENT WITH THE FOLLOWING:</a:t>
            </a:r>
          </a:p>
          <a:p>
            <a:pPr defTabSz="923087">
              <a:defRPr/>
            </a:pPr>
            <a:endParaRPr lang="en-US" b="1" dirty="0" smtClean="0"/>
          </a:p>
          <a:p>
            <a:pPr defTabSz="923087">
              <a:defRPr/>
            </a:pPr>
            <a:endParaRPr lang="en-US" dirty="0" smtClean="0"/>
          </a:p>
          <a:p>
            <a:pPr defTabSz="923087">
              <a:defRPr/>
            </a:pPr>
            <a:r>
              <a:rPr lang="en-US" b="1" dirty="0" smtClean="0"/>
              <a:t>Bullet</a:t>
            </a:r>
            <a:r>
              <a:rPr lang="en-US" b="1" baseline="0" dirty="0" smtClean="0"/>
              <a:t> point 1- </a:t>
            </a:r>
          </a:p>
          <a:p>
            <a:pPr defTabSz="923087">
              <a:defRPr/>
            </a:pPr>
            <a:r>
              <a:rPr lang="en-US" i="1" dirty="0" smtClean="0"/>
              <a:t>“Do not publicize travel plans before or during your trip, beyond those family and friends you know and trust. Limit the</a:t>
            </a:r>
            <a:r>
              <a:rPr lang="en-US" i="1" baseline="0" dirty="0" smtClean="0"/>
              <a:t> sharing of </a:t>
            </a:r>
            <a:r>
              <a:rPr lang="en-US" i="1" dirty="0" smtClean="0"/>
              <a:t>detailed</a:t>
            </a:r>
            <a:r>
              <a:rPr lang="en-US" i="1" baseline="0" dirty="0" smtClean="0"/>
              <a:t> information to only those who need to know. Regularly check your privacy settings on social networking sites. Maintain control of any sensitive or proprietary material or electronic devices, do not leave them unattended in a hotel room or anywhere else, and remember that a hotel room safe isn’t “safe.” Finally, whenever socializing with others overseas, don’t overshare personal information with new acquaintances.”</a:t>
            </a:r>
            <a:endParaRPr lang="en-US" i="1" dirty="0"/>
          </a:p>
          <a:p>
            <a:pPr defTabSz="923087">
              <a:defRPr/>
            </a:pPr>
            <a:endParaRPr lang="en-US" dirty="0"/>
          </a:p>
          <a:p>
            <a:pPr defTabSz="923087">
              <a:defRPr/>
            </a:pPr>
            <a:r>
              <a:rPr lang="en-US" b="1" dirty="0" smtClean="0"/>
              <a:t>Bullet</a:t>
            </a:r>
            <a:r>
              <a:rPr lang="en-US" b="1" baseline="0" dirty="0" smtClean="0"/>
              <a:t> point 2-</a:t>
            </a:r>
          </a:p>
          <a:p>
            <a:pPr defTabSz="923087">
              <a:defRPr/>
            </a:pPr>
            <a:r>
              <a:rPr lang="en-US" i="1" dirty="0" smtClean="0"/>
              <a:t>“Remember,</a:t>
            </a:r>
            <a:r>
              <a:rPr lang="en-US" i="1" baseline="0" dirty="0" smtClean="0"/>
              <a:t> even in friendly countries, you are at risk. Our foreign adversaries routinely operate in other countries. Also, just because our nation may be a political or military ally of another, we still likely have companies and research institutions within our two countries that are highly competitive with each other. Thus, when traveling, you should have no expectation of privacy, physical or electronic, and understand that everything you do, inside and outside your hotel room, may be monitored and recorded. You may also be targeted by persons around you- hotel staff, drivers, guides, and others may be working on behalf of an adversary or competitor.”</a:t>
            </a:r>
            <a:endParaRPr lang="en-US" i="1" dirty="0"/>
          </a:p>
          <a:p>
            <a:pPr defTabSz="923087">
              <a:defRPr/>
            </a:pPr>
            <a:endParaRPr lang="en-US" dirty="0"/>
          </a:p>
          <a:p>
            <a:pPr defTabSz="923087">
              <a:defRPr/>
            </a:pPr>
            <a:r>
              <a:rPr lang="en-US" b="1" dirty="0" smtClean="0"/>
              <a:t>Bullet point 3- </a:t>
            </a:r>
          </a:p>
          <a:p>
            <a:pPr defTabSz="923087">
              <a:defRPr/>
            </a:pPr>
            <a:r>
              <a:rPr lang="en-US" b="0" i="1" dirty="0" smtClean="0"/>
              <a:t>“WiFi networks in foreign hotels and elsewhere overseas are unsecure and regularly</a:t>
            </a:r>
            <a:r>
              <a:rPr lang="en-US" b="0" i="1" baseline="0" dirty="0" smtClean="0"/>
              <a:t> monitored, and if you connect to them, malicious software can be easily uploaded to your mobile device. Even charging your device in an international airport poses significant risks. Leave unnecessary electronic devices at home. Perform a comprehensive anti-virus scan on all electronic devices prior to departure and upon return. Use complex passwords, and modify them when you return.”</a:t>
            </a:r>
            <a:endParaRPr lang="en-US" b="0" i="1" dirty="0" smtClean="0"/>
          </a:p>
          <a:p>
            <a:pPr defTabSz="923087">
              <a:defRPr/>
            </a:pPr>
            <a:endParaRPr lang="en-US" b="1" i="1" dirty="0" smtClean="0"/>
          </a:p>
          <a:p>
            <a:pPr defTabSz="923087">
              <a:defRPr/>
            </a:pPr>
            <a:endParaRPr lang="en-US" dirty="0"/>
          </a:p>
          <a:p>
            <a:pPr defTabSz="923087">
              <a:defRPr/>
            </a:pPr>
            <a:r>
              <a:rPr lang="en-US" b="1" dirty="0" smtClean="0"/>
              <a:t>Bullet</a:t>
            </a:r>
            <a:r>
              <a:rPr lang="en-US" b="1" baseline="0" dirty="0" smtClean="0"/>
              <a:t> point 4-</a:t>
            </a:r>
          </a:p>
          <a:p>
            <a:pPr defTabSz="923087">
              <a:defRPr/>
            </a:pPr>
            <a:r>
              <a:rPr lang="en-US" b="0" i="1" dirty="0" smtClean="0"/>
              <a:t>“If a mobile device or laptop was compromised while overseas,</a:t>
            </a:r>
            <a:r>
              <a:rPr lang="en-US" b="0" i="1" baseline="0" dirty="0" smtClean="0"/>
              <a:t> so are your passwords, so change them when you return. Monitor your financial accounts and beware of suspicious emails and new contacts. If you believe your personal information may have been compromised, contact the appropriate banks, credit card companies, and credit bureaus. If you believe any sensitive government information in your care may have been compromised, contact </a:t>
            </a:r>
            <a:r>
              <a:rPr lang="en-US" b="0" i="1" u="sng" baseline="0" dirty="0" smtClean="0"/>
              <a:t>(insert your internal agency reporting processes)</a:t>
            </a:r>
            <a:r>
              <a:rPr lang="en-US" b="0" i="1" baseline="0" dirty="0" smtClean="0"/>
              <a:t>”</a:t>
            </a:r>
            <a:endParaRPr lang="en-US" b="1" i="1" dirty="0" smtClean="0"/>
          </a:p>
        </p:txBody>
      </p:sp>
      <p:sp>
        <p:nvSpPr>
          <p:cNvPr id="4" name="Slide Number Placeholder 3"/>
          <p:cNvSpPr>
            <a:spLocks noGrp="1"/>
          </p:cNvSpPr>
          <p:nvPr>
            <p:ph type="sldNum" sz="quarter" idx="10"/>
          </p:nvPr>
        </p:nvSpPr>
        <p:spPr/>
        <p:txBody>
          <a:bodyPr/>
          <a:lstStyle/>
          <a:p>
            <a:fld id="{B52C9B7A-3615-40C8-9E53-DCC42BE654C8}" type="slidenum">
              <a:rPr lang="en-US" smtClean="0"/>
              <a:t>10</a:t>
            </a:fld>
            <a:endParaRPr lang="en-US" dirty="0"/>
          </a:p>
        </p:txBody>
      </p:sp>
    </p:spTree>
    <p:extLst>
      <p:ext uri="{BB962C8B-B14F-4D97-AF65-F5344CB8AC3E}">
        <p14:creationId xmlns:p14="http://schemas.microsoft.com/office/powerpoint/2010/main" val="1431127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5AABFB-ED91-4BD7-BFC2-CF8D6DD907FC}" type="datetimeFigureOut">
              <a:rPr lang="en-US" smtClean="0"/>
              <a:t>11/7/2017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00C63-0DDC-43F6-91D9-F4BBA191DBE7}" type="slidenum">
              <a:rPr lang="en-US" smtClean="0"/>
              <a:t>‹#›</a:t>
            </a:fld>
            <a:endParaRPr lang="en-US" dirty="0"/>
          </a:p>
        </p:txBody>
      </p:sp>
    </p:spTree>
    <p:extLst>
      <p:ext uri="{BB962C8B-B14F-4D97-AF65-F5344CB8AC3E}">
        <p14:creationId xmlns:p14="http://schemas.microsoft.com/office/powerpoint/2010/main" val="604166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5AABFB-ED91-4BD7-BFC2-CF8D6DD907FC}" type="datetimeFigureOut">
              <a:rPr lang="en-US" smtClean="0"/>
              <a:t>11/7/2017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00C63-0DDC-43F6-91D9-F4BBA191DBE7}" type="slidenum">
              <a:rPr lang="en-US" smtClean="0"/>
              <a:t>‹#›</a:t>
            </a:fld>
            <a:endParaRPr lang="en-US" dirty="0"/>
          </a:p>
        </p:txBody>
      </p:sp>
    </p:spTree>
    <p:extLst>
      <p:ext uri="{BB962C8B-B14F-4D97-AF65-F5344CB8AC3E}">
        <p14:creationId xmlns:p14="http://schemas.microsoft.com/office/powerpoint/2010/main" val="1691038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5AABFB-ED91-4BD7-BFC2-CF8D6DD907FC}" type="datetimeFigureOut">
              <a:rPr lang="en-US" smtClean="0"/>
              <a:t>11/7/2017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00C63-0DDC-43F6-91D9-F4BBA191DBE7}" type="slidenum">
              <a:rPr lang="en-US" smtClean="0"/>
              <a:t>‹#›</a:t>
            </a:fld>
            <a:endParaRPr lang="en-US" dirty="0"/>
          </a:p>
        </p:txBody>
      </p:sp>
    </p:spTree>
    <p:extLst>
      <p:ext uri="{BB962C8B-B14F-4D97-AF65-F5344CB8AC3E}">
        <p14:creationId xmlns:p14="http://schemas.microsoft.com/office/powerpoint/2010/main" val="3645304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5AABFB-ED91-4BD7-BFC2-CF8D6DD907FC}" type="datetimeFigureOut">
              <a:rPr lang="en-US" smtClean="0"/>
              <a:t>11/7/2017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00C63-0DDC-43F6-91D9-F4BBA191DBE7}" type="slidenum">
              <a:rPr lang="en-US" smtClean="0"/>
              <a:t>‹#›</a:t>
            </a:fld>
            <a:endParaRPr lang="en-US" dirty="0"/>
          </a:p>
        </p:txBody>
      </p:sp>
    </p:spTree>
    <p:extLst>
      <p:ext uri="{BB962C8B-B14F-4D97-AF65-F5344CB8AC3E}">
        <p14:creationId xmlns:p14="http://schemas.microsoft.com/office/powerpoint/2010/main" val="1512589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5AABFB-ED91-4BD7-BFC2-CF8D6DD907FC}" type="datetimeFigureOut">
              <a:rPr lang="en-US" smtClean="0"/>
              <a:t>11/7/2017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00C63-0DDC-43F6-91D9-F4BBA191DBE7}" type="slidenum">
              <a:rPr lang="en-US" smtClean="0"/>
              <a:t>‹#›</a:t>
            </a:fld>
            <a:endParaRPr lang="en-US" dirty="0"/>
          </a:p>
        </p:txBody>
      </p:sp>
    </p:spTree>
    <p:extLst>
      <p:ext uri="{BB962C8B-B14F-4D97-AF65-F5344CB8AC3E}">
        <p14:creationId xmlns:p14="http://schemas.microsoft.com/office/powerpoint/2010/main" val="290027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5AABFB-ED91-4BD7-BFC2-CF8D6DD907FC}" type="datetimeFigureOut">
              <a:rPr lang="en-US" smtClean="0"/>
              <a:t>11/7/2017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D00C63-0DDC-43F6-91D9-F4BBA191DBE7}" type="slidenum">
              <a:rPr lang="en-US" smtClean="0"/>
              <a:t>‹#›</a:t>
            </a:fld>
            <a:endParaRPr lang="en-US" dirty="0"/>
          </a:p>
        </p:txBody>
      </p:sp>
    </p:spTree>
    <p:extLst>
      <p:ext uri="{BB962C8B-B14F-4D97-AF65-F5344CB8AC3E}">
        <p14:creationId xmlns:p14="http://schemas.microsoft.com/office/powerpoint/2010/main" val="827414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5AABFB-ED91-4BD7-BFC2-CF8D6DD907FC}" type="datetimeFigureOut">
              <a:rPr lang="en-US" smtClean="0"/>
              <a:t>11/7/2017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7D00C63-0DDC-43F6-91D9-F4BBA191DBE7}" type="slidenum">
              <a:rPr lang="en-US" smtClean="0"/>
              <a:t>‹#›</a:t>
            </a:fld>
            <a:endParaRPr lang="en-US" dirty="0"/>
          </a:p>
        </p:txBody>
      </p:sp>
    </p:spTree>
    <p:extLst>
      <p:ext uri="{BB962C8B-B14F-4D97-AF65-F5344CB8AC3E}">
        <p14:creationId xmlns:p14="http://schemas.microsoft.com/office/powerpoint/2010/main" val="1496603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5AABFB-ED91-4BD7-BFC2-CF8D6DD907FC}" type="datetimeFigureOut">
              <a:rPr lang="en-US" smtClean="0"/>
              <a:t>11/7/2017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7D00C63-0DDC-43F6-91D9-F4BBA191DBE7}" type="slidenum">
              <a:rPr lang="en-US" smtClean="0"/>
              <a:t>‹#›</a:t>
            </a:fld>
            <a:endParaRPr lang="en-US" dirty="0"/>
          </a:p>
        </p:txBody>
      </p:sp>
    </p:spTree>
    <p:extLst>
      <p:ext uri="{BB962C8B-B14F-4D97-AF65-F5344CB8AC3E}">
        <p14:creationId xmlns:p14="http://schemas.microsoft.com/office/powerpoint/2010/main" val="2931177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5AABFB-ED91-4BD7-BFC2-CF8D6DD907FC}" type="datetimeFigureOut">
              <a:rPr lang="en-US" smtClean="0"/>
              <a:t>11/7/2017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7D00C63-0DDC-43F6-91D9-F4BBA191DBE7}" type="slidenum">
              <a:rPr lang="en-US" smtClean="0"/>
              <a:t>‹#›</a:t>
            </a:fld>
            <a:endParaRPr lang="en-US" dirty="0"/>
          </a:p>
        </p:txBody>
      </p:sp>
    </p:spTree>
    <p:extLst>
      <p:ext uri="{BB962C8B-B14F-4D97-AF65-F5344CB8AC3E}">
        <p14:creationId xmlns:p14="http://schemas.microsoft.com/office/powerpoint/2010/main" val="981163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5AABFB-ED91-4BD7-BFC2-CF8D6DD907FC}" type="datetimeFigureOut">
              <a:rPr lang="en-US" smtClean="0"/>
              <a:t>11/7/2017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D00C63-0DDC-43F6-91D9-F4BBA191DBE7}" type="slidenum">
              <a:rPr lang="en-US" smtClean="0"/>
              <a:t>‹#›</a:t>
            </a:fld>
            <a:endParaRPr lang="en-US" dirty="0"/>
          </a:p>
        </p:txBody>
      </p:sp>
    </p:spTree>
    <p:extLst>
      <p:ext uri="{BB962C8B-B14F-4D97-AF65-F5344CB8AC3E}">
        <p14:creationId xmlns:p14="http://schemas.microsoft.com/office/powerpoint/2010/main" val="469124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5AABFB-ED91-4BD7-BFC2-CF8D6DD907FC}" type="datetimeFigureOut">
              <a:rPr lang="en-US" smtClean="0"/>
              <a:t>11/7/2017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D00C63-0DDC-43F6-91D9-F4BBA191DBE7}" type="slidenum">
              <a:rPr lang="en-US" smtClean="0"/>
              <a:t>‹#›</a:t>
            </a:fld>
            <a:endParaRPr lang="en-US" dirty="0"/>
          </a:p>
        </p:txBody>
      </p:sp>
    </p:spTree>
    <p:extLst>
      <p:ext uri="{BB962C8B-B14F-4D97-AF65-F5344CB8AC3E}">
        <p14:creationId xmlns:p14="http://schemas.microsoft.com/office/powerpoint/2010/main" val="1232750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AABFB-ED91-4BD7-BFC2-CF8D6DD907FC}" type="datetimeFigureOut">
              <a:rPr lang="en-US" smtClean="0"/>
              <a:t>11/7/2017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D00C63-0DDC-43F6-91D9-F4BBA191DBE7}" type="slidenum">
              <a:rPr lang="en-US" smtClean="0"/>
              <a:t>‹#›</a:t>
            </a:fld>
            <a:endParaRPr lang="en-US" dirty="0"/>
          </a:p>
        </p:txBody>
      </p:sp>
    </p:spTree>
    <p:extLst>
      <p:ext uri="{BB962C8B-B14F-4D97-AF65-F5344CB8AC3E}">
        <p14:creationId xmlns:p14="http://schemas.microsoft.com/office/powerpoint/2010/main" val="22201394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32.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38.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44.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jpg"/><Relationship Id="rId7"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microsoft.com/office/2007/relationships/hdphoto" Target="../media/hdphoto3.wdp"/></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microsoft.com/office/2007/relationships/hdphoto" Target="../media/hdphoto4.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57.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63.png"/><Relationship Id="rId18" Type="http://schemas.openxmlformats.org/officeDocument/2006/relationships/image" Target="../media/image64.png"/><Relationship Id="rId3" Type="http://schemas.openxmlformats.org/officeDocument/2006/relationships/image" Target="../media/image58.png"/><Relationship Id="rId21" Type="http://schemas.openxmlformats.org/officeDocument/2006/relationships/image" Target="../media/image14.png"/><Relationship Id="rId7" Type="http://schemas.openxmlformats.org/officeDocument/2006/relationships/image" Target="../media/image60.png"/><Relationship Id="rId12" Type="http://schemas.openxmlformats.org/officeDocument/2006/relationships/image" Target="../media/image62.png"/><Relationship Id="rId17" Type="http://schemas.openxmlformats.org/officeDocument/2006/relationships/image" Target="../media/image20.png"/><Relationship Id="rId2" Type="http://schemas.openxmlformats.org/officeDocument/2006/relationships/notesSlide" Target="../notesSlides/notesSlide30.xml"/><Relationship Id="rId16" Type="http://schemas.openxmlformats.org/officeDocument/2006/relationships/image" Target="../media/image19.png"/><Relationship Id="rId20" Type="http://schemas.openxmlformats.org/officeDocument/2006/relationships/image" Target="../media/image13.png"/><Relationship Id="rId1" Type="http://schemas.openxmlformats.org/officeDocument/2006/relationships/slideLayout" Target="../slideLayouts/slideLayout7.xml"/><Relationship Id="rId6" Type="http://schemas.microsoft.com/office/2007/relationships/hdphoto" Target="../media/hdphoto6.wdp"/><Relationship Id="rId11" Type="http://schemas.openxmlformats.org/officeDocument/2006/relationships/image" Target="../media/image35.png"/><Relationship Id="rId5" Type="http://schemas.openxmlformats.org/officeDocument/2006/relationships/image" Target="../media/image59.png"/><Relationship Id="rId15" Type="http://schemas.openxmlformats.org/officeDocument/2006/relationships/image" Target="../media/image18.png"/><Relationship Id="rId23" Type="http://schemas.openxmlformats.org/officeDocument/2006/relationships/image" Target="../media/image16.png"/><Relationship Id="rId10" Type="http://schemas.openxmlformats.org/officeDocument/2006/relationships/image" Target="../media/image6.png"/><Relationship Id="rId19" Type="http://schemas.microsoft.com/office/2007/relationships/hdphoto" Target="../media/hdphoto2.wdp"/><Relationship Id="rId4" Type="http://schemas.microsoft.com/office/2007/relationships/hdphoto" Target="../media/hdphoto5.wdp"/><Relationship Id="rId9" Type="http://schemas.openxmlformats.org/officeDocument/2006/relationships/image" Target="../media/image61.png"/><Relationship Id="rId14" Type="http://schemas.openxmlformats.org/officeDocument/2006/relationships/image" Target="../media/image17.png"/><Relationship Id="rId22"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3.jp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2.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327"/>
            <a:ext cx="10515600" cy="1325563"/>
          </a:xfrm>
        </p:spPr>
        <p:txBody>
          <a:bodyPr/>
          <a:lstStyle/>
          <a:p>
            <a:r>
              <a:rPr lang="en-US" dirty="0" smtClean="0"/>
              <a:t>READ </a:t>
            </a:r>
            <a:r>
              <a:rPr lang="en-US" u="sng" dirty="0" smtClean="0">
                <a:solidFill>
                  <a:srgbClr val="C00000"/>
                </a:solidFill>
              </a:rPr>
              <a:t>PRIOR</a:t>
            </a:r>
            <a:r>
              <a:rPr lang="en-US" dirty="0" smtClean="0"/>
              <a:t> TO PRESENTATION</a:t>
            </a:r>
            <a:endParaRPr lang="en-US" dirty="0"/>
          </a:p>
        </p:txBody>
      </p:sp>
      <p:sp>
        <p:nvSpPr>
          <p:cNvPr id="3" name="Content Placeholder 2"/>
          <p:cNvSpPr>
            <a:spLocks noGrp="1"/>
          </p:cNvSpPr>
          <p:nvPr>
            <p:ph idx="1"/>
          </p:nvPr>
        </p:nvSpPr>
        <p:spPr>
          <a:xfrm>
            <a:off x="838200" y="1368428"/>
            <a:ext cx="10515600" cy="4670066"/>
          </a:xfrm>
        </p:spPr>
        <p:txBody>
          <a:bodyPr>
            <a:normAutofit fontScale="92500" lnSpcReduction="20000"/>
          </a:bodyPr>
          <a:lstStyle/>
          <a:p>
            <a:r>
              <a:rPr lang="en-US" dirty="0" smtClean="0"/>
              <a:t>Print the presentation (or selected modules) in NOTES LAYOUT format (</a:t>
            </a:r>
            <a:r>
              <a:rPr lang="en-US" sz="2000" dirty="0" smtClean="0"/>
              <a:t>If you are using a 2 monitor screen, the presentation will automatically default to a “presenter” format.</a:t>
            </a:r>
          </a:p>
          <a:p>
            <a:endParaRPr lang="en-US" sz="2000" dirty="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smtClean="0"/>
          </a:p>
          <a:p>
            <a:r>
              <a:rPr lang="en-US" dirty="0" smtClean="0"/>
              <a:t>Read the presentational notes </a:t>
            </a:r>
            <a:r>
              <a:rPr lang="en-US" sz="2000" dirty="0" smtClean="0"/>
              <a:t>(this presentation is interactive)</a:t>
            </a:r>
          </a:p>
          <a:p>
            <a:r>
              <a:rPr lang="en-US" dirty="0" smtClean="0"/>
              <a:t>This presentation has embedded videos </a:t>
            </a:r>
            <a:endParaRPr lang="en-US" dirty="0"/>
          </a:p>
          <a:p>
            <a:pPr lvl="1"/>
            <a:r>
              <a:rPr lang="en-US" dirty="0" smtClean="0"/>
              <a:t>To play videos:</a:t>
            </a:r>
          </a:p>
          <a:p>
            <a:pPr lvl="2"/>
            <a:r>
              <a:rPr lang="en-US" dirty="0" smtClean="0"/>
              <a:t>Hover over the footer until the PLAYER displays</a:t>
            </a:r>
          </a:p>
          <a:p>
            <a:pPr lvl="2"/>
            <a:r>
              <a:rPr lang="en-US" dirty="0" smtClean="0"/>
              <a:t>CLICK the </a:t>
            </a:r>
            <a:r>
              <a:rPr lang="en-US" u="sng" dirty="0" smtClean="0"/>
              <a:t>PLAY</a:t>
            </a:r>
            <a:r>
              <a:rPr lang="en-US" dirty="0" smtClean="0"/>
              <a:t> button</a:t>
            </a:r>
          </a:p>
          <a:p>
            <a:pPr lvl="2"/>
            <a:r>
              <a:rPr lang="en-US" dirty="0" smtClean="0"/>
              <a:t>When video is complete, make sure the mouse is not on the player bar, then CLICK </a:t>
            </a:r>
            <a:r>
              <a:rPr lang="en-US" u="sng" dirty="0" smtClean="0"/>
              <a:t>ENTER </a:t>
            </a:r>
            <a:r>
              <a:rPr lang="en-US" dirty="0" smtClean="0"/>
              <a:t>or an </a:t>
            </a:r>
            <a:r>
              <a:rPr lang="en-US" u="sng" dirty="0" smtClean="0"/>
              <a:t>ARROW KEY</a:t>
            </a:r>
            <a:r>
              <a:rPr lang="en-US" dirty="0" smtClean="0"/>
              <a:t> to move to the next slide</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7871" y="1974262"/>
            <a:ext cx="1714749" cy="1714749"/>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27604"/>
          <a:stretch/>
        </p:blipFill>
        <p:spPr>
          <a:xfrm>
            <a:off x="5841019" y="1974262"/>
            <a:ext cx="2182543" cy="1580070"/>
          </a:xfrm>
          <a:prstGeom prst="rect">
            <a:avLst/>
          </a:prstGeom>
        </p:spPr>
      </p:pic>
      <p:sp>
        <p:nvSpPr>
          <p:cNvPr id="7" name="TextBox 6"/>
          <p:cNvSpPr txBox="1"/>
          <p:nvPr/>
        </p:nvSpPr>
        <p:spPr>
          <a:xfrm>
            <a:off x="5970444" y="2335394"/>
            <a:ext cx="1923691" cy="646331"/>
          </a:xfrm>
          <a:prstGeom prst="rect">
            <a:avLst/>
          </a:prstGeom>
          <a:noFill/>
        </p:spPr>
        <p:txBody>
          <a:bodyPr wrap="square" rtlCol="0">
            <a:spAutoFit/>
          </a:bodyPr>
          <a:lstStyle/>
          <a:p>
            <a:pPr algn="ctr"/>
            <a:r>
              <a:rPr lang="en-US" sz="1200" dirty="0" smtClean="0"/>
              <a:t>The presentation screen </a:t>
            </a:r>
            <a:r>
              <a:rPr lang="en-US" sz="1200" dirty="0"/>
              <a:t>d</a:t>
            </a:r>
            <a:r>
              <a:rPr lang="en-US" sz="1200" dirty="0" smtClean="0"/>
              <a:t>isplaying the presentation view for the audience.</a:t>
            </a:r>
            <a:endParaRPr lang="en-US" sz="1200" dirty="0"/>
          </a:p>
        </p:txBody>
      </p:sp>
      <p:sp>
        <p:nvSpPr>
          <p:cNvPr id="6" name="TextBox 5"/>
          <p:cNvSpPr txBox="1"/>
          <p:nvPr/>
        </p:nvSpPr>
        <p:spPr>
          <a:xfrm>
            <a:off x="3191774" y="2112498"/>
            <a:ext cx="1317933" cy="938719"/>
          </a:xfrm>
          <a:prstGeom prst="rect">
            <a:avLst/>
          </a:prstGeom>
          <a:noFill/>
        </p:spPr>
        <p:txBody>
          <a:bodyPr wrap="square" rtlCol="0">
            <a:spAutoFit/>
          </a:bodyPr>
          <a:lstStyle/>
          <a:p>
            <a:pPr algn="ctr"/>
            <a:r>
              <a:rPr lang="en-US" sz="1100" dirty="0" smtClean="0"/>
              <a:t>Your desktop monitor displaying the presentation notes, and next slide view.</a:t>
            </a:r>
            <a:endParaRPr lang="en-US" sz="1100" dirty="0"/>
          </a:p>
        </p:txBody>
      </p:sp>
    </p:spTree>
    <p:extLst>
      <p:ext uri="{BB962C8B-B14F-4D97-AF65-F5344CB8AC3E}">
        <p14:creationId xmlns:p14="http://schemas.microsoft.com/office/powerpoint/2010/main" val="21844229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6" name="Picture 35"/>
          <p:cNvPicPr>
            <a:picLocks noChangeAspect="1"/>
          </p:cNvPicPr>
          <p:nvPr/>
        </p:nvPicPr>
        <p:blipFill rotWithShape="1">
          <a:blip r:embed="rId3"/>
          <a:srcRect l="5493" t="12658" r="29521" b="31284"/>
          <a:stretch/>
        </p:blipFill>
        <p:spPr>
          <a:xfrm>
            <a:off x="0" y="0"/>
            <a:ext cx="12190462" cy="6572250"/>
          </a:xfrm>
          <a:prstGeom prst="rect">
            <a:avLst/>
          </a:prstGeom>
        </p:spPr>
      </p:pic>
      <p:pic>
        <p:nvPicPr>
          <p:cNvPr id="37" name="Picture 36"/>
          <p:cNvPicPr>
            <a:picLocks noChangeAspect="1"/>
          </p:cNvPicPr>
          <p:nvPr/>
        </p:nvPicPr>
        <p:blipFill rotWithShape="1">
          <a:blip r:embed="rId4"/>
          <a:srcRect l="4974" t="12708" r="29010" b="32032"/>
          <a:stretch/>
        </p:blipFill>
        <p:spPr>
          <a:xfrm>
            <a:off x="52604" y="231810"/>
            <a:ext cx="12205572" cy="6385558"/>
          </a:xfrm>
          <a:prstGeom prst="rect">
            <a:avLst/>
          </a:prstGeom>
        </p:spPr>
      </p:pic>
      <p:pic>
        <p:nvPicPr>
          <p:cNvPr id="41" name="Picture 40"/>
          <p:cNvPicPr>
            <a:picLocks noChangeAspect="1"/>
          </p:cNvPicPr>
          <p:nvPr/>
        </p:nvPicPr>
        <p:blipFill rotWithShape="1">
          <a:blip r:embed="rId5"/>
          <a:srcRect l="5090" t="12709" r="29693" b="31104"/>
          <a:stretch/>
        </p:blipFill>
        <p:spPr>
          <a:xfrm>
            <a:off x="12144" y="-9164"/>
            <a:ext cx="12222093" cy="6581127"/>
          </a:xfrm>
          <a:prstGeom prst="rect">
            <a:avLst/>
          </a:prstGeom>
        </p:spPr>
      </p:pic>
      <p:pic>
        <p:nvPicPr>
          <p:cNvPr id="54" name="Picture 53"/>
          <p:cNvPicPr>
            <a:picLocks noChangeAspect="1"/>
          </p:cNvPicPr>
          <p:nvPr/>
        </p:nvPicPr>
        <p:blipFill rotWithShape="1">
          <a:blip r:embed="rId6"/>
          <a:srcRect l="6502" t="13553" r="29919" b="30960"/>
          <a:stretch/>
        </p:blipFill>
        <p:spPr>
          <a:xfrm>
            <a:off x="11752" y="-8170"/>
            <a:ext cx="12179679" cy="6667500"/>
          </a:xfrm>
          <a:prstGeom prst="rect">
            <a:avLst/>
          </a:prstGeom>
        </p:spPr>
      </p:pic>
      <p:pic>
        <p:nvPicPr>
          <p:cNvPr id="55" name="Picture 54"/>
          <p:cNvPicPr>
            <a:picLocks noChangeAspect="1"/>
          </p:cNvPicPr>
          <p:nvPr/>
        </p:nvPicPr>
        <p:blipFill rotWithShape="1">
          <a:blip r:embed="rId7"/>
          <a:srcRect l="5115" t="12327" r="29531" b="30768"/>
          <a:stretch/>
        </p:blipFill>
        <p:spPr>
          <a:xfrm>
            <a:off x="20178" y="2647"/>
            <a:ext cx="12181824" cy="6629400"/>
          </a:xfrm>
          <a:prstGeom prst="rect">
            <a:avLst/>
          </a:prstGeom>
        </p:spPr>
      </p:pic>
      <p:pic>
        <p:nvPicPr>
          <p:cNvPr id="56" name="Picture 55"/>
          <p:cNvPicPr>
            <a:picLocks noChangeAspect="1"/>
          </p:cNvPicPr>
          <p:nvPr/>
        </p:nvPicPr>
        <p:blipFill rotWithShape="1">
          <a:blip r:embed="rId8"/>
          <a:srcRect l="5308" t="13811" r="29766" b="31088"/>
          <a:stretch/>
        </p:blipFill>
        <p:spPr>
          <a:xfrm>
            <a:off x="17682" y="-9451"/>
            <a:ext cx="12211225" cy="6477000"/>
          </a:xfrm>
          <a:prstGeom prst="rect">
            <a:avLst/>
          </a:prstGeom>
        </p:spPr>
      </p:pic>
      <p:pic>
        <p:nvPicPr>
          <p:cNvPr id="61" name="Picture 60"/>
          <p:cNvPicPr>
            <a:picLocks noChangeAspect="1"/>
          </p:cNvPicPr>
          <p:nvPr/>
        </p:nvPicPr>
        <p:blipFill rotWithShape="1">
          <a:blip r:embed="rId9"/>
          <a:srcRect l="6300" t="13405" r="29625" b="31474"/>
          <a:stretch/>
        </p:blipFill>
        <p:spPr>
          <a:xfrm>
            <a:off x="14949" y="9238"/>
            <a:ext cx="12206158" cy="6562725"/>
          </a:xfrm>
          <a:prstGeom prst="rect">
            <a:avLst/>
          </a:prstGeom>
        </p:spPr>
      </p:pic>
      <p:sp>
        <p:nvSpPr>
          <p:cNvPr id="4" name="Rectangle 3"/>
          <p:cNvSpPr/>
          <p:nvPr/>
        </p:nvSpPr>
        <p:spPr>
          <a:xfrm rot="16200000">
            <a:off x="5195907" y="-138093"/>
            <a:ext cx="1800185"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7" name="Rectangle 16"/>
          <p:cNvSpPr/>
          <p:nvPr/>
        </p:nvSpPr>
        <p:spPr>
          <a:xfrm rot="16200000">
            <a:off x="5954763" y="-1202294"/>
            <a:ext cx="306535" cy="12216068"/>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6" name="TextBox 5"/>
          <p:cNvSpPr txBox="1"/>
          <p:nvPr/>
        </p:nvSpPr>
        <p:spPr>
          <a:xfrm>
            <a:off x="1130506" y="4724643"/>
            <a:ext cx="9729138" cy="369332"/>
          </a:xfrm>
          <a:prstGeom prst="rect">
            <a:avLst/>
          </a:prstGeom>
          <a:noFill/>
        </p:spPr>
        <p:txBody>
          <a:bodyPr wrap="square" rtlCol="0">
            <a:spAutoFit/>
          </a:bodyPr>
          <a:lstStyle/>
          <a:p>
            <a:pPr algn="ctr"/>
            <a:r>
              <a:rPr lang="en-US" b="1"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Things to Remember</a:t>
            </a:r>
            <a:endParaRPr lang="en-US" b="1"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 name="Rectangle 1"/>
          <p:cNvSpPr/>
          <p:nvPr/>
        </p:nvSpPr>
        <p:spPr>
          <a:xfrm rot="16200000">
            <a:off x="5722117" y="-5722118"/>
            <a:ext cx="747765"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grpSp>
        <p:nvGrpSpPr>
          <p:cNvPr id="9" name="Group 8"/>
          <p:cNvGrpSpPr/>
          <p:nvPr/>
        </p:nvGrpSpPr>
        <p:grpSpPr>
          <a:xfrm>
            <a:off x="943689" y="5529190"/>
            <a:ext cx="9051074" cy="942380"/>
            <a:chOff x="943689" y="5529190"/>
            <a:chExt cx="9051074" cy="942380"/>
          </a:xfrm>
        </p:grpSpPr>
        <p:sp>
          <p:nvSpPr>
            <p:cNvPr id="8" name="Rectangle 7"/>
            <p:cNvSpPr/>
            <p:nvPr/>
          </p:nvSpPr>
          <p:spPr>
            <a:xfrm>
              <a:off x="943689"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1</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38" name="Rectangle 37"/>
            <p:cNvSpPr/>
            <p:nvPr/>
          </p:nvSpPr>
          <p:spPr>
            <a:xfrm>
              <a:off x="3658314"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2</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39" name="Rectangle 38"/>
            <p:cNvSpPr/>
            <p:nvPr/>
          </p:nvSpPr>
          <p:spPr>
            <a:xfrm>
              <a:off x="6496764"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3</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40" name="Rectangle 39"/>
            <p:cNvSpPr/>
            <p:nvPr/>
          </p:nvSpPr>
          <p:spPr>
            <a:xfrm>
              <a:off x="9459039" y="552919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4</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grpSp>
      <p:grpSp>
        <p:nvGrpSpPr>
          <p:cNvPr id="3" name="Group 2"/>
          <p:cNvGrpSpPr/>
          <p:nvPr/>
        </p:nvGrpSpPr>
        <p:grpSpPr>
          <a:xfrm>
            <a:off x="1373332" y="5329799"/>
            <a:ext cx="10469673" cy="1318301"/>
            <a:chOff x="1373332" y="5329799"/>
            <a:chExt cx="10469673" cy="1318301"/>
          </a:xfrm>
        </p:grpSpPr>
        <p:grpSp>
          <p:nvGrpSpPr>
            <p:cNvPr id="12" name="Group 11"/>
            <p:cNvGrpSpPr/>
            <p:nvPr/>
          </p:nvGrpSpPr>
          <p:grpSpPr>
            <a:xfrm>
              <a:off x="1373332" y="5329799"/>
              <a:ext cx="10469673" cy="1318301"/>
              <a:chOff x="1373332" y="5329799"/>
              <a:chExt cx="10469673" cy="1318301"/>
            </a:xfrm>
          </p:grpSpPr>
          <p:grpSp>
            <p:nvGrpSpPr>
              <p:cNvPr id="85" name="Group 84"/>
              <p:cNvGrpSpPr/>
              <p:nvPr/>
            </p:nvGrpSpPr>
            <p:grpSpPr>
              <a:xfrm>
                <a:off x="1373332" y="5653883"/>
                <a:ext cx="10469673" cy="994217"/>
                <a:chOff x="1373332" y="5521531"/>
                <a:chExt cx="10469673" cy="994217"/>
              </a:xfrm>
            </p:grpSpPr>
            <p:sp>
              <p:nvSpPr>
                <p:cNvPr id="23" name="TextBox 22"/>
                <p:cNvSpPr txBox="1"/>
                <p:nvPr/>
              </p:nvSpPr>
              <p:spPr>
                <a:xfrm>
                  <a:off x="1373332" y="5561641"/>
                  <a:ext cx="2030101" cy="954107"/>
                </a:xfrm>
                <a:prstGeom prst="rect">
                  <a:avLst/>
                </a:prstGeom>
                <a:noFill/>
              </p:spPr>
              <p:txBody>
                <a:bodyPr wrap="square" rtlCol="0">
                  <a:spAutoFit/>
                </a:bodyPr>
                <a:lstStyle/>
                <a:p>
                  <a:r>
                    <a:rPr lang="en-US" sz="1400" dirty="0" smtClean="0">
                      <a:solidFill>
                        <a:schemeClr val="bg2">
                          <a:lumMod val="75000"/>
                        </a:schemeClr>
                      </a:solidFill>
                    </a:rPr>
                    <a:t>Government employees should understand the risks involved with overseas travel</a:t>
                  </a:r>
                  <a:endParaRPr lang="en-US" sz="1400" dirty="0">
                    <a:solidFill>
                      <a:schemeClr val="bg2">
                        <a:lumMod val="75000"/>
                      </a:schemeClr>
                    </a:solidFill>
                  </a:endParaRPr>
                </a:p>
              </p:txBody>
            </p:sp>
            <p:sp>
              <p:nvSpPr>
                <p:cNvPr id="25" name="TextBox 24"/>
                <p:cNvSpPr txBox="1"/>
                <p:nvPr/>
              </p:nvSpPr>
              <p:spPr>
                <a:xfrm>
                  <a:off x="4086734" y="5545594"/>
                  <a:ext cx="1760603" cy="954107"/>
                </a:xfrm>
                <a:prstGeom prst="rect">
                  <a:avLst/>
                </a:prstGeom>
                <a:noFill/>
              </p:spPr>
              <p:txBody>
                <a:bodyPr wrap="square" rtlCol="0">
                  <a:spAutoFit/>
                </a:bodyPr>
                <a:lstStyle/>
                <a:p>
                  <a:r>
                    <a:rPr lang="en-US" sz="1400" dirty="0" smtClean="0">
                      <a:solidFill>
                        <a:schemeClr val="bg2">
                          <a:lumMod val="75000"/>
                        </a:schemeClr>
                      </a:solidFill>
                    </a:rPr>
                    <a:t>Never assume privacy. A friendly  country may not be so “friendly”</a:t>
                  </a:r>
                  <a:endParaRPr lang="en-US" sz="1400" dirty="0">
                    <a:solidFill>
                      <a:schemeClr val="bg2">
                        <a:lumMod val="75000"/>
                      </a:schemeClr>
                    </a:solidFill>
                  </a:endParaRPr>
                </a:p>
              </p:txBody>
            </p:sp>
            <p:sp>
              <p:nvSpPr>
                <p:cNvPr id="27" name="TextBox 26"/>
                <p:cNvSpPr txBox="1"/>
                <p:nvPr/>
              </p:nvSpPr>
              <p:spPr>
                <a:xfrm>
                  <a:off x="6962287" y="5545588"/>
                  <a:ext cx="2241872" cy="954107"/>
                </a:xfrm>
                <a:prstGeom prst="rect">
                  <a:avLst/>
                </a:prstGeom>
                <a:noFill/>
              </p:spPr>
              <p:txBody>
                <a:bodyPr wrap="square" rtlCol="0">
                  <a:spAutoFit/>
                </a:bodyPr>
                <a:lstStyle/>
                <a:p>
                  <a:r>
                    <a:rPr lang="en-US" sz="1400" dirty="0" smtClean="0">
                      <a:solidFill>
                        <a:schemeClr val="bg2">
                          <a:lumMod val="75000"/>
                        </a:schemeClr>
                      </a:solidFill>
                    </a:rPr>
                    <a:t>Smartphones, tablets and laptops are more susceptible than ever to security threats</a:t>
                  </a:r>
                  <a:endParaRPr lang="en-US" sz="1400" dirty="0">
                    <a:solidFill>
                      <a:schemeClr val="bg2">
                        <a:lumMod val="75000"/>
                      </a:schemeClr>
                    </a:solidFill>
                  </a:endParaRPr>
                </a:p>
              </p:txBody>
            </p:sp>
            <p:sp>
              <p:nvSpPr>
                <p:cNvPr id="29" name="TextBox 28"/>
                <p:cNvSpPr txBox="1"/>
                <p:nvPr/>
              </p:nvSpPr>
              <p:spPr>
                <a:xfrm>
                  <a:off x="9969035" y="5521531"/>
                  <a:ext cx="1873970" cy="738664"/>
                </a:xfrm>
                <a:prstGeom prst="rect">
                  <a:avLst/>
                </a:prstGeom>
                <a:noFill/>
              </p:spPr>
              <p:txBody>
                <a:bodyPr wrap="square" rtlCol="0">
                  <a:spAutoFit/>
                </a:bodyPr>
                <a:lstStyle/>
                <a:p>
                  <a:r>
                    <a:rPr lang="en-US" sz="1400" dirty="0" smtClean="0">
                      <a:solidFill>
                        <a:schemeClr val="bg2">
                          <a:lumMod val="75000"/>
                        </a:schemeClr>
                      </a:solidFill>
                    </a:rPr>
                    <a:t>Take care of basic housekeeping when you return</a:t>
                  </a:r>
                  <a:endParaRPr lang="en-US" sz="1400" dirty="0">
                    <a:solidFill>
                      <a:schemeClr val="bg2">
                        <a:lumMod val="75000"/>
                      </a:schemeClr>
                    </a:solidFill>
                  </a:endParaRPr>
                </a:p>
              </p:txBody>
            </p:sp>
          </p:grpSp>
          <p:sp>
            <p:nvSpPr>
              <p:cNvPr id="45" name="Freeform 318"/>
              <p:cNvSpPr>
                <a:spLocks/>
              </p:cNvSpPr>
              <p:nvPr/>
            </p:nvSpPr>
            <p:spPr bwMode="auto">
              <a:xfrm>
                <a:off x="2030083" y="5404497"/>
                <a:ext cx="249938" cy="249386"/>
              </a:xfrm>
              <a:custGeom>
                <a:avLst/>
                <a:gdLst>
                  <a:gd name="T0" fmla="*/ 49 w 65"/>
                  <a:gd name="T1" fmla="*/ 41 h 65"/>
                  <a:gd name="T2" fmla="*/ 38 w 65"/>
                  <a:gd name="T3" fmla="*/ 30 h 65"/>
                  <a:gd name="T4" fmla="*/ 65 w 65"/>
                  <a:gd name="T5" fmla="*/ 9 h 65"/>
                  <a:gd name="T6" fmla="*/ 57 w 65"/>
                  <a:gd name="T7" fmla="*/ 1 h 65"/>
                  <a:gd name="T8" fmla="*/ 23 w 65"/>
                  <a:gd name="T9" fmla="*/ 15 h 65"/>
                  <a:gd name="T10" fmla="*/ 12 w 65"/>
                  <a:gd name="T11" fmla="*/ 4 h 65"/>
                  <a:gd name="T12" fmla="*/ 2 w 65"/>
                  <a:gd name="T13" fmla="*/ 2 h 65"/>
                  <a:gd name="T14" fmla="*/ 4 w 65"/>
                  <a:gd name="T15" fmla="*/ 12 h 65"/>
                  <a:gd name="T16" fmla="*/ 15 w 65"/>
                  <a:gd name="T17" fmla="*/ 23 h 65"/>
                  <a:gd name="T18" fmla="*/ 1 w 65"/>
                  <a:gd name="T19" fmla="*/ 57 h 65"/>
                  <a:gd name="T20" fmla="*/ 9 w 65"/>
                  <a:gd name="T21" fmla="*/ 65 h 65"/>
                  <a:gd name="T22" fmla="*/ 30 w 65"/>
                  <a:gd name="T23" fmla="*/ 38 h 65"/>
                  <a:gd name="T24" fmla="*/ 41 w 65"/>
                  <a:gd name="T25" fmla="*/ 49 h 65"/>
                  <a:gd name="T26" fmla="*/ 41 w 65"/>
                  <a:gd name="T27" fmla="*/ 65 h 65"/>
                  <a:gd name="T28" fmla="*/ 49 w 65"/>
                  <a:gd name="T29" fmla="*/ 65 h 65"/>
                  <a:gd name="T30" fmla="*/ 53 w 65"/>
                  <a:gd name="T31" fmla="*/ 53 h 65"/>
                  <a:gd name="T32" fmla="*/ 65 w 65"/>
                  <a:gd name="T33" fmla="*/ 49 h 65"/>
                  <a:gd name="T34" fmla="*/ 65 w 65"/>
                  <a:gd name="T35" fmla="*/ 41 h 65"/>
                  <a:gd name="T36" fmla="*/ 49 w 65"/>
                  <a:gd name="T37" fmla="*/ 4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 h="65">
                    <a:moveTo>
                      <a:pt x="49" y="41"/>
                    </a:moveTo>
                    <a:cubicBezTo>
                      <a:pt x="38" y="30"/>
                      <a:pt x="38" y="30"/>
                      <a:pt x="38" y="30"/>
                    </a:cubicBezTo>
                    <a:cubicBezTo>
                      <a:pt x="65" y="9"/>
                      <a:pt x="65" y="9"/>
                      <a:pt x="65" y="9"/>
                    </a:cubicBezTo>
                    <a:cubicBezTo>
                      <a:pt x="57" y="1"/>
                      <a:pt x="57" y="1"/>
                      <a:pt x="57" y="1"/>
                    </a:cubicBezTo>
                    <a:cubicBezTo>
                      <a:pt x="23" y="15"/>
                      <a:pt x="23" y="15"/>
                      <a:pt x="23" y="15"/>
                    </a:cubicBezTo>
                    <a:cubicBezTo>
                      <a:pt x="12" y="4"/>
                      <a:pt x="12" y="4"/>
                      <a:pt x="12" y="4"/>
                    </a:cubicBezTo>
                    <a:cubicBezTo>
                      <a:pt x="9" y="1"/>
                      <a:pt x="4" y="0"/>
                      <a:pt x="2" y="2"/>
                    </a:cubicBezTo>
                    <a:cubicBezTo>
                      <a:pt x="0" y="4"/>
                      <a:pt x="1" y="9"/>
                      <a:pt x="4" y="12"/>
                    </a:cubicBezTo>
                    <a:cubicBezTo>
                      <a:pt x="15" y="23"/>
                      <a:pt x="15" y="23"/>
                      <a:pt x="15" y="23"/>
                    </a:cubicBezTo>
                    <a:cubicBezTo>
                      <a:pt x="1" y="57"/>
                      <a:pt x="1" y="57"/>
                      <a:pt x="1" y="57"/>
                    </a:cubicBezTo>
                    <a:cubicBezTo>
                      <a:pt x="9" y="65"/>
                      <a:pt x="9" y="65"/>
                      <a:pt x="9" y="65"/>
                    </a:cubicBezTo>
                    <a:cubicBezTo>
                      <a:pt x="30" y="38"/>
                      <a:pt x="30" y="38"/>
                      <a:pt x="30" y="38"/>
                    </a:cubicBezTo>
                    <a:cubicBezTo>
                      <a:pt x="41" y="49"/>
                      <a:pt x="41" y="49"/>
                      <a:pt x="41" y="49"/>
                    </a:cubicBezTo>
                    <a:cubicBezTo>
                      <a:pt x="41" y="65"/>
                      <a:pt x="41" y="65"/>
                      <a:pt x="41" y="65"/>
                    </a:cubicBezTo>
                    <a:cubicBezTo>
                      <a:pt x="49" y="65"/>
                      <a:pt x="49" y="65"/>
                      <a:pt x="49" y="65"/>
                    </a:cubicBezTo>
                    <a:cubicBezTo>
                      <a:pt x="53" y="53"/>
                      <a:pt x="53" y="53"/>
                      <a:pt x="53" y="53"/>
                    </a:cubicBezTo>
                    <a:cubicBezTo>
                      <a:pt x="65" y="49"/>
                      <a:pt x="65" y="49"/>
                      <a:pt x="65" y="49"/>
                    </a:cubicBezTo>
                    <a:cubicBezTo>
                      <a:pt x="65" y="41"/>
                      <a:pt x="65" y="41"/>
                      <a:pt x="65" y="41"/>
                    </a:cubicBezTo>
                    <a:cubicBezTo>
                      <a:pt x="49" y="41"/>
                      <a:pt x="49" y="41"/>
                      <a:pt x="49" y="41"/>
                    </a:cubicBezTo>
                    <a:close/>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53" name="Freeform 679"/>
              <p:cNvSpPr>
                <a:spLocks noEditPoints="1"/>
              </p:cNvSpPr>
              <p:nvPr/>
            </p:nvSpPr>
            <p:spPr bwMode="auto">
              <a:xfrm>
                <a:off x="7724433" y="5375787"/>
                <a:ext cx="260710" cy="262700"/>
              </a:xfrm>
              <a:custGeom>
                <a:avLst/>
                <a:gdLst>
                  <a:gd name="T0" fmla="*/ 9 w 64"/>
                  <a:gd name="T1" fmla="*/ 47 h 64"/>
                  <a:gd name="T2" fmla="*/ 0 w 64"/>
                  <a:gd name="T3" fmla="*/ 55 h 64"/>
                  <a:gd name="T4" fmla="*/ 9 w 64"/>
                  <a:gd name="T5" fmla="*/ 64 h 64"/>
                  <a:gd name="T6" fmla="*/ 17 w 64"/>
                  <a:gd name="T7" fmla="*/ 55 h 64"/>
                  <a:gd name="T8" fmla="*/ 9 w 64"/>
                  <a:gd name="T9" fmla="*/ 47 h 64"/>
                  <a:gd name="T10" fmla="*/ 0 w 64"/>
                  <a:gd name="T11" fmla="*/ 22 h 64"/>
                  <a:gd name="T12" fmla="*/ 0 w 64"/>
                  <a:gd name="T13" fmla="*/ 34 h 64"/>
                  <a:gd name="T14" fmla="*/ 21 w 64"/>
                  <a:gd name="T15" fmla="*/ 43 h 64"/>
                  <a:gd name="T16" fmla="*/ 30 w 64"/>
                  <a:gd name="T17" fmla="*/ 64 h 64"/>
                  <a:gd name="T18" fmla="*/ 42 w 64"/>
                  <a:gd name="T19" fmla="*/ 64 h 64"/>
                  <a:gd name="T20" fmla="*/ 0 w 64"/>
                  <a:gd name="T21" fmla="*/ 22 h 64"/>
                  <a:gd name="T22" fmla="*/ 0 w 64"/>
                  <a:gd name="T23" fmla="*/ 0 h 64"/>
                  <a:gd name="T24" fmla="*/ 0 w 64"/>
                  <a:gd name="T25" fmla="*/ 12 h 64"/>
                  <a:gd name="T26" fmla="*/ 52 w 64"/>
                  <a:gd name="T27" fmla="*/ 64 h 64"/>
                  <a:gd name="T28" fmla="*/ 64 w 64"/>
                  <a:gd name="T29" fmla="*/ 64 h 64"/>
                  <a:gd name="T30" fmla="*/ 0 w 64"/>
                  <a:gd name="T3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64">
                    <a:moveTo>
                      <a:pt x="9" y="47"/>
                    </a:moveTo>
                    <a:cubicBezTo>
                      <a:pt x="4" y="47"/>
                      <a:pt x="0" y="51"/>
                      <a:pt x="0" y="55"/>
                    </a:cubicBezTo>
                    <a:cubicBezTo>
                      <a:pt x="0" y="60"/>
                      <a:pt x="4" y="64"/>
                      <a:pt x="9" y="64"/>
                    </a:cubicBezTo>
                    <a:cubicBezTo>
                      <a:pt x="13" y="64"/>
                      <a:pt x="17" y="60"/>
                      <a:pt x="17" y="55"/>
                    </a:cubicBezTo>
                    <a:cubicBezTo>
                      <a:pt x="17" y="51"/>
                      <a:pt x="13" y="47"/>
                      <a:pt x="9" y="47"/>
                    </a:cubicBezTo>
                    <a:moveTo>
                      <a:pt x="0" y="22"/>
                    </a:moveTo>
                    <a:cubicBezTo>
                      <a:pt x="0" y="34"/>
                      <a:pt x="0" y="34"/>
                      <a:pt x="0" y="34"/>
                    </a:cubicBezTo>
                    <a:cubicBezTo>
                      <a:pt x="8" y="34"/>
                      <a:pt x="16" y="37"/>
                      <a:pt x="21" y="43"/>
                    </a:cubicBezTo>
                    <a:cubicBezTo>
                      <a:pt x="27" y="48"/>
                      <a:pt x="30" y="56"/>
                      <a:pt x="30" y="64"/>
                    </a:cubicBezTo>
                    <a:cubicBezTo>
                      <a:pt x="42" y="64"/>
                      <a:pt x="42" y="64"/>
                      <a:pt x="42" y="64"/>
                    </a:cubicBezTo>
                    <a:cubicBezTo>
                      <a:pt x="42" y="41"/>
                      <a:pt x="23" y="22"/>
                      <a:pt x="0" y="22"/>
                    </a:cubicBezTo>
                    <a:close/>
                    <a:moveTo>
                      <a:pt x="0" y="0"/>
                    </a:moveTo>
                    <a:cubicBezTo>
                      <a:pt x="0" y="12"/>
                      <a:pt x="0" y="12"/>
                      <a:pt x="0" y="12"/>
                    </a:cubicBezTo>
                    <a:cubicBezTo>
                      <a:pt x="29" y="12"/>
                      <a:pt x="52" y="35"/>
                      <a:pt x="52" y="64"/>
                    </a:cubicBezTo>
                    <a:cubicBezTo>
                      <a:pt x="64" y="64"/>
                      <a:pt x="64" y="64"/>
                      <a:pt x="64" y="64"/>
                    </a:cubicBezTo>
                    <a:cubicBezTo>
                      <a:pt x="64" y="29"/>
                      <a:pt x="35" y="0"/>
                      <a:pt x="0" y="0"/>
                    </a:cubicBezTo>
                  </a:path>
                </a:pathLst>
              </a:custGeom>
              <a:solidFill>
                <a:schemeClr val="tx2">
                  <a:lumMod val="40000"/>
                  <a:lumOff val="60000"/>
                </a:schemeClr>
              </a:solidFill>
              <a:ln>
                <a:noFill/>
              </a:ln>
            </p:spPr>
            <p:txBody>
              <a:bodyPr vert="horz" wrap="square" lIns="110624" tIns="55312" rIns="110624" bIns="55312" numCol="1" anchor="t" anchorCtr="0" compatLnSpc="1">
                <a:prstTxWarp prst="textNoShape">
                  <a:avLst/>
                </a:prstTxWarp>
              </a:bodyPr>
              <a:lstStyle/>
              <a:p>
                <a:endParaRPr lang="bg-BG"/>
              </a:p>
            </p:txBody>
          </p:sp>
          <p:pic>
            <p:nvPicPr>
              <p:cNvPr id="11" name="Picture 10"/>
              <p:cNvPicPr>
                <a:picLocks noChangeAspect="1"/>
              </p:cNvPicPr>
              <p:nvPr/>
            </p:nvPicPr>
            <p:blipFill>
              <a:blip r:embed="rId10" cstate="print">
                <a:lum bright="70000" contrast="-70000"/>
                <a:extLst>
                  <a:ext uri="{28A0092B-C50C-407E-A947-70E740481C1C}">
                    <a14:useLocalDpi xmlns:a14="http://schemas.microsoft.com/office/drawing/2010/main" val="0"/>
                  </a:ext>
                </a:extLst>
              </a:blip>
              <a:stretch>
                <a:fillRect/>
              </a:stretch>
            </p:blipFill>
            <p:spPr>
              <a:xfrm>
                <a:off x="10443117" y="5329799"/>
                <a:ext cx="331910" cy="331910"/>
              </a:xfrm>
              <a:prstGeom prst="rect">
                <a:avLst/>
              </a:prstGeom>
            </p:spPr>
          </p:pic>
        </p:grpSp>
        <p:sp>
          <p:nvSpPr>
            <p:cNvPr id="28" name="Freeform 286"/>
            <p:cNvSpPr>
              <a:spLocks/>
            </p:cNvSpPr>
            <p:nvPr/>
          </p:nvSpPr>
          <p:spPr bwMode="auto">
            <a:xfrm>
              <a:off x="4617223" y="5423905"/>
              <a:ext cx="226242" cy="228792"/>
            </a:xfrm>
            <a:custGeom>
              <a:avLst/>
              <a:gdLst>
                <a:gd name="T0" fmla="*/ 48 w 60"/>
                <a:gd name="T1" fmla="*/ 0 h 60"/>
                <a:gd name="T2" fmla="*/ 60 w 60"/>
                <a:gd name="T3" fmla="*/ 12 h 60"/>
                <a:gd name="T4" fmla="*/ 60 w 60"/>
                <a:gd name="T5" fmla="*/ 24 h 60"/>
                <a:gd name="T6" fmla="*/ 52 w 60"/>
                <a:gd name="T7" fmla="*/ 24 h 60"/>
                <a:gd name="T8" fmla="*/ 52 w 60"/>
                <a:gd name="T9" fmla="*/ 12 h 60"/>
                <a:gd name="T10" fmla="*/ 48 w 60"/>
                <a:gd name="T11" fmla="*/ 8 h 60"/>
                <a:gd name="T12" fmla="*/ 40 w 60"/>
                <a:gd name="T13" fmla="*/ 8 h 60"/>
                <a:gd name="T14" fmla="*/ 36 w 60"/>
                <a:gd name="T15" fmla="*/ 12 h 60"/>
                <a:gd name="T16" fmla="*/ 36 w 60"/>
                <a:gd name="T17" fmla="*/ 24 h 60"/>
                <a:gd name="T18" fmla="*/ 37 w 60"/>
                <a:gd name="T19" fmla="*/ 24 h 60"/>
                <a:gd name="T20" fmla="*/ 40 w 60"/>
                <a:gd name="T21" fmla="*/ 27 h 60"/>
                <a:gd name="T22" fmla="*/ 40 w 60"/>
                <a:gd name="T23" fmla="*/ 57 h 60"/>
                <a:gd name="T24" fmla="*/ 37 w 60"/>
                <a:gd name="T25" fmla="*/ 60 h 60"/>
                <a:gd name="T26" fmla="*/ 3 w 60"/>
                <a:gd name="T27" fmla="*/ 60 h 60"/>
                <a:gd name="T28" fmla="*/ 0 w 60"/>
                <a:gd name="T29" fmla="*/ 57 h 60"/>
                <a:gd name="T30" fmla="*/ 0 w 60"/>
                <a:gd name="T31" fmla="*/ 27 h 60"/>
                <a:gd name="T32" fmla="*/ 3 w 60"/>
                <a:gd name="T33" fmla="*/ 24 h 60"/>
                <a:gd name="T34" fmla="*/ 28 w 60"/>
                <a:gd name="T35" fmla="*/ 24 h 60"/>
                <a:gd name="T36" fmla="*/ 28 w 60"/>
                <a:gd name="T37" fmla="*/ 12 h 60"/>
                <a:gd name="T38" fmla="*/ 40 w 60"/>
                <a:gd name="T39" fmla="*/ 0 h 60"/>
                <a:gd name="T40" fmla="*/ 48 w 60"/>
                <a:gd name="T4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60">
                  <a:moveTo>
                    <a:pt x="48" y="0"/>
                  </a:moveTo>
                  <a:cubicBezTo>
                    <a:pt x="55" y="0"/>
                    <a:pt x="60" y="5"/>
                    <a:pt x="60" y="12"/>
                  </a:cubicBezTo>
                  <a:cubicBezTo>
                    <a:pt x="60" y="24"/>
                    <a:pt x="60" y="24"/>
                    <a:pt x="60" y="24"/>
                  </a:cubicBezTo>
                  <a:cubicBezTo>
                    <a:pt x="52" y="24"/>
                    <a:pt x="52" y="24"/>
                    <a:pt x="52" y="24"/>
                  </a:cubicBezTo>
                  <a:cubicBezTo>
                    <a:pt x="52" y="12"/>
                    <a:pt x="52" y="12"/>
                    <a:pt x="52" y="12"/>
                  </a:cubicBezTo>
                  <a:cubicBezTo>
                    <a:pt x="52" y="10"/>
                    <a:pt x="50" y="8"/>
                    <a:pt x="48" y="8"/>
                  </a:cubicBezTo>
                  <a:cubicBezTo>
                    <a:pt x="40" y="8"/>
                    <a:pt x="40" y="8"/>
                    <a:pt x="40" y="8"/>
                  </a:cubicBezTo>
                  <a:cubicBezTo>
                    <a:pt x="38" y="8"/>
                    <a:pt x="36" y="10"/>
                    <a:pt x="36" y="12"/>
                  </a:cubicBezTo>
                  <a:cubicBezTo>
                    <a:pt x="36" y="24"/>
                    <a:pt x="36" y="24"/>
                    <a:pt x="36" y="24"/>
                  </a:cubicBezTo>
                  <a:cubicBezTo>
                    <a:pt x="37" y="24"/>
                    <a:pt x="37" y="24"/>
                    <a:pt x="37" y="24"/>
                  </a:cubicBezTo>
                  <a:cubicBezTo>
                    <a:pt x="39" y="24"/>
                    <a:pt x="40" y="25"/>
                    <a:pt x="40" y="27"/>
                  </a:cubicBezTo>
                  <a:cubicBezTo>
                    <a:pt x="40" y="57"/>
                    <a:pt x="40" y="57"/>
                    <a:pt x="40" y="57"/>
                  </a:cubicBezTo>
                  <a:cubicBezTo>
                    <a:pt x="40" y="59"/>
                    <a:pt x="39" y="60"/>
                    <a:pt x="37" y="60"/>
                  </a:cubicBezTo>
                  <a:cubicBezTo>
                    <a:pt x="3" y="60"/>
                    <a:pt x="3" y="60"/>
                    <a:pt x="3" y="60"/>
                  </a:cubicBezTo>
                  <a:cubicBezTo>
                    <a:pt x="1" y="60"/>
                    <a:pt x="0" y="59"/>
                    <a:pt x="0" y="57"/>
                  </a:cubicBezTo>
                  <a:cubicBezTo>
                    <a:pt x="0" y="27"/>
                    <a:pt x="0" y="27"/>
                    <a:pt x="0" y="27"/>
                  </a:cubicBezTo>
                  <a:cubicBezTo>
                    <a:pt x="0" y="25"/>
                    <a:pt x="1" y="24"/>
                    <a:pt x="3" y="24"/>
                  </a:cubicBezTo>
                  <a:cubicBezTo>
                    <a:pt x="28" y="24"/>
                    <a:pt x="28" y="24"/>
                    <a:pt x="28" y="24"/>
                  </a:cubicBezTo>
                  <a:cubicBezTo>
                    <a:pt x="28" y="12"/>
                    <a:pt x="28" y="12"/>
                    <a:pt x="28" y="12"/>
                  </a:cubicBezTo>
                  <a:cubicBezTo>
                    <a:pt x="28" y="5"/>
                    <a:pt x="33" y="0"/>
                    <a:pt x="40" y="0"/>
                  </a:cubicBezTo>
                  <a:lnTo>
                    <a:pt x="48" y="0"/>
                  </a:lnTo>
                  <a:close/>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grpSp>
    </p:spTree>
    <p:extLst>
      <p:ext uri="{BB962C8B-B14F-4D97-AF65-F5344CB8AC3E}">
        <p14:creationId xmlns:p14="http://schemas.microsoft.com/office/powerpoint/2010/main" val="29394369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30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3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par>
                          <p:cTn id="18" fill="hold">
                            <p:stCondLst>
                              <p:cond delay="1300"/>
                            </p:stCondLst>
                            <p:childTnLst>
                              <p:par>
                                <p:cTn id="19" presetID="42"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par>
                                <p:cTn id="24" presetID="2" presetClass="entr" presetSubtype="2" fill="hold" grpId="0" nodeType="withEffect">
                                  <p:stCondLst>
                                    <p:cond delay="150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1+#ppt_w/2"/>
                                          </p:val>
                                        </p:tav>
                                        <p:tav tm="100000">
                                          <p:val>
                                            <p:strVal val="#ppt_x"/>
                                          </p:val>
                                        </p:tav>
                                      </p:tavLst>
                                    </p:anim>
                                    <p:anim calcmode="lin" valueType="num">
                                      <p:cBhvr additive="base">
                                        <p:cTn id="27" dur="500" fill="hold"/>
                                        <p:tgtEl>
                                          <p:spTgt spid="17"/>
                                        </p:tgtEl>
                                        <p:attrNameLst>
                                          <p:attrName>ppt_y</p:attrName>
                                        </p:attrNameLst>
                                      </p:cBhvr>
                                      <p:tavLst>
                                        <p:tav tm="0">
                                          <p:val>
                                            <p:strVal val="#ppt_y"/>
                                          </p:val>
                                        </p:tav>
                                        <p:tav tm="100000">
                                          <p:val>
                                            <p:strVal val="#ppt_y"/>
                                          </p:val>
                                        </p:tav>
                                      </p:tavLst>
                                    </p:anim>
                                  </p:childTnLst>
                                </p:cTn>
                              </p:par>
                              <p:par>
                                <p:cTn id="28" presetID="10" presetClass="entr" presetSubtype="0" fill="hold" grpId="0" nodeType="withEffect">
                                  <p:stCondLst>
                                    <p:cond delay="160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par>
                          <p:cTn id="31" fill="hold">
                            <p:stCondLst>
                              <p:cond delay="3400"/>
                            </p:stCondLst>
                            <p:childTnLst>
                              <p:par>
                                <p:cTn id="32" presetID="22" presetClass="entr" presetSubtype="8" fill="hold" nodeType="afterEffect">
                                  <p:stCondLst>
                                    <p:cond delay="6900"/>
                                  </p:stCondLst>
                                  <p:childTnLst>
                                    <p:set>
                                      <p:cBhvr>
                                        <p:cTn id="33" dur="1" fill="hold">
                                          <p:stCondLst>
                                            <p:cond delay="0"/>
                                          </p:stCondLst>
                                        </p:cTn>
                                        <p:tgtEl>
                                          <p:spTgt spid="37"/>
                                        </p:tgtEl>
                                        <p:attrNameLst>
                                          <p:attrName>style.visibility</p:attrName>
                                        </p:attrNameLst>
                                      </p:cBhvr>
                                      <p:to>
                                        <p:strVal val="visible"/>
                                      </p:to>
                                    </p:set>
                                    <p:animEffect transition="in" filter="wipe(left)">
                                      <p:cBhvr>
                                        <p:cTn id="34" dur="1000"/>
                                        <p:tgtEl>
                                          <p:spTgt spid="37"/>
                                        </p:tgtEl>
                                      </p:cBhvr>
                                    </p:animEffect>
                                  </p:childTnLst>
                                </p:cTn>
                              </p:par>
                            </p:childTnLst>
                          </p:cTn>
                        </p:par>
                        <p:par>
                          <p:cTn id="35" fill="hold">
                            <p:stCondLst>
                              <p:cond delay="11300"/>
                            </p:stCondLst>
                            <p:childTnLst>
                              <p:par>
                                <p:cTn id="36" presetID="22" presetClass="entr" presetSubtype="8" fill="hold" nodeType="afterEffect">
                                  <p:stCondLst>
                                    <p:cond delay="6700"/>
                                  </p:stCondLst>
                                  <p:childTnLst>
                                    <p:set>
                                      <p:cBhvr>
                                        <p:cTn id="37" dur="1" fill="hold">
                                          <p:stCondLst>
                                            <p:cond delay="0"/>
                                          </p:stCondLst>
                                        </p:cTn>
                                        <p:tgtEl>
                                          <p:spTgt spid="41"/>
                                        </p:tgtEl>
                                        <p:attrNameLst>
                                          <p:attrName>style.visibility</p:attrName>
                                        </p:attrNameLst>
                                      </p:cBhvr>
                                      <p:to>
                                        <p:strVal val="visible"/>
                                      </p:to>
                                    </p:set>
                                    <p:animEffect transition="in" filter="wipe(left)">
                                      <p:cBhvr>
                                        <p:cTn id="38" dur="1000"/>
                                        <p:tgtEl>
                                          <p:spTgt spid="41"/>
                                        </p:tgtEl>
                                      </p:cBhvr>
                                    </p:animEffect>
                                  </p:childTnLst>
                                </p:cTn>
                              </p:par>
                            </p:childTnLst>
                          </p:cTn>
                        </p:par>
                        <p:par>
                          <p:cTn id="39" fill="hold">
                            <p:stCondLst>
                              <p:cond delay="19000"/>
                            </p:stCondLst>
                            <p:childTnLst>
                              <p:par>
                                <p:cTn id="40" presetID="22" presetClass="entr" presetSubtype="8" fill="hold" nodeType="afterEffect">
                                  <p:stCondLst>
                                    <p:cond delay="5500"/>
                                  </p:stCondLst>
                                  <p:childTnLst>
                                    <p:set>
                                      <p:cBhvr>
                                        <p:cTn id="41" dur="1" fill="hold">
                                          <p:stCondLst>
                                            <p:cond delay="0"/>
                                          </p:stCondLst>
                                        </p:cTn>
                                        <p:tgtEl>
                                          <p:spTgt spid="54"/>
                                        </p:tgtEl>
                                        <p:attrNameLst>
                                          <p:attrName>style.visibility</p:attrName>
                                        </p:attrNameLst>
                                      </p:cBhvr>
                                      <p:to>
                                        <p:strVal val="visible"/>
                                      </p:to>
                                    </p:set>
                                    <p:animEffect transition="in" filter="wipe(left)">
                                      <p:cBhvr>
                                        <p:cTn id="42" dur="1000"/>
                                        <p:tgtEl>
                                          <p:spTgt spid="54"/>
                                        </p:tgtEl>
                                      </p:cBhvr>
                                    </p:animEffect>
                                  </p:childTnLst>
                                </p:cTn>
                              </p:par>
                            </p:childTnLst>
                          </p:cTn>
                        </p:par>
                        <p:par>
                          <p:cTn id="43" fill="hold">
                            <p:stCondLst>
                              <p:cond delay="25500"/>
                            </p:stCondLst>
                            <p:childTnLst>
                              <p:par>
                                <p:cTn id="44" presetID="22" presetClass="entr" presetSubtype="8" fill="hold" nodeType="afterEffect">
                                  <p:stCondLst>
                                    <p:cond delay="4900"/>
                                  </p:stCondLst>
                                  <p:childTnLst>
                                    <p:set>
                                      <p:cBhvr>
                                        <p:cTn id="45" dur="1" fill="hold">
                                          <p:stCondLst>
                                            <p:cond delay="0"/>
                                          </p:stCondLst>
                                        </p:cTn>
                                        <p:tgtEl>
                                          <p:spTgt spid="55"/>
                                        </p:tgtEl>
                                        <p:attrNameLst>
                                          <p:attrName>style.visibility</p:attrName>
                                        </p:attrNameLst>
                                      </p:cBhvr>
                                      <p:to>
                                        <p:strVal val="visible"/>
                                      </p:to>
                                    </p:set>
                                    <p:animEffect transition="in" filter="wipe(left)">
                                      <p:cBhvr>
                                        <p:cTn id="46" dur="1800"/>
                                        <p:tgtEl>
                                          <p:spTgt spid="55"/>
                                        </p:tgtEl>
                                      </p:cBhvr>
                                    </p:animEffect>
                                  </p:childTnLst>
                                </p:cTn>
                              </p:par>
                            </p:childTnLst>
                          </p:cTn>
                        </p:par>
                        <p:par>
                          <p:cTn id="47" fill="hold">
                            <p:stCondLst>
                              <p:cond delay="32200"/>
                            </p:stCondLst>
                            <p:childTnLst>
                              <p:par>
                                <p:cTn id="48" presetID="22" presetClass="entr" presetSubtype="8" fill="hold" nodeType="afterEffect">
                                  <p:stCondLst>
                                    <p:cond delay="5800"/>
                                  </p:stCondLst>
                                  <p:childTnLst>
                                    <p:set>
                                      <p:cBhvr>
                                        <p:cTn id="49" dur="1" fill="hold">
                                          <p:stCondLst>
                                            <p:cond delay="0"/>
                                          </p:stCondLst>
                                        </p:cTn>
                                        <p:tgtEl>
                                          <p:spTgt spid="56"/>
                                        </p:tgtEl>
                                        <p:attrNameLst>
                                          <p:attrName>style.visibility</p:attrName>
                                        </p:attrNameLst>
                                      </p:cBhvr>
                                      <p:to>
                                        <p:strVal val="visible"/>
                                      </p:to>
                                    </p:set>
                                    <p:animEffect transition="in" filter="wipe(left)">
                                      <p:cBhvr>
                                        <p:cTn id="50" dur="1000"/>
                                        <p:tgtEl>
                                          <p:spTgt spid="56"/>
                                        </p:tgtEl>
                                      </p:cBhvr>
                                    </p:animEffect>
                                  </p:childTnLst>
                                </p:cTn>
                              </p:par>
                            </p:childTnLst>
                          </p:cTn>
                        </p:par>
                        <p:par>
                          <p:cTn id="51" fill="hold">
                            <p:stCondLst>
                              <p:cond delay="39000"/>
                            </p:stCondLst>
                            <p:childTnLst>
                              <p:par>
                                <p:cTn id="52" presetID="22" presetClass="entr" presetSubtype="8" fill="hold" nodeType="afterEffect">
                                  <p:stCondLst>
                                    <p:cond delay="5700"/>
                                  </p:stCondLst>
                                  <p:childTnLst>
                                    <p:set>
                                      <p:cBhvr>
                                        <p:cTn id="53" dur="1" fill="hold">
                                          <p:stCondLst>
                                            <p:cond delay="0"/>
                                          </p:stCondLst>
                                        </p:cTn>
                                        <p:tgtEl>
                                          <p:spTgt spid="61"/>
                                        </p:tgtEl>
                                        <p:attrNameLst>
                                          <p:attrName>style.visibility</p:attrName>
                                        </p:attrNameLst>
                                      </p:cBhvr>
                                      <p:to>
                                        <p:strVal val="visible"/>
                                      </p:to>
                                    </p:set>
                                    <p:animEffect transition="in" filter="wipe(left)">
                                      <p:cBhvr>
                                        <p:cTn id="54"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animBg="1"/>
      <p:bldP spid="6"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 name="Freeform 286"/>
          <p:cNvSpPr>
            <a:spLocks/>
          </p:cNvSpPr>
          <p:nvPr/>
        </p:nvSpPr>
        <p:spPr bwMode="auto">
          <a:xfrm>
            <a:off x="2362663" y="2673528"/>
            <a:ext cx="581832" cy="588390"/>
          </a:xfrm>
          <a:custGeom>
            <a:avLst/>
            <a:gdLst>
              <a:gd name="T0" fmla="*/ 48 w 60"/>
              <a:gd name="T1" fmla="*/ 0 h 60"/>
              <a:gd name="T2" fmla="*/ 60 w 60"/>
              <a:gd name="T3" fmla="*/ 12 h 60"/>
              <a:gd name="T4" fmla="*/ 60 w 60"/>
              <a:gd name="T5" fmla="*/ 24 h 60"/>
              <a:gd name="T6" fmla="*/ 52 w 60"/>
              <a:gd name="T7" fmla="*/ 24 h 60"/>
              <a:gd name="T8" fmla="*/ 52 w 60"/>
              <a:gd name="T9" fmla="*/ 12 h 60"/>
              <a:gd name="T10" fmla="*/ 48 w 60"/>
              <a:gd name="T11" fmla="*/ 8 h 60"/>
              <a:gd name="T12" fmla="*/ 40 w 60"/>
              <a:gd name="T13" fmla="*/ 8 h 60"/>
              <a:gd name="T14" fmla="*/ 36 w 60"/>
              <a:gd name="T15" fmla="*/ 12 h 60"/>
              <a:gd name="T16" fmla="*/ 36 w 60"/>
              <a:gd name="T17" fmla="*/ 24 h 60"/>
              <a:gd name="T18" fmla="*/ 37 w 60"/>
              <a:gd name="T19" fmla="*/ 24 h 60"/>
              <a:gd name="T20" fmla="*/ 40 w 60"/>
              <a:gd name="T21" fmla="*/ 27 h 60"/>
              <a:gd name="T22" fmla="*/ 40 w 60"/>
              <a:gd name="T23" fmla="*/ 57 h 60"/>
              <a:gd name="T24" fmla="*/ 37 w 60"/>
              <a:gd name="T25" fmla="*/ 60 h 60"/>
              <a:gd name="T26" fmla="*/ 3 w 60"/>
              <a:gd name="T27" fmla="*/ 60 h 60"/>
              <a:gd name="T28" fmla="*/ 0 w 60"/>
              <a:gd name="T29" fmla="*/ 57 h 60"/>
              <a:gd name="T30" fmla="*/ 0 w 60"/>
              <a:gd name="T31" fmla="*/ 27 h 60"/>
              <a:gd name="T32" fmla="*/ 3 w 60"/>
              <a:gd name="T33" fmla="*/ 24 h 60"/>
              <a:gd name="T34" fmla="*/ 28 w 60"/>
              <a:gd name="T35" fmla="*/ 24 h 60"/>
              <a:gd name="T36" fmla="*/ 28 w 60"/>
              <a:gd name="T37" fmla="*/ 12 h 60"/>
              <a:gd name="T38" fmla="*/ 40 w 60"/>
              <a:gd name="T39" fmla="*/ 0 h 60"/>
              <a:gd name="T40" fmla="*/ 48 w 60"/>
              <a:gd name="T4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60">
                <a:moveTo>
                  <a:pt x="48" y="0"/>
                </a:moveTo>
                <a:cubicBezTo>
                  <a:pt x="55" y="0"/>
                  <a:pt x="60" y="5"/>
                  <a:pt x="60" y="12"/>
                </a:cubicBezTo>
                <a:cubicBezTo>
                  <a:pt x="60" y="24"/>
                  <a:pt x="60" y="24"/>
                  <a:pt x="60" y="24"/>
                </a:cubicBezTo>
                <a:cubicBezTo>
                  <a:pt x="52" y="24"/>
                  <a:pt x="52" y="24"/>
                  <a:pt x="52" y="24"/>
                </a:cubicBezTo>
                <a:cubicBezTo>
                  <a:pt x="52" y="12"/>
                  <a:pt x="52" y="12"/>
                  <a:pt x="52" y="12"/>
                </a:cubicBezTo>
                <a:cubicBezTo>
                  <a:pt x="52" y="10"/>
                  <a:pt x="50" y="8"/>
                  <a:pt x="48" y="8"/>
                </a:cubicBezTo>
                <a:cubicBezTo>
                  <a:pt x="40" y="8"/>
                  <a:pt x="40" y="8"/>
                  <a:pt x="40" y="8"/>
                </a:cubicBezTo>
                <a:cubicBezTo>
                  <a:pt x="38" y="8"/>
                  <a:pt x="36" y="10"/>
                  <a:pt x="36" y="12"/>
                </a:cubicBezTo>
                <a:cubicBezTo>
                  <a:pt x="36" y="24"/>
                  <a:pt x="36" y="24"/>
                  <a:pt x="36" y="24"/>
                </a:cubicBezTo>
                <a:cubicBezTo>
                  <a:pt x="37" y="24"/>
                  <a:pt x="37" y="24"/>
                  <a:pt x="37" y="24"/>
                </a:cubicBezTo>
                <a:cubicBezTo>
                  <a:pt x="39" y="24"/>
                  <a:pt x="40" y="25"/>
                  <a:pt x="40" y="27"/>
                </a:cubicBezTo>
                <a:cubicBezTo>
                  <a:pt x="40" y="57"/>
                  <a:pt x="40" y="57"/>
                  <a:pt x="40" y="57"/>
                </a:cubicBezTo>
                <a:cubicBezTo>
                  <a:pt x="40" y="59"/>
                  <a:pt x="39" y="60"/>
                  <a:pt x="37" y="60"/>
                </a:cubicBezTo>
                <a:cubicBezTo>
                  <a:pt x="3" y="60"/>
                  <a:pt x="3" y="60"/>
                  <a:pt x="3" y="60"/>
                </a:cubicBezTo>
                <a:cubicBezTo>
                  <a:pt x="1" y="60"/>
                  <a:pt x="0" y="59"/>
                  <a:pt x="0" y="57"/>
                </a:cubicBezTo>
                <a:cubicBezTo>
                  <a:pt x="0" y="27"/>
                  <a:pt x="0" y="27"/>
                  <a:pt x="0" y="27"/>
                </a:cubicBezTo>
                <a:cubicBezTo>
                  <a:pt x="0" y="25"/>
                  <a:pt x="1" y="24"/>
                  <a:pt x="3" y="24"/>
                </a:cubicBezTo>
                <a:cubicBezTo>
                  <a:pt x="28" y="24"/>
                  <a:pt x="28" y="24"/>
                  <a:pt x="28" y="24"/>
                </a:cubicBezTo>
                <a:cubicBezTo>
                  <a:pt x="28" y="12"/>
                  <a:pt x="28" y="12"/>
                  <a:pt x="28" y="12"/>
                </a:cubicBezTo>
                <a:cubicBezTo>
                  <a:pt x="28" y="5"/>
                  <a:pt x="33" y="0"/>
                  <a:pt x="40" y="0"/>
                </a:cubicBezTo>
                <a:lnTo>
                  <a:pt x="48" y="0"/>
                </a:lnTo>
                <a:close/>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5" name="Rectangle 4">
            <a:hlinkClick r:id="" action="ppaction://noaction" highlightClick="1"/>
          </p:cNvPr>
          <p:cNvSpPr/>
          <p:nvPr/>
        </p:nvSpPr>
        <p:spPr>
          <a:xfrm rot="16200000">
            <a:off x="5926019" y="-5936411"/>
            <a:ext cx="319176"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5865909" y="-831069"/>
            <a:ext cx="46018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 name="Rectangle 2"/>
          <p:cNvSpPr/>
          <p:nvPr/>
        </p:nvSpPr>
        <p:spPr>
          <a:xfrm rot="16200000">
            <a:off x="5359931" y="29137"/>
            <a:ext cx="1472131"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9" name="TextBox 18"/>
          <p:cNvSpPr txBox="1"/>
          <p:nvPr/>
        </p:nvSpPr>
        <p:spPr>
          <a:xfrm>
            <a:off x="1" y="5783985"/>
            <a:ext cx="12111486" cy="861774"/>
          </a:xfrm>
          <a:prstGeom prst="rect">
            <a:avLst/>
          </a:prstGeom>
          <a:noFill/>
        </p:spPr>
        <p:txBody>
          <a:bodyPr wrap="square" rtlCol="0">
            <a:spAutoFit/>
          </a:bodyPr>
          <a:lstStyle/>
          <a:p>
            <a:pPr algn="ctr"/>
            <a:r>
              <a:rPr lang="en-US" sz="3200" dirty="0" smtClean="0">
                <a:solidFill>
                  <a:schemeClr val="bg2">
                    <a:lumMod val="75000"/>
                  </a:schemeClr>
                </a:solidFill>
              </a:rPr>
              <a:t>SUMMARY</a:t>
            </a:r>
          </a:p>
          <a:p>
            <a:pPr algn="ctr"/>
            <a:r>
              <a:rPr lang="en-US" dirty="0" smtClean="0">
                <a:solidFill>
                  <a:schemeClr val="bg2">
                    <a:lumMod val="75000"/>
                  </a:schemeClr>
                </a:solidFill>
              </a:rPr>
              <a:t>FOREIGN TRAVEL</a:t>
            </a:r>
            <a:endParaRPr lang="en-US" dirty="0">
              <a:solidFill>
                <a:schemeClr val="bg2">
                  <a:lumMod val="75000"/>
                </a:schemeClr>
              </a:solidFill>
            </a:endParaRPr>
          </a:p>
        </p:txBody>
      </p:sp>
      <p:sp>
        <p:nvSpPr>
          <p:cNvPr id="20" name="TextBox 19"/>
          <p:cNvSpPr txBox="1"/>
          <p:nvPr/>
        </p:nvSpPr>
        <p:spPr>
          <a:xfrm>
            <a:off x="1130506" y="5043823"/>
            <a:ext cx="9729138" cy="369332"/>
          </a:xfrm>
          <a:prstGeom prst="rect">
            <a:avLst/>
          </a:prstGeom>
          <a:noFill/>
        </p:spPr>
        <p:txBody>
          <a:bodyPr wrap="square" rtlCol="0">
            <a:spAutoFit/>
          </a:bodyPr>
          <a:lstStyle/>
          <a:p>
            <a:pPr algn="ctr"/>
            <a:r>
              <a:rPr lang="en-US" b="1"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Things to Remember</a:t>
            </a:r>
            <a:endParaRPr lang="en-US" b="1"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graphicFrame>
        <p:nvGraphicFramePr>
          <p:cNvPr id="6" name="Table 5"/>
          <p:cNvGraphicFramePr>
            <a:graphicFrameLocks noGrp="1"/>
          </p:cNvGraphicFramePr>
          <p:nvPr>
            <p:extLst>
              <p:ext uri="{D42A27DB-BD31-4B8C-83A1-F6EECF244321}">
                <p14:modId xmlns:p14="http://schemas.microsoft.com/office/powerpoint/2010/main" val="1420212075"/>
              </p:ext>
            </p:extLst>
          </p:nvPr>
        </p:nvGraphicFramePr>
        <p:xfrm>
          <a:off x="2052102" y="673406"/>
          <a:ext cx="5386717" cy="3931920"/>
        </p:xfrm>
        <a:graphic>
          <a:graphicData uri="http://schemas.openxmlformats.org/drawingml/2006/table">
            <a:tbl>
              <a:tblPr firstRow="1" bandRow="1">
                <a:tableStyleId>{5C22544A-7EE6-4342-B048-85BDC9FD1C3A}</a:tableStyleId>
              </a:tblPr>
              <a:tblGrid>
                <a:gridCol w="1203118"/>
                <a:gridCol w="4183599"/>
              </a:tblGrid>
              <a:tr h="914234">
                <a:tc>
                  <a:txBody>
                    <a:bodyPr/>
                    <a:lstStyle/>
                    <a:p>
                      <a:endParaRPr lang="en-US" dirty="0" smtClean="0"/>
                    </a:p>
                    <a:p>
                      <a:endParaRPr lang="en-US" dirty="0" smtClean="0"/>
                    </a:p>
                    <a:p>
                      <a:endParaRPr lang="en-US" dirty="0" smtClean="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b="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7717134" y="753626"/>
            <a:ext cx="4220308" cy="646331"/>
          </a:xfrm>
          <a:prstGeom prst="rect">
            <a:avLst/>
          </a:prstGeom>
          <a:noFill/>
        </p:spPr>
        <p:txBody>
          <a:bodyPr wrap="square" rtlCol="0">
            <a:spAutoFit/>
          </a:bodyPr>
          <a:lstStyle/>
          <a:p>
            <a:r>
              <a:rPr lang="en-US" sz="2000" dirty="0" smtClean="0">
                <a:solidFill>
                  <a:srgbClr val="C00000"/>
                </a:solidFill>
              </a:rPr>
              <a:t>A.</a:t>
            </a:r>
            <a:r>
              <a:rPr lang="en-US" sz="1600" dirty="0" smtClean="0"/>
              <a:t> </a:t>
            </a:r>
            <a:r>
              <a:rPr lang="en-US" sz="1600" dirty="0" smtClean="0">
                <a:solidFill>
                  <a:schemeClr val="tx2">
                    <a:lumMod val="75000"/>
                  </a:schemeClr>
                </a:solidFill>
              </a:rPr>
              <a:t>Government employees should understand the risk involved with overseas travel</a:t>
            </a:r>
            <a:endParaRPr lang="en-US" sz="1600" dirty="0">
              <a:solidFill>
                <a:schemeClr val="tx2">
                  <a:lumMod val="75000"/>
                </a:schemeClr>
              </a:solidFill>
            </a:endParaRPr>
          </a:p>
        </p:txBody>
      </p:sp>
      <p:sp>
        <p:nvSpPr>
          <p:cNvPr id="42" name="TextBox 41"/>
          <p:cNvSpPr txBox="1"/>
          <p:nvPr/>
        </p:nvSpPr>
        <p:spPr>
          <a:xfrm>
            <a:off x="7717134" y="1663771"/>
            <a:ext cx="4220308" cy="646331"/>
          </a:xfrm>
          <a:prstGeom prst="rect">
            <a:avLst/>
          </a:prstGeom>
          <a:noFill/>
        </p:spPr>
        <p:txBody>
          <a:bodyPr wrap="square" rtlCol="0">
            <a:spAutoFit/>
          </a:bodyPr>
          <a:lstStyle/>
          <a:p>
            <a:r>
              <a:rPr lang="en-US" sz="2000" dirty="0">
                <a:solidFill>
                  <a:srgbClr val="C00000"/>
                </a:solidFill>
              </a:rPr>
              <a:t>B</a:t>
            </a:r>
            <a:r>
              <a:rPr lang="en-US" sz="2000" dirty="0" smtClean="0">
                <a:solidFill>
                  <a:srgbClr val="C00000"/>
                </a:solidFill>
              </a:rPr>
              <a:t>.</a:t>
            </a:r>
            <a:r>
              <a:rPr lang="en-US" sz="1600" dirty="0" smtClean="0"/>
              <a:t> </a:t>
            </a:r>
            <a:r>
              <a:rPr lang="en-US" sz="1600" dirty="0" smtClean="0">
                <a:solidFill>
                  <a:schemeClr val="tx2">
                    <a:lumMod val="75000"/>
                  </a:schemeClr>
                </a:solidFill>
              </a:rPr>
              <a:t>Never assume privacy. A friendly country, may not be so “friendly”</a:t>
            </a:r>
            <a:endParaRPr lang="en-US" sz="1600" dirty="0">
              <a:solidFill>
                <a:schemeClr val="tx2">
                  <a:lumMod val="75000"/>
                </a:schemeClr>
              </a:solidFill>
            </a:endParaRPr>
          </a:p>
        </p:txBody>
      </p:sp>
      <p:sp>
        <p:nvSpPr>
          <p:cNvPr id="43" name="TextBox 42"/>
          <p:cNvSpPr txBox="1"/>
          <p:nvPr/>
        </p:nvSpPr>
        <p:spPr>
          <a:xfrm>
            <a:off x="7748905" y="2573916"/>
            <a:ext cx="4220308" cy="646331"/>
          </a:xfrm>
          <a:prstGeom prst="rect">
            <a:avLst/>
          </a:prstGeom>
          <a:noFill/>
        </p:spPr>
        <p:txBody>
          <a:bodyPr wrap="square" rtlCol="0">
            <a:spAutoFit/>
          </a:bodyPr>
          <a:lstStyle/>
          <a:p>
            <a:r>
              <a:rPr lang="en-US" sz="2000" dirty="0" smtClean="0">
                <a:solidFill>
                  <a:srgbClr val="C00000"/>
                </a:solidFill>
              </a:rPr>
              <a:t>C.</a:t>
            </a:r>
            <a:r>
              <a:rPr lang="en-US" sz="1600" dirty="0" smtClean="0"/>
              <a:t> </a:t>
            </a:r>
            <a:r>
              <a:rPr lang="en-US" sz="1600" dirty="0" smtClean="0">
                <a:solidFill>
                  <a:schemeClr val="tx2">
                    <a:lumMod val="75000"/>
                  </a:schemeClr>
                </a:solidFill>
              </a:rPr>
              <a:t>Smartphones, tablets and laptops are more susceptible than ever to security threats</a:t>
            </a:r>
            <a:endParaRPr lang="en-US" sz="1600" dirty="0">
              <a:solidFill>
                <a:schemeClr val="tx2">
                  <a:lumMod val="75000"/>
                </a:schemeClr>
              </a:solidFill>
            </a:endParaRPr>
          </a:p>
        </p:txBody>
      </p:sp>
      <p:sp>
        <p:nvSpPr>
          <p:cNvPr id="44" name="TextBox 43"/>
          <p:cNvSpPr txBox="1"/>
          <p:nvPr/>
        </p:nvSpPr>
        <p:spPr>
          <a:xfrm>
            <a:off x="7748905" y="3630895"/>
            <a:ext cx="4220308" cy="646331"/>
          </a:xfrm>
          <a:prstGeom prst="rect">
            <a:avLst/>
          </a:prstGeom>
          <a:noFill/>
        </p:spPr>
        <p:txBody>
          <a:bodyPr wrap="square" rtlCol="0">
            <a:spAutoFit/>
          </a:bodyPr>
          <a:lstStyle/>
          <a:p>
            <a:r>
              <a:rPr lang="en-US" sz="2000" dirty="0">
                <a:solidFill>
                  <a:srgbClr val="C00000"/>
                </a:solidFill>
              </a:rPr>
              <a:t>D</a:t>
            </a:r>
            <a:r>
              <a:rPr lang="en-US" sz="2000" dirty="0" smtClean="0">
                <a:solidFill>
                  <a:srgbClr val="C00000"/>
                </a:solidFill>
              </a:rPr>
              <a:t>.</a:t>
            </a:r>
            <a:r>
              <a:rPr lang="en-US" sz="1600" dirty="0" smtClean="0"/>
              <a:t> </a:t>
            </a:r>
            <a:r>
              <a:rPr lang="en-US" sz="1600" dirty="0" smtClean="0">
                <a:solidFill>
                  <a:schemeClr val="tx2">
                    <a:lumMod val="75000"/>
                  </a:schemeClr>
                </a:solidFill>
              </a:rPr>
              <a:t>Take care of basic housekeeping when you return</a:t>
            </a:r>
            <a:endParaRPr lang="en-US" sz="1600" dirty="0">
              <a:solidFill>
                <a:schemeClr val="tx2">
                  <a:lumMod val="75000"/>
                </a:schemeClr>
              </a:solidFill>
            </a:endParaRPr>
          </a:p>
        </p:txBody>
      </p:sp>
      <p:pic>
        <p:nvPicPr>
          <p:cNvPr id="24" name="Picture 23"/>
          <p:cNvPicPr>
            <a:picLocks noChangeAspect="1"/>
          </p:cNvPicPr>
          <p:nvPr/>
        </p:nvPicPr>
        <p:blipFill>
          <a:blip r:embed="rId3" cstate="print">
            <a:duotone>
              <a:prstClr val="black"/>
              <a:schemeClr val="tx2">
                <a:lumMod val="75000"/>
                <a:tint val="45000"/>
                <a:satMod val="400000"/>
              </a:schemeClr>
            </a:duotone>
            <a:extLst>
              <a:ext uri="{28A0092B-C50C-407E-A947-70E740481C1C}">
                <a14:useLocalDpi xmlns:a14="http://schemas.microsoft.com/office/drawing/2010/main" val="0"/>
              </a:ext>
            </a:extLst>
          </a:blip>
          <a:stretch>
            <a:fillRect/>
          </a:stretch>
        </p:blipFill>
        <p:spPr>
          <a:xfrm>
            <a:off x="2320573" y="800488"/>
            <a:ext cx="681070" cy="681070"/>
          </a:xfrm>
          <a:prstGeom prst="rect">
            <a:avLst/>
          </a:prstGeom>
        </p:spPr>
      </p:pic>
      <p:sp>
        <p:nvSpPr>
          <p:cNvPr id="25" name="Freeform 679"/>
          <p:cNvSpPr>
            <a:spLocks noEditPoints="1"/>
          </p:cNvSpPr>
          <p:nvPr/>
        </p:nvSpPr>
        <p:spPr bwMode="auto">
          <a:xfrm>
            <a:off x="2386976" y="1729372"/>
            <a:ext cx="533206" cy="537276"/>
          </a:xfrm>
          <a:custGeom>
            <a:avLst/>
            <a:gdLst>
              <a:gd name="T0" fmla="*/ 9 w 64"/>
              <a:gd name="T1" fmla="*/ 47 h 64"/>
              <a:gd name="T2" fmla="*/ 0 w 64"/>
              <a:gd name="T3" fmla="*/ 55 h 64"/>
              <a:gd name="T4" fmla="*/ 9 w 64"/>
              <a:gd name="T5" fmla="*/ 64 h 64"/>
              <a:gd name="T6" fmla="*/ 17 w 64"/>
              <a:gd name="T7" fmla="*/ 55 h 64"/>
              <a:gd name="T8" fmla="*/ 9 w 64"/>
              <a:gd name="T9" fmla="*/ 47 h 64"/>
              <a:gd name="T10" fmla="*/ 0 w 64"/>
              <a:gd name="T11" fmla="*/ 22 h 64"/>
              <a:gd name="T12" fmla="*/ 0 w 64"/>
              <a:gd name="T13" fmla="*/ 34 h 64"/>
              <a:gd name="T14" fmla="*/ 21 w 64"/>
              <a:gd name="T15" fmla="*/ 43 h 64"/>
              <a:gd name="T16" fmla="*/ 30 w 64"/>
              <a:gd name="T17" fmla="*/ 64 h 64"/>
              <a:gd name="T18" fmla="*/ 42 w 64"/>
              <a:gd name="T19" fmla="*/ 64 h 64"/>
              <a:gd name="T20" fmla="*/ 0 w 64"/>
              <a:gd name="T21" fmla="*/ 22 h 64"/>
              <a:gd name="T22" fmla="*/ 0 w 64"/>
              <a:gd name="T23" fmla="*/ 0 h 64"/>
              <a:gd name="T24" fmla="*/ 0 w 64"/>
              <a:gd name="T25" fmla="*/ 12 h 64"/>
              <a:gd name="T26" fmla="*/ 52 w 64"/>
              <a:gd name="T27" fmla="*/ 64 h 64"/>
              <a:gd name="T28" fmla="*/ 64 w 64"/>
              <a:gd name="T29" fmla="*/ 64 h 64"/>
              <a:gd name="T30" fmla="*/ 0 w 64"/>
              <a:gd name="T3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64">
                <a:moveTo>
                  <a:pt x="9" y="47"/>
                </a:moveTo>
                <a:cubicBezTo>
                  <a:pt x="4" y="47"/>
                  <a:pt x="0" y="51"/>
                  <a:pt x="0" y="55"/>
                </a:cubicBezTo>
                <a:cubicBezTo>
                  <a:pt x="0" y="60"/>
                  <a:pt x="4" y="64"/>
                  <a:pt x="9" y="64"/>
                </a:cubicBezTo>
                <a:cubicBezTo>
                  <a:pt x="13" y="64"/>
                  <a:pt x="17" y="60"/>
                  <a:pt x="17" y="55"/>
                </a:cubicBezTo>
                <a:cubicBezTo>
                  <a:pt x="17" y="51"/>
                  <a:pt x="13" y="47"/>
                  <a:pt x="9" y="47"/>
                </a:cubicBezTo>
                <a:moveTo>
                  <a:pt x="0" y="22"/>
                </a:moveTo>
                <a:cubicBezTo>
                  <a:pt x="0" y="34"/>
                  <a:pt x="0" y="34"/>
                  <a:pt x="0" y="34"/>
                </a:cubicBezTo>
                <a:cubicBezTo>
                  <a:pt x="8" y="34"/>
                  <a:pt x="16" y="37"/>
                  <a:pt x="21" y="43"/>
                </a:cubicBezTo>
                <a:cubicBezTo>
                  <a:pt x="27" y="48"/>
                  <a:pt x="30" y="56"/>
                  <a:pt x="30" y="64"/>
                </a:cubicBezTo>
                <a:cubicBezTo>
                  <a:pt x="42" y="64"/>
                  <a:pt x="42" y="64"/>
                  <a:pt x="42" y="64"/>
                </a:cubicBezTo>
                <a:cubicBezTo>
                  <a:pt x="42" y="41"/>
                  <a:pt x="23" y="22"/>
                  <a:pt x="0" y="22"/>
                </a:cubicBezTo>
                <a:close/>
                <a:moveTo>
                  <a:pt x="0" y="0"/>
                </a:moveTo>
                <a:cubicBezTo>
                  <a:pt x="0" y="12"/>
                  <a:pt x="0" y="12"/>
                  <a:pt x="0" y="12"/>
                </a:cubicBezTo>
                <a:cubicBezTo>
                  <a:pt x="29" y="12"/>
                  <a:pt x="52" y="35"/>
                  <a:pt x="52" y="64"/>
                </a:cubicBezTo>
                <a:cubicBezTo>
                  <a:pt x="64" y="64"/>
                  <a:pt x="64" y="64"/>
                  <a:pt x="64" y="64"/>
                </a:cubicBezTo>
                <a:cubicBezTo>
                  <a:pt x="64" y="29"/>
                  <a:pt x="35" y="0"/>
                  <a:pt x="0" y="0"/>
                </a:cubicBezTo>
              </a:path>
            </a:pathLst>
          </a:custGeom>
          <a:solidFill>
            <a:schemeClr val="tx2">
              <a:lumMod val="75000"/>
            </a:schemeClr>
          </a:solidFill>
          <a:ln>
            <a:noFill/>
          </a:ln>
        </p:spPr>
        <p:txBody>
          <a:bodyPr vert="horz" wrap="square" lIns="110624" tIns="55312" rIns="110624" bIns="55312" numCol="1" anchor="t" anchorCtr="0" compatLnSpc="1">
            <a:prstTxWarp prst="textNoShape">
              <a:avLst/>
            </a:prstTxWarp>
          </a:bodyPr>
          <a:lstStyle/>
          <a:p>
            <a:endParaRPr lang="bg-BG">
              <a:solidFill>
                <a:schemeClr val="tx2">
                  <a:lumMod val="75000"/>
                </a:schemeClr>
              </a:solidFill>
            </a:endParaRPr>
          </a:p>
        </p:txBody>
      </p:sp>
      <p:sp>
        <p:nvSpPr>
          <p:cNvPr id="27" name="Freeform 318"/>
          <p:cNvSpPr>
            <a:spLocks/>
          </p:cNvSpPr>
          <p:nvPr/>
        </p:nvSpPr>
        <p:spPr bwMode="auto">
          <a:xfrm>
            <a:off x="2320573" y="3770870"/>
            <a:ext cx="584886" cy="583594"/>
          </a:xfrm>
          <a:custGeom>
            <a:avLst/>
            <a:gdLst>
              <a:gd name="T0" fmla="*/ 49 w 65"/>
              <a:gd name="T1" fmla="*/ 41 h 65"/>
              <a:gd name="T2" fmla="*/ 38 w 65"/>
              <a:gd name="T3" fmla="*/ 30 h 65"/>
              <a:gd name="T4" fmla="*/ 65 w 65"/>
              <a:gd name="T5" fmla="*/ 9 h 65"/>
              <a:gd name="T6" fmla="*/ 57 w 65"/>
              <a:gd name="T7" fmla="*/ 1 h 65"/>
              <a:gd name="T8" fmla="*/ 23 w 65"/>
              <a:gd name="T9" fmla="*/ 15 h 65"/>
              <a:gd name="T10" fmla="*/ 12 w 65"/>
              <a:gd name="T11" fmla="*/ 4 h 65"/>
              <a:gd name="T12" fmla="*/ 2 w 65"/>
              <a:gd name="T13" fmla="*/ 2 h 65"/>
              <a:gd name="T14" fmla="*/ 4 w 65"/>
              <a:gd name="T15" fmla="*/ 12 h 65"/>
              <a:gd name="T16" fmla="*/ 15 w 65"/>
              <a:gd name="T17" fmla="*/ 23 h 65"/>
              <a:gd name="T18" fmla="*/ 1 w 65"/>
              <a:gd name="T19" fmla="*/ 57 h 65"/>
              <a:gd name="T20" fmla="*/ 9 w 65"/>
              <a:gd name="T21" fmla="*/ 65 h 65"/>
              <a:gd name="T22" fmla="*/ 30 w 65"/>
              <a:gd name="T23" fmla="*/ 38 h 65"/>
              <a:gd name="T24" fmla="*/ 41 w 65"/>
              <a:gd name="T25" fmla="*/ 49 h 65"/>
              <a:gd name="T26" fmla="*/ 41 w 65"/>
              <a:gd name="T27" fmla="*/ 65 h 65"/>
              <a:gd name="T28" fmla="*/ 49 w 65"/>
              <a:gd name="T29" fmla="*/ 65 h 65"/>
              <a:gd name="T30" fmla="*/ 53 w 65"/>
              <a:gd name="T31" fmla="*/ 53 h 65"/>
              <a:gd name="T32" fmla="*/ 65 w 65"/>
              <a:gd name="T33" fmla="*/ 49 h 65"/>
              <a:gd name="T34" fmla="*/ 65 w 65"/>
              <a:gd name="T35" fmla="*/ 41 h 65"/>
              <a:gd name="T36" fmla="*/ 49 w 65"/>
              <a:gd name="T37" fmla="*/ 4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 h="65">
                <a:moveTo>
                  <a:pt x="49" y="41"/>
                </a:moveTo>
                <a:cubicBezTo>
                  <a:pt x="38" y="30"/>
                  <a:pt x="38" y="30"/>
                  <a:pt x="38" y="30"/>
                </a:cubicBezTo>
                <a:cubicBezTo>
                  <a:pt x="65" y="9"/>
                  <a:pt x="65" y="9"/>
                  <a:pt x="65" y="9"/>
                </a:cubicBezTo>
                <a:cubicBezTo>
                  <a:pt x="57" y="1"/>
                  <a:pt x="57" y="1"/>
                  <a:pt x="57" y="1"/>
                </a:cubicBezTo>
                <a:cubicBezTo>
                  <a:pt x="23" y="15"/>
                  <a:pt x="23" y="15"/>
                  <a:pt x="23" y="15"/>
                </a:cubicBezTo>
                <a:cubicBezTo>
                  <a:pt x="12" y="4"/>
                  <a:pt x="12" y="4"/>
                  <a:pt x="12" y="4"/>
                </a:cubicBezTo>
                <a:cubicBezTo>
                  <a:pt x="9" y="1"/>
                  <a:pt x="4" y="0"/>
                  <a:pt x="2" y="2"/>
                </a:cubicBezTo>
                <a:cubicBezTo>
                  <a:pt x="0" y="4"/>
                  <a:pt x="1" y="9"/>
                  <a:pt x="4" y="12"/>
                </a:cubicBezTo>
                <a:cubicBezTo>
                  <a:pt x="15" y="23"/>
                  <a:pt x="15" y="23"/>
                  <a:pt x="15" y="23"/>
                </a:cubicBezTo>
                <a:cubicBezTo>
                  <a:pt x="1" y="57"/>
                  <a:pt x="1" y="57"/>
                  <a:pt x="1" y="57"/>
                </a:cubicBezTo>
                <a:cubicBezTo>
                  <a:pt x="9" y="65"/>
                  <a:pt x="9" y="65"/>
                  <a:pt x="9" y="65"/>
                </a:cubicBezTo>
                <a:cubicBezTo>
                  <a:pt x="30" y="38"/>
                  <a:pt x="30" y="38"/>
                  <a:pt x="30" y="38"/>
                </a:cubicBezTo>
                <a:cubicBezTo>
                  <a:pt x="41" y="49"/>
                  <a:pt x="41" y="49"/>
                  <a:pt x="41" y="49"/>
                </a:cubicBezTo>
                <a:cubicBezTo>
                  <a:pt x="41" y="65"/>
                  <a:pt x="41" y="65"/>
                  <a:pt x="41" y="65"/>
                </a:cubicBezTo>
                <a:cubicBezTo>
                  <a:pt x="49" y="65"/>
                  <a:pt x="49" y="65"/>
                  <a:pt x="49" y="65"/>
                </a:cubicBezTo>
                <a:cubicBezTo>
                  <a:pt x="53" y="53"/>
                  <a:pt x="53" y="53"/>
                  <a:pt x="53" y="53"/>
                </a:cubicBezTo>
                <a:cubicBezTo>
                  <a:pt x="65" y="49"/>
                  <a:pt x="65" y="49"/>
                  <a:pt x="65" y="49"/>
                </a:cubicBezTo>
                <a:cubicBezTo>
                  <a:pt x="65" y="41"/>
                  <a:pt x="65" y="41"/>
                  <a:pt x="65" y="41"/>
                </a:cubicBezTo>
                <a:cubicBezTo>
                  <a:pt x="49" y="41"/>
                  <a:pt x="49" y="41"/>
                  <a:pt x="49" y="41"/>
                </a:cubicBezTo>
                <a:close/>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grpSp>
        <p:nvGrpSpPr>
          <p:cNvPr id="46" name="Group 45"/>
          <p:cNvGrpSpPr/>
          <p:nvPr/>
        </p:nvGrpSpPr>
        <p:grpSpPr>
          <a:xfrm>
            <a:off x="-14559" y="350353"/>
            <a:ext cx="12044324" cy="4715662"/>
            <a:chOff x="-164392" y="427569"/>
            <a:chExt cx="12204040" cy="4578881"/>
          </a:xfrm>
        </p:grpSpPr>
        <p:sp>
          <p:nvSpPr>
            <p:cNvPr id="47" name="Rectangle 46"/>
            <p:cNvSpPr/>
            <p:nvPr/>
          </p:nvSpPr>
          <p:spPr>
            <a:xfrm>
              <a:off x="-164392" y="766118"/>
              <a:ext cx="12204040" cy="3986353"/>
            </a:xfrm>
            <a:prstGeom prst="rect">
              <a:avLst/>
            </a:prstGeom>
            <a:solidFill>
              <a:srgbClr val="D6DCE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p:cNvSpPr txBox="1"/>
            <p:nvPr/>
          </p:nvSpPr>
          <p:spPr>
            <a:xfrm>
              <a:off x="-58706" y="427569"/>
              <a:ext cx="1122689" cy="4578881"/>
            </a:xfrm>
            <a:prstGeom prst="rect">
              <a:avLst/>
            </a:prstGeom>
            <a:noFill/>
          </p:spPr>
          <p:txBody>
            <a:bodyPr vert="vert270" wrap="square" rtlCol="0">
              <a:spAutoFit/>
            </a:bodyPr>
            <a:lstStyle/>
            <a:p>
              <a:pPr algn="ctr"/>
              <a:r>
                <a:rPr lang="en-US" sz="6000" dirty="0" smtClean="0">
                  <a:solidFill>
                    <a:schemeClr val="tx2">
                      <a:lumMod val="75000"/>
                    </a:schemeClr>
                  </a:solidFill>
                </a:rPr>
                <a:t>ANSWERS</a:t>
              </a:r>
              <a:endParaRPr lang="en-US" sz="6000" dirty="0">
                <a:solidFill>
                  <a:schemeClr val="tx2">
                    <a:lumMod val="75000"/>
                  </a:schemeClr>
                </a:solidFill>
              </a:endParaRPr>
            </a:p>
          </p:txBody>
        </p:sp>
      </p:grpSp>
      <p:sp>
        <p:nvSpPr>
          <p:cNvPr id="10" name="TextBox 9"/>
          <p:cNvSpPr txBox="1"/>
          <p:nvPr/>
        </p:nvSpPr>
        <p:spPr>
          <a:xfrm>
            <a:off x="3403639" y="837332"/>
            <a:ext cx="1700482" cy="523220"/>
          </a:xfrm>
          <a:prstGeom prst="rect">
            <a:avLst/>
          </a:prstGeom>
          <a:noFill/>
        </p:spPr>
        <p:txBody>
          <a:bodyPr wrap="square" rtlCol="0">
            <a:spAutoFit/>
          </a:bodyPr>
          <a:lstStyle/>
          <a:p>
            <a:pPr algn="ctr"/>
            <a:r>
              <a:rPr lang="en-US" sz="2800" dirty="0" smtClean="0">
                <a:solidFill>
                  <a:srgbClr val="C00000"/>
                </a:solidFill>
              </a:rPr>
              <a:t>D</a:t>
            </a:r>
            <a:endParaRPr lang="en-US" sz="2800" dirty="0">
              <a:solidFill>
                <a:srgbClr val="C00000"/>
              </a:solidFill>
            </a:endParaRPr>
          </a:p>
        </p:txBody>
      </p:sp>
      <p:sp>
        <p:nvSpPr>
          <p:cNvPr id="49" name="TextBox 48"/>
          <p:cNvSpPr txBox="1"/>
          <p:nvPr/>
        </p:nvSpPr>
        <p:spPr>
          <a:xfrm>
            <a:off x="3403639" y="1747477"/>
            <a:ext cx="1700482" cy="523220"/>
          </a:xfrm>
          <a:prstGeom prst="rect">
            <a:avLst/>
          </a:prstGeom>
          <a:noFill/>
        </p:spPr>
        <p:txBody>
          <a:bodyPr wrap="square" rtlCol="0">
            <a:spAutoFit/>
          </a:bodyPr>
          <a:lstStyle/>
          <a:p>
            <a:pPr algn="ctr"/>
            <a:r>
              <a:rPr lang="en-US" sz="2800" dirty="0" smtClean="0">
                <a:solidFill>
                  <a:srgbClr val="C00000"/>
                </a:solidFill>
              </a:rPr>
              <a:t>C</a:t>
            </a:r>
            <a:endParaRPr lang="en-US" sz="2800" dirty="0">
              <a:solidFill>
                <a:srgbClr val="C00000"/>
              </a:solidFill>
            </a:endParaRPr>
          </a:p>
        </p:txBody>
      </p:sp>
      <p:sp>
        <p:nvSpPr>
          <p:cNvPr id="50" name="TextBox 49"/>
          <p:cNvSpPr txBox="1"/>
          <p:nvPr/>
        </p:nvSpPr>
        <p:spPr>
          <a:xfrm>
            <a:off x="3403639" y="2657622"/>
            <a:ext cx="1700482" cy="523220"/>
          </a:xfrm>
          <a:prstGeom prst="rect">
            <a:avLst/>
          </a:prstGeom>
          <a:noFill/>
        </p:spPr>
        <p:txBody>
          <a:bodyPr wrap="square" rtlCol="0">
            <a:spAutoFit/>
          </a:bodyPr>
          <a:lstStyle/>
          <a:p>
            <a:pPr algn="ctr"/>
            <a:r>
              <a:rPr lang="en-US" sz="2800" dirty="0" smtClean="0">
                <a:solidFill>
                  <a:srgbClr val="C00000"/>
                </a:solidFill>
              </a:rPr>
              <a:t>B</a:t>
            </a:r>
            <a:endParaRPr lang="en-US" sz="2800" dirty="0">
              <a:solidFill>
                <a:srgbClr val="C00000"/>
              </a:solidFill>
            </a:endParaRPr>
          </a:p>
        </p:txBody>
      </p:sp>
      <p:sp>
        <p:nvSpPr>
          <p:cNvPr id="51" name="TextBox 50"/>
          <p:cNvSpPr txBox="1"/>
          <p:nvPr/>
        </p:nvSpPr>
        <p:spPr>
          <a:xfrm>
            <a:off x="3403639" y="3602321"/>
            <a:ext cx="1700482" cy="523220"/>
          </a:xfrm>
          <a:prstGeom prst="rect">
            <a:avLst/>
          </a:prstGeom>
          <a:noFill/>
        </p:spPr>
        <p:txBody>
          <a:bodyPr wrap="square" rtlCol="0">
            <a:spAutoFit/>
          </a:bodyPr>
          <a:lstStyle/>
          <a:p>
            <a:pPr algn="ctr"/>
            <a:r>
              <a:rPr lang="en-US" sz="2800" dirty="0" smtClean="0">
                <a:solidFill>
                  <a:srgbClr val="C00000"/>
                </a:solidFill>
              </a:rPr>
              <a:t>A</a:t>
            </a:r>
            <a:endParaRPr lang="en-US" sz="2800" dirty="0">
              <a:solidFill>
                <a:srgbClr val="C00000"/>
              </a:solidFill>
            </a:endParaRPr>
          </a:p>
        </p:txBody>
      </p:sp>
    </p:spTree>
    <p:extLst>
      <p:ext uri="{BB962C8B-B14F-4D97-AF65-F5344CB8AC3E}">
        <p14:creationId xmlns:p14="http://schemas.microsoft.com/office/powerpoint/2010/main" val="20378596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160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ipe(right)">
                                      <p:cBhvr>
                                        <p:cTn id="28" dur="500"/>
                                        <p:tgtEl>
                                          <p:spTgt spid="4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3" grpId="0" animBg="1"/>
      <p:bldP spid="19" grpId="0"/>
      <p:bldP spid="20" grpId="0"/>
      <p:bldP spid="10" grpId="0"/>
      <p:bldP spid="49" grpId="0"/>
      <p:bldP spid="50" grpId="0"/>
      <p:bldP spid="5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 y="-96253"/>
            <a:ext cx="12361344" cy="6987277"/>
          </a:xfrm>
          <a:prstGeom prst="rect">
            <a:avLst/>
          </a:prstGeom>
        </p:spPr>
      </p:pic>
      <p:sp>
        <p:nvSpPr>
          <p:cNvPr id="34" name="Rectangle 33"/>
          <p:cNvSpPr/>
          <p:nvPr/>
        </p:nvSpPr>
        <p:spPr>
          <a:xfrm rot="16200000">
            <a:off x="5907254" y="-796986"/>
            <a:ext cx="477254" cy="12391508"/>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7" name="Rectangle 36"/>
          <p:cNvSpPr/>
          <p:nvPr/>
        </p:nvSpPr>
        <p:spPr>
          <a:xfrm rot="16200000">
            <a:off x="5411411" y="-50172"/>
            <a:ext cx="1468928" cy="12391506"/>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2" name="TextBox 41"/>
          <p:cNvSpPr txBox="1"/>
          <p:nvPr/>
        </p:nvSpPr>
        <p:spPr>
          <a:xfrm>
            <a:off x="-19716" y="5744386"/>
            <a:ext cx="12361343" cy="584775"/>
          </a:xfrm>
          <a:prstGeom prst="rect">
            <a:avLst/>
          </a:prstGeom>
          <a:noFill/>
        </p:spPr>
        <p:txBody>
          <a:bodyPr wrap="square" rtlCol="0">
            <a:spAutoFit/>
          </a:bodyPr>
          <a:lstStyle/>
          <a:p>
            <a:pPr algn="ctr"/>
            <a:r>
              <a:rPr lang="en-US" sz="3200" dirty="0" smtClean="0">
                <a:solidFill>
                  <a:schemeClr val="bg2">
                    <a:lumMod val="75000"/>
                  </a:schemeClr>
                </a:solidFill>
              </a:rPr>
              <a:t>CYBER AWARENESS</a:t>
            </a:r>
            <a:endParaRPr lang="en-US" sz="3200" dirty="0">
              <a:solidFill>
                <a:schemeClr val="bg2">
                  <a:lumMod val="75000"/>
                </a:schemeClr>
              </a:solidFill>
            </a:endParaRPr>
          </a:p>
        </p:txBody>
      </p:sp>
    </p:spTree>
    <p:extLst>
      <p:ext uri="{BB962C8B-B14F-4D97-AF65-F5344CB8AC3E}">
        <p14:creationId xmlns:p14="http://schemas.microsoft.com/office/powerpoint/2010/main" val="27817065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1+#ppt_w/2"/>
                                          </p:val>
                                        </p:tav>
                                        <p:tav tm="100000">
                                          <p:val>
                                            <p:strVal val="#ppt_x"/>
                                          </p:val>
                                        </p:tav>
                                      </p:tavLst>
                                    </p:anim>
                                    <p:anim calcmode="lin" valueType="num">
                                      <p:cBhvr additive="base">
                                        <p:cTn id="16"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P spid="4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spearphishi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8600" y="262889"/>
            <a:ext cx="11676290" cy="6286501"/>
          </a:xfrm>
          <a:prstGeom prst="rect">
            <a:avLst/>
          </a:prstGeom>
        </p:spPr>
      </p:pic>
      <p:sp>
        <p:nvSpPr>
          <p:cNvPr id="2" name="Rectangle 1"/>
          <p:cNvSpPr/>
          <p:nvPr/>
        </p:nvSpPr>
        <p:spPr>
          <a:xfrm rot="16200000">
            <a:off x="5726832" y="-5746711"/>
            <a:ext cx="738335"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 name="Rectangle 2"/>
          <p:cNvSpPr/>
          <p:nvPr/>
        </p:nvSpPr>
        <p:spPr>
          <a:xfrm>
            <a:off x="-1" y="0"/>
            <a:ext cx="598715" cy="6858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5753100" y="419100"/>
            <a:ext cx="685800" cy="12192000"/>
          </a:xfrm>
          <a:prstGeom prst="rect">
            <a:avLst/>
          </a:prstGeom>
          <a:solidFill>
            <a:srgbClr val="333F50">
              <a:alpha val="89804"/>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5" name="Rectangle 4"/>
          <p:cNvSpPr/>
          <p:nvPr/>
        </p:nvSpPr>
        <p:spPr>
          <a:xfrm>
            <a:off x="11604171" y="0"/>
            <a:ext cx="587828" cy="6858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8" name="TextBox 7"/>
          <p:cNvSpPr txBox="1"/>
          <p:nvPr/>
        </p:nvSpPr>
        <p:spPr>
          <a:xfrm>
            <a:off x="360590" y="229676"/>
            <a:ext cx="11517086" cy="369332"/>
          </a:xfrm>
          <a:prstGeom prst="rect">
            <a:avLst/>
          </a:prstGeom>
          <a:noFill/>
        </p:spPr>
        <p:txBody>
          <a:bodyPr wrap="square" rtlCol="0">
            <a:spAutoFit/>
          </a:bodyPr>
          <a:lstStyle/>
          <a:p>
            <a:pPr algn="ctr"/>
            <a:r>
              <a:rPr lang="en-US" dirty="0" smtClean="0">
                <a:solidFill>
                  <a:schemeClr val="bg2">
                    <a:lumMod val="75000"/>
                  </a:schemeClr>
                </a:solidFill>
              </a:rPr>
              <a:t>CYBER AWARENESS VIDEO</a:t>
            </a:r>
            <a:endParaRPr lang="en-US" dirty="0">
              <a:solidFill>
                <a:schemeClr val="bg2">
                  <a:lumMod val="75000"/>
                </a:schemeClr>
              </a:solidFill>
            </a:endParaRPr>
          </a:p>
        </p:txBody>
      </p:sp>
    </p:spTree>
    <p:extLst>
      <p:ext uri="{BB962C8B-B14F-4D97-AF65-F5344CB8AC3E}">
        <p14:creationId xmlns:p14="http://schemas.microsoft.com/office/powerpoint/2010/main" val="13375845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7"/>
                                        </p:tgtEl>
                                      </p:cBhvr>
                                    </p:cmd>
                                  </p:childTnLst>
                                </p:cTn>
                              </p:par>
                            </p:childTnLst>
                          </p:cTn>
                        </p:par>
                      </p:childTnLst>
                    </p:cTn>
                  </p:par>
                </p:childTnLst>
              </p:cTn>
              <p:nextCondLst>
                <p:cond evt="onClick" delay="0">
                  <p:tgtEl>
                    <p:spTgt spid="7"/>
                  </p:tgtEl>
                </p:cond>
              </p:nextCondLst>
            </p:seq>
            <p:video>
              <p:cMediaNode vol="80000">
                <p:cTn id="29" fill="hold" display="0">
                  <p:stCondLst>
                    <p:cond delay="indefinite"/>
                  </p:stCondLst>
                </p:cTn>
                <p:tgtEl>
                  <p:spTgt spid="7"/>
                </p:tgtEl>
              </p:cMediaNode>
            </p:video>
          </p:childTnLst>
        </p:cTn>
      </p:par>
    </p:tnLst>
    <p:bldLst>
      <p:bldP spid="2" grpId="0" animBg="1"/>
      <p:bldP spid="3" grpId="0" animBg="1"/>
      <p:bldP spid="4" grpId="0" animBg="1"/>
      <p:bldP spid="5" grpId="0"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3"/>
          <a:srcRect l="872" t="4974" r="1572" b="10807"/>
          <a:stretch/>
        </p:blipFill>
        <p:spPr>
          <a:xfrm>
            <a:off x="-3958" y="0"/>
            <a:ext cx="12219946" cy="6581955"/>
          </a:xfrm>
          <a:prstGeom prst="rect">
            <a:avLst/>
          </a:prstGeom>
          <a:noFill/>
          <a:ln>
            <a:noFill/>
          </a:ln>
        </p:spPr>
      </p:pic>
      <p:pic>
        <p:nvPicPr>
          <p:cNvPr id="56" name="Picture 55"/>
          <p:cNvPicPr>
            <a:picLocks noChangeAspect="1"/>
          </p:cNvPicPr>
          <p:nvPr/>
        </p:nvPicPr>
        <p:blipFill rotWithShape="1">
          <a:blip r:embed="rId4"/>
          <a:srcRect l="2139" t="5299" r="3544" b="8507"/>
          <a:stretch/>
        </p:blipFill>
        <p:spPr>
          <a:xfrm>
            <a:off x="3659" y="-2"/>
            <a:ext cx="12209257" cy="6838817"/>
          </a:xfrm>
          <a:prstGeom prst="rect">
            <a:avLst/>
          </a:prstGeom>
          <a:noFill/>
          <a:ln>
            <a:noFill/>
          </a:ln>
        </p:spPr>
      </p:pic>
      <p:pic>
        <p:nvPicPr>
          <p:cNvPr id="54" name="Picture 53"/>
          <p:cNvPicPr>
            <a:picLocks noChangeAspect="1"/>
          </p:cNvPicPr>
          <p:nvPr/>
        </p:nvPicPr>
        <p:blipFill rotWithShape="1">
          <a:blip r:embed="rId5"/>
          <a:srcRect l="2080" t="5428" r="5217" b="15490"/>
          <a:stretch/>
        </p:blipFill>
        <p:spPr>
          <a:xfrm>
            <a:off x="8243" y="334474"/>
            <a:ext cx="12186973" cy="6497647"/>
          </a:xfrm>
          <a:prstGeom prst="rect">
            <a:avLst/>
          </a:prstGeom>
        </p:spPr>
      </p:pic>
      <p:pic>
        <p:nvPicPr>
          <p:cNvPr id="62" name="Picture 61"/>
          <p:cNvPicPr>
            <a:picLocks noChangeAspect="1"/>
          </p:cNvPicPr>
          <p:nvPr/>
        </p:nvPicPr>
        <p:blipFill rotWithShape="1">
          <a:blip r:embed="rId6"/>
          <a:srcRect l="1759" t="4297" r="2973" b="8405"/>
          <a:stretch/>
        </p:blipFill>
        <p:spPr>
          <a:xfrm>
            <a:off x="-192" y="-15757"/>
            <a:ext cx="12227124" cy="6740477"/>
          </a:xfrm>
          <a:prstGeom prst="rect">
            <a:avLst/>
          </a:prstGeom>
        </p:spPr>
      </p:pic>
      <p:sp>
        <p:nvSpPr>
          <p:cNvPr id="4" name="Rectangle 3"/>
          <p:cNvSpPr/>
          <p:nvPr/>
        </p:nvSpPr>
        <p:spPr>
          <a:xfrm rot="16200000">
            <a:off x="5195907" y="-167589"/>
            <a:ext cx="1800186"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7" name="Rectangle 16"/>
          <p:cNvSpPr/>
          <p:nvPr/>
        </p:nvSpPr>
        <p:spPr>
          <a:xfrm rot="16200000">
            <a:off x="5954763" y="-1202294"/>
            <a:ext cx="306535" cy="12216068"/>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6" name="TextBox 5"/>
          <p:cNvSpPr txBox="1"/>
          <p:nvPr/>
        </p:nvSpPr>
        <p:spPr>
          <a:xfrm>
            <a:off x="1130506" y="4724643"/>
            <a:ext cx="9729138" cy="369332"/>
          </a:xfrm>
          <a:prstGeom prst="rect">
            <a:avLst/>
          </a:prstGeom>
          <a:noFill/>
        </p:spPr>
        <p:txBody>
          <a:bodyPr wrap="square" rtlCol="0">
            <a:spAutoFit/>
          </a:bodyPr>
          <a:lstStyle/>
          <a:p>
            <a:pPr algn="ctr"/>
            <a:r>
              <a:rPr lang="en-US" b="1"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Things to Remember</a:t>
            </a:r>
            <a:endParaRPr lang="en-US" b="1"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9" name="Group 8"/>
          <p:cNvGrpSpPr/>
          <p:nvPr/>
        </p:nvGrpSpPr>
        <p:grpSpPr>
          <a:xfrm>
            <a:off x="943689" y="5529190"/>
            <a:ext cx="9051074" cy="942380"/>
            <a:chOff x="943689" y="5529190"/>
            <a:chExt cx="9051074" cy="942380"/>
          </a:xfrm>
        </p:grpSpPr>
        <p:sp>
          <p:nvSpPr>
            <p:cNvPr id="8" name="Rectangle 7"/>
            <p:cNvSpPr/>
            <p:nvPr/>
          </p:nvSpPr>
          <p:spPr>
            <a:xfrm>
              <a:off x="943689"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1</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38" name="Rectangle 37"/>
            <p:cNvSpPr/>
            <p:nvPr/>
          </p:nvSpPr>
          <p:spPr>
            <a:xfrm>
              <a:off x="3658314"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2</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39" name="Rectangle 38"/>
            <p:cNvSpPr/>
            <p:nvPr/>
          </p:nvSpPr>
          <p:spPr>
            <a:xfrm>
              <a:off x="6496764"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3</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40" name="Rectangle 39"/>
            <p:cNvSpPr/>
            <p:nvPr/>
          </p:nvSpPr>
          <p:spPr>
            <a:xfrm>
              <a:off x="9459039" y="552919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4</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grpSp>
      <p:grpSp>
        <p:nvGrpSpPr>
          <p:cNvPr id="12" name="Group 11"/>
          <p:cNvGrpSpPr/>
          <p:nvPr/>
        </p:nvGrpSpPr>
        <p:grpSpPr>
          <a:xfrm>
            <a:off x="1373333" y="5308519"/>
            <a:ext cx="10469672" cy="1098664"/>
            <a:chOff x="1373333" y="5308519"/>
            <a:chExt cx="10469672" cy="1098664"/>
          </a:xfrm>
        </p:grpSpPr>
        <p:grpSp>
          <p:nvGrpSpPr>
            <p:cNvPr id="85" name="Group 84"/>
            <p:cNvGrpSpPr/>
            <p:nvPr/>
          </p:nvGrpSpPr>
          <p:grpSpPr>
            <a:xfrm>
              <a:off x="1373333" y="5644456"/>
              <a:ext cx="10469672" cy="762727"/>
              <a:chOff x="1373333" y="5521531"/>
              <a:chExt cx="10469672" cy="762727"/>
            </a:xfrm>
          </p:grpSpPr>
          <p:sp>
            <p:nvSpPr>
              <p:cNvPr id="23" name="TextBox 22"/>
              <p:cNvSpPr txBox="1"/>
              <p:nvPr/>
            </p:nvSpPr>
            <p:spPr>
              <a:xfrm>
                <a:off x="1373333" y="5561641"/>
                <a:ext cx="1649890" cy="523220"/>
              </a:xfrm>
              <a:prstGeom prst="rect">
                <a:avLst/>
              </a:prstGeom>
              <a:noFill/>
            </p:spPr>
            <p:txBody>
              <a:bodyPr wrap="square" rtlCol="0">
                <a:spAutoFit/>
              </a:bodyPr>
              <a:lstStyle/>
              <a:p>
                <a:r>
                  <a:rPr lang="en-US" sz="1400" dirty="0" smtClean="0">
                    <a:solidFill>
                      <a:schemeClr val="bg2">
                        <a:lumMod val="75000"/>
                      </a:schemeClr>
                    </a:solidFill>
                  </a:rPr>
                  <a:t>A strong password is imperative</a:t>
                </a:r>
                <a:endParaRPr lang="en-US" sz="1400" dirty="0">
                  <a:solidFill>
                    <a:schemeClr val="bg2">
                      <a:lumMod val="75000"/>
                    </a:schemeClr>
                  </a:solidFill>
                </a:endParaRPr>
              </a:p>
            </p:txBody>
          </p:sp>
          <p:sp>
            <p:nvSpPr>
              <p:cNvPr id="25" name="TextBox 24"/>
              <p:cNvSpPr txBox="1"/>
              <p:nvPr/>
            </p:nvSpPr>
            <p:spPr>
              <a:xfrm>
                <a:off x="4086734" y="5545594"/>
                <a:ext cx="1760603" cy="738664"/>
              </a:xfrm>
              <a:prstGeom prst="rect">
                <a:avLst/>
              </a:prstGeom>
              <a:noFill/>
            </p:spPr>
            <p:txBody>
              <a:bodyPr wrap="square" rtlCol="0">
                <a:spAutoFit/>
              </a:bodyPr>
              <a:lstStyle/>
              <a:p>
                <a:r>
                  <a:rPr lang="en-US" sz="1400" dirty="0" smtClean="0">
                    <a:solidFill>
                      <a:schemeClr val="bg2">
                        <a:lumMod val="75000"/>
                      </a:schemeClr>
                    </a:solidFill>
                  </a:rPr>
                  <a:t>Do not open emails or attachments from unfamiliar sources</a:t>
                </a:r>
                <a:endParaRPr lang="en-US" sz="1400" dirty="0">
                  <a:solidFill>
                    <a:schemeClr val="bg2">
                      <a:lumMod val="75000"/>
                    </a:schemeClr>
                  </a:solidFill>
                </a:endParaRPr>
              </a:p>
            </p:txBody>
          </p:sp>
          <p:sp>
            <p:nvSpPr>
              <p:cNvPr id="27" name="TextBox 26"/>
              <p:cNvSpPr txBox="1"/>
              <p:nvPr/>
            </p:nvSpPr>
            <p:spPr>
              <a:xfrm>
                <a:off x="6962287" y="5583296"/>
                <a:ext cx="2241872" cy="307777"/>
              </a:xfrm>
              <a:prstGeom prst="rect">
                <a:avLst/>
              </a:prstGeom>
              <a:noFill/>
            </p:spPr>
            <p:txBody>
              <a:bodyPr wrap="square" rtlCol="0">
                <a:spAutoFit/>
              </a:bodyPr>
              <a:lstStyle/>
              <a:p>
                <a:r>
                  <a:rPr lang="en-US" sz="1400" dirty="0" smtClean="0">
                    <a:solidFill>
                      <a:schemeClr val="bg2">
                        <a:lumMod val="75000"/>
                      </a:schemeClr>
                    </a:solidFill>
                  </a:rPr>
                  <a:t>Practice “Cyber Smarts”</a:t>
                </a:r>
                <a:endParaRPr lang="en-US" sz="1400" dirty="0">
                  <a:solidFill>
                    <a:schemeClr val="bg2">
                      <a:lumMod val="75000"/>
                    </a:schemeClr>
                  </a:solidFill>
                </a:endParaRPr>
              </a:p>
            </p:txBody>
          </p:sp>
          <p:sp>
            <p:nvSpPr>
              <p:cNvPr id="29" name="TextBox 28"/>
              <p:cNvSpPr txBox="1"/>
              <p:nvPr/>
            </p:nvSpPr>
            <p:spPr>
              <a:xfrm>
                <a:off x="9969035" y="5521531"/>
                <a:ext cx="1873970" cy="523220"/>
              </a:xfrm>
              <a:prstGeom prst="rect">
                <a:avLst/>
              </a:prstGeom>
              <a:noFill/>
            </p:spPr>
            <p:txBody>
              <a:bodyPr wrap="square" rtlCol="0">
                <a:spAutoFit/>
              </a:bodyPr>
              <a:lstStyle/>
              <a:p>
                <a:r>
                  <a:rPr lang="en-US" sz="1400" dirty="0" smtClean="0">
                    <a:solidFill>
                      <a:schemeClr val="bg2">
                        <a:lumMod val="75000"/>
                      </a:schemeClr>
                    </a:solidFill>
                  </a:rPr>
                  <a:t>Report all suspicious or unusual problems</a:t>
                </a:r>
                <a:endParaRPr lang="en-US" sz="1400" dirty="0">
                  <a:solidFill>
                    <a:schemeClr val="bg2">
                      <a:lumMod val="75000"/>
                    </a:schemeClr>
                  </a:solidFill>
                </a:endParaRPr>
              </a:p>
            </p:txBody>
          </p:sp>
        </p:grpSp>
        <p:sp>
          <p:nvSpPr>
            <p:cNvPr id="37" name="Freeform 641"/>
            <p:cNvSpPr>
              <a:spLocks noEditPoints="1"/>
            </p:cNvSpPr>
            <p:nvPr/>
          </p:nvSpPr>
          <p:spPr bwMode="auto">
            <a:xfrm>
              <a:off x="1943174" y="5361607"/>
              <a:ext cx="385206" cy="348838"/>
            </a:xfrm>
            <a:custGeom>
              <a:avLst/>
              <a:gdLst>
                <a:gd name="T0" fmla="*/ 40 w 80"/>
                <a:gd name="T1" fmla="*/ 14 h 79"/>
                <a:gd name="T2" fmla="*/ 30 w 80"/>
                <a:gd name="T3" fmla="*/ 19 h 79"/>
                <a:gd name="T4" fmla="*/ 45 w 80"/>
                <a:gd name="T5" fmla="*/ 14 h 79"/>
                <a:gd name="T6" fmla="*/ 55 w 80"/>
                <a:gd name="T7" fmla="*/ 19 h 79"/>
                <a:gd name="T8" fmla="*/ 45 w 80"/>
                <a:gd name="T9" fmla="*/ 14 h 79"/>
                <a:gd name="T10" fmla="*/ 70 w 80"/>
                <a:gd name="T11" fmla="*/ 34 h 79"/>
                <a:gd name="T12" fmla="*/ 55 w 80"/>
                <a:gd name="T13" fmla="*/ 29 h 79"/>
                <a:gd name="T14" fmla="*/ 65 w 80"/>
                <a:gd name="T15" fmla="*/ 19 h 79"/>
                <a:gd name="T16" fmla="*/ 60 w 80"/>
                <a:gd name="T17" fmla="*/ 14 h 79"/>
                <a:gd name="T18" fmla="*/ 25 w 80"/>
                <a:gd name="T19" fmla="*/ 29 h 79"/>
                <a:gd name="T20" fmla="*/ 35 w 80"/>
                <a:gd name="T21" fmla="*/ 34 h 79"/>
                <a:gd name="T22" fmla="*/ 25 w 80"/>
                <a:gd name="T23" fmla="*/ 29 h 79"/>
                <a:gd name="T24" fmla="*/ 50 w 80"/>
                <a:gd name="T25" fmla="*/ 29 h 79"/>
                <a:gd name="T26" fmla="*/ 40 w 80"/>
                <a:gd name="T27" fmla="*/ 34 h 79"/>
                <a:gd name="T28" fmla="*/ 15 w 80"/>
                <a:gd name="T29" fmla="*/ 19 h 79"/>
                <a:gd name="T30" fmla="*/ 20 w 80"/>
                <a:gd name="T31" fmla="*/ 29 h 79"/>
                <a:gd name="T32" fmla="*/ 10 w 80"/>
                <a:gd name="T33" fmla="*/ 34 h 79"/>
                <a:gd name="T34" fmla="*/ 25 w 80"/>
                <a:gd name="T35" fmla="*/ 14 h 79"/>
                <a:gd name="T36" fmla="*/ 15 w 80"/>
                <a:gd name="T37" fmla="*/ 19 h 79"/>
                <a:gd name="T38" fmla="*/ 40 w 80"/>
                <a:gd name="T39" fmla="*/ 44 h 79"/>
                <a:gd name="T40" fmla="*/ 30 w 80"/>
                <a:gd name="T41" fmla="*/ 49 h 79"/>
                <a:gd name="T42" fmla="*/ 45 w 80"/>
                <a:gd name="T43" fmla="*/ 44 h 79"/>
                <a:gd name="T44" fmla="*/ 55 w 80"/>
                <a:gd name="T45" fmla="*/ 49 h 79"/>
                <a:gd name="T46" fmla="*/ 45 w 80"/>
                <a:gd name="T47" fmla="*/ 44 h 79"/>
                <a:gd name="T48" fmla="*/ 70 w 80"/>
                <a:gd name="T49" fmla="*/ 64 h 79"/>
                <a:gd name="T50" fmla="*/ 55 w 80"/>
                <a:gd name="T51" fmla="*/ 59 h 79"/>
                <a:gd name="T52" fmla="*/ 65 w 80"/>
                <a:gd name="T53" fmla="*/ 49 h 79"/>
                <a:gd name="T54" fmla="*/ 60 w 80"/>
                <a:gd name="T55" fmla="*/ 44 h 79"/>
                <a:gd name="T56" fmla="*/ 25 w 80"/>
                <a:gd name="T57" fmla="*/ 59 h 79"/>
                <a:gd name="T58" fmla="*/ 35 w 80"/>
                <a:gd name="T59" fmla="*/ 64 h 79"/>
                <a:gd name="T60" fmla="*/ 25 w 80"/>
                <a:gd name="T61" fmla="*/ 59 h 79"/>
                <a:gd name="T62" fmla="*/ 50 w 80"/>
                <a:gd name="T63" fmla="*/ 59 h 79"/>
                <a:gd name="T64" fmla="*/ 40 w 80"/>
                <a:gd name="T65" fmla="*/ 64 h 79"/>
                <a:gd name="T66" fmla="*/ 15 w 80"/>
                <a:gd name="T67" fmla="*/ 49 h 79"/>
                <a:gd name="T68" fmla="*/ 20 w 80"/>
                <a:gd name="T69" fmla="*/ 59 h 79"/>
                <a:gd name="T70" fmla="*/ 10 w 80"/>
                <a:gd name="T71" fmla="*/ 64 h 79"/>
                <a:gd name="T72" fmla="*/ 25 w 80"/>
                <a:gd name="T73" fmla="*/ 44 h 79"/>
                <a:gd name="T74" fmla="*/ 15 w 80"/>
                <a:gd name="T75" fmla="*/ 49 h 79"/>
                <a:gd name="T76" fmla="*/ 5 w 80"/>
                <a:gd name="T77" fmla="*/ 5 h 79"/>
                <a:gd name="T78" fmla="*/ 75 w 80"/>
                <a:gd name="T79" fmla="*/ 74 h 79"/>
                <a:gd name="T80" fmla="*/ 80 w 80"/>
                <a:gd name="T81" fmla="*/ 0 h 79"/>
                <a:gd name="T82" fmla="*/ 80 w 80"/>
                <a:gd name="T83" fmla="*/ 79 h 79"/>
                <a:gd name="T84" fmla="*/ 0 w 80"/>
                <a:gd name="T8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0" h="79">
                  <a:moveTo>
                    <a:pt x="30" y="14"/>
                  </a:moveTo>
                  <a:lnTo>
                    <a:pt x="40" y="14"/>
                  </a:lnTo>
                  <a:lnTo>
                    <a:pt x="40" y="19"/>
                  </a:lnTo>
                  <a:lnTo>
                    <a:pt x="30" y="19"/>
                  </a:lnTo>
                  <a:lnTo>
                    <a:pt x="30" y="14"/>
                  </a:lnTo>
                  <a:close/>
                  <a:moveTo>
                    <a:pt x="45" y="14"/>
                  </a:moveTo>
                  <a:lnTo>
                    <a:pt x="55" y="14"/>
                  </a:lnTo>
                  <a:lnTo>
                    <a:pt x="55" y="19"/>
                  </a:lnTo>
                  <a:lnTo>
                    <a:pt x="45" y="19"/>
                  </a:lnTo>
                  <a:lnTo>
                    <a:pt x="45" y="14"/>
                  </a:lnTo>
                  <a:close/>
                  <a:moveTo>
                    <a:pt x="70" y="14"/>
                  </a:moveTo>
                  <a:lnTo>
                    <a:pt x="70" y="34"/>
                  </a:lnTo>
                  <a:lnTo>
                    <a:pt x="55" y="34"/>
                  </a:lnTo>
                  <a:lnTo>
                    <a:pt x="55" y="29"/>
                  </a:lnTo>
                  <a:lnTo>
                    <a:pt x="65" y="29"/>
                  </a:lnTo>
                  <a:lnTo>
                    <a:pt x="65" y="19"/>
                  </a:lnTo>
                  <a:lnTo>
                    <a:pt x="60" y="19"/>
                  </a:lnTo>
                  <a:lnTo>
                    <a:pt x="60" y="14"/>
                  </a:lnTo>
                  <a:lnTo>
                    <a:pt x="70" y="14"/>
                  </a:lnTo>
                  <a:close/>
                  <a:moveTo>
                    <a:pt x="25" y="29"/>
                  </a:moveTo>
                  <a:lnTo>
                    <a:pt x="35" y="29"/>
                  </a:lnTo>
                  <a:lnTo>
                    <a:pt x="35" y="34"/>
                  </a:lnTo>
                  <a:lnTo>
                    <a:pt x="25" y="34"/>
                  </a:lnTo>
                  <a:lnTo>
                    <a:pt x="25" y="29"/>
                  </a:lnTo>
                  <a:close/>
                  <a:moveTo>
                    <a:pt x="40" y="29"/>
                  </a:moveTo>
                  <a:lnTo>
                    <a:pt x="50" y="29"/>
                  </a:lnTo>
                  <a:lnTo>
                    <a:pt x="50" y="34"/>
                  </a:lnTo>
                  <a:lnTo>
                    <a:pt x="40" y="34"/>
                  </a:lnTo>
                  <a:lnTo>
                    <a:pt x="40" y="29"/>
                  </a:lnTo>
                  <a:close/>
                  <a:moveTo>
                    <a:pt x="15" y="19"/>
                  </a:moveTo>
                  <a:lnTo>
                    <a:pt x="15" y="29"/>
                  </a:lnTo>
                  <a:lnTo>
                    <a:pt x="20" y="29"/>
                  </a:lnTo>
                  <a:lnTo>
                    <a:pt x="20" y="34"/>
                  </a:lnTo>
                  <a:lnTo>
                    <a:pt x="10" y="34"/>
                  </a:lnTo>
                  <a:lnTo>
                    <a:pt x="10" y="14"/>
                  </a:lnTo>
                  <a:lnTo>
                    <a:pt x="25" y="14"/>
                  </a:lnTo>
                  <a:lnTo>
                    <a:pt x="25" y="19"/>
                  </a:lnTo>
                  <a:lnTo>
                    <a:pt x="15" y="19"/>
                  </a:lnTo>
                  <a:close/>
                  <a:moveTo>
                    <a:pt x="30" y="44"/>
                  </a:moveTo>
                  <a:lnTo>
                    <a:pt x="40" y="44"/>
                  </a:lnTo>
                  <a:lnTo>
                    <a:pt x="40" y="49"/>
                  </a:lnTo>
                  <a:lnTo>
                    <a:pt x="30" y="49"/>
                  </a:lnTo>
                  <a:lnTo>
                    <a:pt x="30" y="44"/>
                  </a:lnTo>
                  <a:close/>
                  <a:moveTo>
                    <a:pt x="45" y="44"/>
                  </a:moveTo>
                  <a:lnTo>
                    <a:pt x="55" y="44"/>
                  </a:lnTo>
                  <a:lnTo>
                    <a:pt x="55" y="49"/>
                  </a:lnTo>
                  <a:lnTo>
                    <a:pt x="45" y="49"/>
                  </a:lnTo>
                  <a:lnTo>
                    <a:pt x="45" y="44"/>
                  </a:lnTo>
                  <a:close/>
                  <a:moveTo>
                    <a:pt x="70" y="44"/>
                  </a:moveTo>
                  <a:lnTo>
                    <a:pt x="70" y="64"/>
                  </a:lnTo>
                  <a:lnTo>
                    <a:pt x="55" y="64"/>
                  </a:lnTo>
                  <a:lnTo>
                    <a:pt x="55" y="59"/>
                  </a:lnTo>
                  <a:lnTo>
                    <a:pt x="65" y="59"/>
                  </a:lnTo>
                  <a:lnTo>
                    <a:pt x="65" y="49"/>
                  </a:lnTo>
                  <a:lnTo>
                    <a:pt x="60" y="49"/>
                  </a:lnTo>
                  <a:lnTo>
                    <a:pt x="60" y="44"/>
                  </a:lnTo>
                  <a:lnTo>
                    <a:pt x="70" y="44"/>
                  </a:lnTo>
                  <a:close/>
                  <a:moveTo>
                    <a:pt x="25" y="59"/>
                  </a:moveTo>
                  <a:lnTo>
                    <a:pt x="35" y="59"/>
                  </a:lnTo>
                  <a:lnTo>
                    <a:pt x="35" y="64"/>
                  </a:lnTo>
                  <a:lnTo>
                    <a:pt x="25" y="64"/>
                  </a:lnTo>
                  <a:lnTo>
                    <a:pt x="25" y="59"/>
                  </a:lnTo>
                  <a:close/>
                  <a:moveTo>
                    <a:pt x="40" y="59"/>
                  </a:moveTo>
                  <a:lnTo>
                    <a:pt x="50" y="59"/>
                  </a:lnTo>
                  <a:lnTo>
                    <a:pt x="50" y="64"/>
                  </a:lnTo>
                  <a:lnTo>
                    <a:pt x="40" y="64"/>
                  </a:lnTo>
                  <a:lnTo>
                    <a:pt x="40" y="59"/>
                  </a:lnTo>
                  <a:close/>
                  <a:moveTo>
                    <a:pt x="15" y="49"/>
                  </a:moveTo>
                  <a:lnTo>
                    <a:pt x="15" y="59"/>
                  </a:lnTo>
                  <a:lnTo>
                    <a:pt x="20" y="59"/>
                  </a:lnTo>
                  <a:lnTo>
                    <a:pt x="20" y="64"/>
                  </a:lnTo>
                  <a:lnTo>
                    <a:pt x="10" y="64"/>
                  </a:lnTo>
                  <a:lnTo>
                    <a:pt x="10" y="44"/>
                  </a:lnTo>
                  <a:lnTo>
                    <a:pt x="25" y="44"/>
                  </a:lnTo>
                  <a:lnTo>
                    <a:pt x="25" y="49"/>
                  </a:lnTo>
                  <a:lnTo>
                    <a:pt x="15" y="49"/>
                  </a:lnTo>
                  <a:close/>
                  <a:moveTo>
                    <a:pt x="75" y="5"/>
                  </a:moveTo>
                  <a:lnTo>
                    <a:pt x="5" y="5"/>
                  </a:lnTo>
                  <a:lnTo>
                    <a:pt x="5" y="74"/>
                  </a:lnTo>
                  <a:lnTo>
                    <a:pt x="75" y="74"/>
                  </a:lnTo>
                  <a:lnTo>
                    <a:pt x="75" y="5"/>
                  </a:lnTo>
                  <a:close/>
                  <a:moveTo>
                    <a:pt x="80" y="0"/>
                  </a:moveTo>
                  <a:lnTo>
                    <a:pt x="80" y="0"/>
                  </a:lnTo>
                  <a:lnTo>
                    <a:pt x="80" y="79"/>
                  </a:lnTo>
                  <a:lnTo>
                    <a:pt x="0" y="79"/>
                  </a:lnTo>
                  <a:lnTo>
                    <a:pt x="0" y="0"/>
                  </a:lnTo>
                  <a:lnTo>
                    <a:pt x="80" y="0"/>
                  </a:lnTo>
                  <a:close/>
                </a:path>
              </a:pathLst>
            </a:custGeom>
            <a:solidFill>
              <a:schemeClr val="tx2">
                <a:lumMod val="40000"/>
                <a:lumOff val="60000"/>
              </a:schemeClr>
            </a:solidFill>
            <a:ln>
              <a:noFill/>
            </a:ln>
          </p:spPr>
          <p:txBody>
            <a:bodyPr vert="horz" wrap="square" lIns="110624" tIns="55312" rIns="110624" bIns="55312" numCol="1" anchor="t" anchorCtr="0" compatLnSpc="1">
              <a:prstTxWarp prst="textNoShape">
                <a:avLst/>
              </a:prstTxWarp>
            </a:bodyPr>
            <a:lstStyle/>
            <a:p>
              <a:endParaRPr lang="bg-BG"/>
            </a:p>
          </p:txBody>
        </p:sp>
        <p:sp>
          <p:nvSpPr>
            <p:cNvPr id="41" name="Freeform 181"/>
            <p:cNvSpPr>
              <a:spLocks noEditPoints="1"/>
            </p:cNvSpPr>
            <p:nvPr/>
          </p:nvSpPr>
          <p:spPr bwMode="auto">
            <a:xfrm>
              <a:off x="4647472" y="5340390"/>
              <a:ext cx="379148" cy="311270"/>
            </a:xfrm>
            <a:custGeom>
              <a:avLst/>
              <a:gdLst>
                <a:gd name="T0" fmla="*/ 58 w 64"/>
                <a:gd name="T1" fmla="*/ 0 h 52"/>
                <a:gd name="T2" fmla="*/ 6 w 64"/>
                <a:gd name="T3" fmla="*/ 0 h 52"/>
                <a:gd name="T4" fmla="*/ 0 w 64"/>
                <a:gd name="T5" fmla="*/ 6 h 52"/>
                <a:gd name="T6" fmla="*/ 0 w 64"/>
                <a:gd name="T7" fmla="*/ 46 h 52"/>
                <a:gd name="T8" fmla="*/ 6 w 64"/>
                <a:gd name="T9" fmla="*/ 52 h 52"/>
                <a:gd name="T10" fmla="*/ 58 w 64"/>
                <a:gd name="T11" fmla="*/ 52 h 52"/>
                <a:gd name="T12" fmla="*/ 64 w 64"/>
                <a:gd name="T13" fmla="*/ 46 h 52"/>
                <a:gd name="T14" fmla="*/ 64 w 64"/>
                <a:gd name="T15" fmla="*/ 6 h 52"/>
                <a:gd name="T16" fmla="*/ 58 w 64"/>
                <a:gd name="T17" fmla="*/ 0 h 52"/>
                <a:gd name="T18" fmla="*/ 25 w 64"/>
                <a:gd name="T19" fmla="*/ 26 h 52"/>
                <a:gd name="T20" fmla="*/ 8 w 64"/>
                <a:gd name="T21" fmla="*/ 40 h 52"/>
                <a:gd name="T22" fmla="*/ 8 w 64"/>
                <a:gd name="T23" fmla="*/ 8 h 52"/>
                <a:gd name="T24" fmla="*/ 25 w 64"/>
                <a:gd name="T25" fmla="*/ 26 h 52"/>
                <a:gd name="T26" fmla="*/ 11 w 64"/>
                <a:gd name="T27" fmla="*/ 8 h 52"/>
                <a:gd name="T28" fmla="*/ 53 w 64"/>
                <a:gd name="T29" fmla="*/ 8 h 52"/>
                <a:gd name="T30" fmla="*/ 32 w 64"/>
                <a:gd name="T31" fmla="*/ 24 h 52"/>
                <a:gd name="T32" fmla="*/ 11 w 64"/>
                <a:gd name="T33" fmla="*/ 8 h 52"/>
                <a:gd name="T34" fmla="*/ 26 w 64"/>
                <a:gd name="T35" fmla="*/ 27 h 52"/>
                <a:gd name="T36" fmla="*/ 32 w 64"/>
                <a:gd name="T37" fmla="*/ 34 h 52"/>
                <a:gd name="T38" fmla="*/ 38 w 64"/>
                <a:gd name="T39" fmla="*/ 27 h 52"/>
                <a:gd name="T40" fmla="*/ 52 w 64"/>
                <a:gd name="T41" fmla="*/ 44 h 52"/>
                <a:gd name="T42" fmla="*/ 12 w 64"/>
                <a:gd name="T43" fmla="*/ 44 h 52"/>
                <a:gd name="T44" fmla="*/ 26 w 64"/>
                <a:gd name="T45" fmla="*/ 27 h 52"/>
                <a:gd name="T46" fmla="*/ 39 w 64"/>
                <a:gd name="T47" fmla="*/ 26 h 52"/>
                <a:gd name="T48" fmla="*/ 56 w 64"/>
                <a:gd name="T49" fmla="*/ 8 h 52"/>
                <a:gd name="T50" fmla="*/ 56 w 64"/>
                <a:gd name="T51" fmla="*/ 40 h 52"/>
                <a:gd name="T52" fmla="*/ 39 w 64"/>
                <a:gd name="T53"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4" h="52">
                  <a:moveTo>
                    <a:pt x="58" y="0"/>
                  </a:moveTo>
                  <a:cubicBezTo>
                    <a:pt x="6" y="0"/>
                    <a:pt x="6" y="0"/>
                    <a:pt x="6" y="0"/>
                  </a:cubicBezTo>
                  <a:cubicBezTo>
                    <a:pt x="3" y="0"/>
                    <a:pt x="0" y="3"/>
                    <a:pt x="0" y="6"/>
                  </a:cubicBezTo>
                  <a:cubicBezTo>
                    <a:pt x="0" y="46"/>
                    <a:pt x="0" y="46"/>
                    <a:pt x="0" y="46"/>
                  </a:cubicBezTo>
                  <a:cubicBezTo>
                    <a:pt x="0" y="49"/>
                    <a:pt x="3" y="52"/>
                    <a:pt x="6" y="52"/>
                  </a:cubicBezTo>
                  <a:cubicBezTo>
                    <a:pt x="58" y="52"/>
                    <a:pt x="58" y="52"/>
                    <a:pt x="58" y="52"/>
                  </a:cubicBezTo>
                  <a:cubicBezTo>
                    <a:pt x="61" y="52"/>
                    <a:pt x="64" y="49"/>
                    <a:pt x="64" y="46"/>
                  </a:cubicBezTo>
                  <a:cubicBezTo>
                    <a:pt x="64" y="6"/>
                    <a:pt x="64" y="6"/>
                    <a:pt x="64" y="6"/>
                  </a:cubicBezTo>
                  <a:cubicBezTo>
                    <a:pt x="64" y="3"/>
                    <a:pt x="61" y="0"/>
                    <a:pt x="58" y="0"/>
                  </a:cubicBezTo>
                  <a:moveTo>
                    <a:pt x="25" y="26"/>
                  </a:moveTo>
                  <a:cubicBezTo>
                    <a:pt x="8" y="40"/>
                    <a:pt x="8" y="40"/>
                    <a:pt x="8" y="40"/>
                  </a:cubicBezTo>
                  <a:cubicBezTo>
                    <a:pt x="8" y="8"/>
                    <a:pt x="8" y="8"/>
                    <a:pt x="8" y="8"/>
                  </a:cubicBezTo>
                  <a:lnTo>
                    <a:pt x="25" y="26"/>
                  </a:lnTo>
                  <a:close/>
                  <a:moveTo>
                    <a:pt x="11" y="8"/>
                  </a:moveTo>
                  <a:cubicBezTo>
                    <a:pt x="53" y="8"/>
                    <a:pt x="53" y="8"/>
                    <a:pt x="53" y="8"/>
                  </a:cubicBezTo>
                  <a:cubicBezTo>
                    <a:pt x="32" y="24"/>
                    <a:pt x="32" y="24"/>
                    <a:pt x="32" y="24"/>
                  </a:cubicBezTo>
                  <a:lnTo>
                    <a:pt x="11" y="8"/>
                  </a:lnTo>
                  <a:close/>
                  <a:moveTo>
                    <a:pt x="26" y="27"/>
                  </a:moveTo>
                  <a:cubicBezTo>
                    <a:pt x="32" y="34"/>
                    <a:pt x="32" y="34"/>
                    <a:pt x="32" y="34"/>
                  </a:cubicBezTo>
                  <a:cubicBezTo>
                    <a:pt x="38" y="27"/>
                    <a:pt x="38" y="27"/>
                    <a:pt x="38" y="27"/>
                  </a:cubicBezTo>
                  <a:cubicBezTo>
                    <a:pt x="52" y="44"/>
                    <a:pt x="52" y="44"/>
                    <a:pt x="52" y="44"/>
                  </a:cubicBezTo>
                  <a:cubicBezTo>
                    <a:pt x="12" y="44"/>
                    <a:pt x="12" y="44"/>
                    <a:pt x="12" y="44"/>
                  </a:cubicBezTo>
                  <a:lnTo>
                    <a:pt x="26" y="27"/>
                  </a:lnTo>
                  <a:close/>
                  <a:moveTo>
                    <a:pt x="39" y="26"/>
                  </a:moveTo>
                  <a:cubicBezTo>
                    <a:pt x="56" y="8"/>
                    <a:pt x="56" y="8"/>
                    <a:pt x="56" y="8"/>
                  </a:cubicBezTo>
                  <a:cubicBezTo>
                    <a:pt x="56" y="40"/>
                    <a:pt x="56" y="40"/>
                    <a:pt x="56" y="40"/>
                  </a:cubicBezTo>
                  <a:lnTo>
                    <a:pt x="39" y="26"/>
                  </a:lnTo>
                  <a:close/>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pic>
          <p:nvPicPr>
            <p:cNvPr id="11" name="Picture 10"/>
            <p:cNvPicPr>
              <a:picLocks noChangeAspect="1"/>
            </p:cNvPicPr>
            <p:nvPr/>
          </p:nvPicPr>
          <p:blipFill>
            <a:blip r:embed="rId7" cstate="print">
              <a:lum bright="70000" contrast="-70000"/>
              <a:extLst>
                <a:ext uri="{28A0092B-C50C-407E-A947-70E740481C1C}">
                  <a14:useLocalDpi xmlns:a14="http://schemas.microsoft.com/office/drawing/2010/main" val="0"/>
                </a:ext>
              </a:extLst>
            </a:blip>
            <a:stretch>
              <a:fillRect/>
            </a:stretch>
          </p:blipFill>
          <p:spPr>
            <a:xfrm>
              <a:off x="7648240" y="5308519"/>
              <a:ext cx="369502" cy="383342"/>
            </a:xfrm>
            <a:prstGeom prst="rect">
              <a:avLst/>
            </a:prstGeom>
          </p:spPr>
        </p:pic>
      </p:grpSp>
      <p:grpSp>
        <p:nvGrpSpPr>
          <p:cNvPr id="26" name="Group 25"/>
          <p:cNvGrpSpPr/>
          <p:nvPr/>
        </p:nvGrpSpPr>
        <p:grpSpPr>
          <a:xfrm>
            <a:off x="-22484" y="672582"/>
            <a:ext cx="12239578" cy="4116454"/>
            <a:chOff x="-35543" y="755417"/>
            <a:chExt cx="12239578" cy="3997054"/>
          </a:xfrm>
        </p:grpSpPr>
        <p:sp>
          <p:nvSpPr>
            <p:cNvPr id="28" name="Rectangle 27"/>
            <p:cNvSpPr/>
            <p:nvPr/>
          </p:nvSpPr>
          <p:spPr>
            <a:xfrm>
              <a:off x="-4" y="766118"/>
              <a:ext cx="12204039" cy="3986353"/>
            </a:xfrm>
            <a:prstGeom prst="rect">
              <a:avLst/>
            </a:prstGeom>
            <a:solidFill>
              <a:srgbClr val="D6DCE5">
                <a:alpha val="9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p:cNvSpPr txBox="1"/>
            <p:nvPr/>
          </p:nvSpPr>
          <p:spPr>
            <a:xfrm>
              <a:off x="-35543" y="755417"/>
              <a:ext cx="1107996" cy="3969226"/>
            </a:xfrm>
            <a:prstGeom prst="rect">
              <a:avLst/>
            </a:prstGeom>
            <a:noFill/>
          </p:spPr>
          <p:txBody>
            <a:bodyPr vert="vert270" wrap="square" rtlCol="0">
              <a:spAutoFit/>
            </a:bodyPr>
            <a:lstStyle/>
            <a:p>
              <a:pPr algn="ctr"/>
              <a:r>
                <a:rPr lang="en-US" sz="6000" dirty="0" smtClean="0">
                  <a:solidFill>
                    <a:srgbClr val="C00000"/>
                  </a:solidFill>
                </a:rPr>
                <a:t>SUSPICIOUS</a:t>
              </a:r>
              <a:endParaRPr lang="en-US" sz="6000" dirty="0">
                <a:solidFill>
                  <a:srgbClr val="C00000"/>
                </a:solidFill>
              </a:endParaRPr>
            </a:p>
          </p:txBody>
        </p:sp>
      </p:grpSp>
      <p:sp>
        <p:nvSpPr>
          <p:cNvPr id="31" name="TextBox 30"/>
          <p:cNvSpPr txBox="1"/>
          <p:nvPr/>
        </p:nvSpPr>
        <p:spPr>
          <a:xfrm>
            <a:off x="1857462" y="1279045"/>
            <a:ext cx="5011725" cy="369332"/>
          </a:xfrm>
          <a:prstGeom prst="rect">
            <a:avLst/>
          </a:prstGeom>
          <a:noFill/>
        </p:spPr>
        <p:txBody>
          <a:bodyPr wrap="square" rtlCol="0">
            <a:spAutoFit/>
          </a:bodyPr>
          <a:lstStyle/>
          <a:p>
            <a:r>
              <a:rPr lang="en-US" dirty="0" smtClean="0">
                <a:solidFill>
                  <a:schemeClr val="tx2">
                    <a:lumMod val="75000"/>
                  </a:schemeClr>
                </a:solidFill>
              </a:rPr>
              <a:t>Cyber incidents that should be reported:</a:t>
            </a:r>
            <a:endParaRPr lang="en-US" dirty="0">
              <a:solidFill>
                <a:schemeClr val="tx2">
                  <a:lumMod val="75000"/>
                </a:schemeClr>
              </a:solidFill>
            </a:endParaRPr>
          </a:p>
        </p:txBody>
      </p:sp>
      <p:sp>
        <p:nvSpPr>
          <p:cNvPr id="35" name="Freeform 174"/>
          <p:cNvSpPr>
            <a:spLocks/>
          </p:cNvSpPr>
          <p:nvPr/>
        </p:nvSpPr>
        <p:spPr bwMode="auto">
          <a:xfrm>
            <a:off x="2592006" y="2574747"/>
            <a:ext cx="208156" cy="240542"/>
          </a:xfrm>
          <a:custGeom>
            <a:avLst/>
            <a:gdLst>
              <a:gd name="T0" fmla="*/ 44 w 60"/>
              <a:gd name="T1" fmla="*/ 36 h 60"/>
              <a:gd name="T2" fmla="*/ 36 w 60"/>
              <a:gd name="T3" fmla="*/ 44 h 60"/>
              <a:gd name="T4" fmla="*/ 24 w 60"/>
              <a:gd name="T5" fmla="*/ 36 h 60"/>
              <a:gd name="T6" fmla="*/ 16 w 60"/>
              <a:gd name="T7" fmla="*/ 24 h 60"/>
              <a:gd name="T8" fmla="*/ 24 w 60"/>
              <a:gd name="T9" fmla="*/ 16 h 60"/>
              <a:gd name="T10" fmla="*/ 12 w 60"/>
              <a:gd name="T11" fmla="*/ 0 h 60"/>
              <a:gd name="T12" fmla="*/ 0 w 60"/>
              <a:gd name="T13" fmla="*/ 12 h 60"/>
              <a:gd name="T14" fmla="*/ 16 w 60"/>
              <a:gd name="T15" fmla="*/ 44 h 60"/>
              <a:gd name="T16" fmla="*/ 48 w 60"/>
              <a:gd name="T17" fmla="*/ 60 h 60"/>
              <a:gd name="T18" fmla="*/ 60 w 60"/>
              <a:gd name="T19" fmla="*/ 48 h 60"/>
              <a:gd name="T20" fmla="*/ 44 w 60"/>
              <a:gd name="T21" fmla="*/ 3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44" y="36"/>
                </a:moveTo>
                <a:cubicBezTo>
                  <a:pt x="40" y="40"/>
                  <a:pt x="40" y="44"/>
                  <a:pt x="36" y="44"/>
                </a:cubicBezTo>
                <a:cubicBezTo>
                  <a:pt x="32" y="44"/>
                  <a:pt x="28" y="40"/>
                  <a:pt x="24" y="36"/>
                </a:cubicBezTo>
                <a:cubicBezTo>
                  <a:pt x="20" y="32"/>
                  <a:pt x="16" y="28"/>
                  <a:pt x="16" y="24"/>
                </a:cubicBezTo>
                <a:cubicBezTo>
                  <a:pt x="16" y="20"/>
                  <a:pt x="20" y="20"/>
                  <a:pt x="24" y="16"/>
                </a:cubicBezTo>
                <a:cubicBezTo>
                  <a:pt x="28" y="12"/>
                  <a:pt x="16" y="0"/>
                  <a:pt x="12" y="0"/>
                </a:cubicBezTo>
                <a:cubicBezTo>
                  <a:pt x="8" y="0"/>
                  <a:pt x="0" y="12"/>
                  <a:pt x="0" y="12"/>
                </a:cubicBezTo>
                <a:cubicBezTo>
                  <a:pt x="0" y="20"/>
                  <a:pt x="8" y="36"/>
                  <a:pt x="16" y="44"/>
                </a:cubicBezTo>
                <a:cubicBezTo>
                  <a:pt x="24" y="52"/>
                  <a:pt x="40" y="60"/>
                  <a:pt x="48" y="60"/>
                </a:cubicBezTo>
                <a:cubicBezTo>
                  <a:pt x="48" y="60"/>
                  <a:pt x="60" y="52"/>
                  <a:pt x="60" y="48"/>
                </a:cubicBezTo>
                <a:cubicBezTo>
                  <a:pt x="60" y="44"/>
                  <a:pt x="48" y="32"/>
                  <a:pt x="44" y="36"/>
                </a:cubicBezTo>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grpSp>
        <p:nvGrpSpPr>
          <p:cNvPr id="36" name="Group 35"/>
          <p:cNvGrpSpPr/>
          <p:nvPr/>
        </p:nvGrpSpPr>
        <p:grpSpPr>
          <a:xfrm>
            <a:off x="2965809" y="1837811"/>
            <a:ext cx="4835692" cy="2680275"/>
            <a:chOff x="2952750" y="1860564"/>
            <a:chExt cx="2311400" cy="2680275"/>
          </a:xfrm>
        </p:grpSpPr>
        <p:sp>
          <p:nvSpPr>
            <p:cNvPr id="42" name="TextBox 41"/>
            <p:cNvSpPr txBox="1"/>
            <p:nvPr/>
          </p:nvSpPr>
          <p:spPr>
            <a:xfrm>
              <a:off x="2952750" y="1860564"/>
              <a:ext cx="2298700" cy="830997"/>
            </a:xfrm>
            <a:prstGeom prst="rect">
              <a:avLst/>
            </a:prstGeom>
            <a:noFill/>
          </p:spPr>
          <p:txBody>
            <a:bodyPr wrap="square" rtlCol="0">
              <a:spAutoFit/>
            </a:bodyPr>
            <a:lstStyle/>
            <a:p>
              <a:r>
                <a:rPr lang="en-US" sz="1600" dirty="0" smtClean="0">
                  <a:solidFill>
                    <a:schemeClr val="tx2">
                      <a:lumMod val="75000"/>
                    </a:schemeClr>
                  </a:solidFill>
                </a:rPr>
                <a:t>System or website’s availability has been disrupted</a:t>
              </a:r>
              <a:endParaRPr lang="en-US" sz="1600" dirty="0">
                <a:solidFill>
                  <a:schemeClr val="tx2">
                    <a:lumMod val="75000"/>
                  </a:schemeClr>
                </a:solidFill>
              </a:endParaRPr>
            </a:p>
          </p:txBody>
        </p:sp>
        <p:sp>
          <p:nvSpPr>
            <p:cNvPr id="43" name="TextBox 42"/>
            <p:cNvSpPr txBox="1"/>
            <p:nvPr/>
          </p:nvSpPr>
          <p:spPr>
            <a:xfrm>
              <a:off x="2959100" y="2468159"/>
              <a:ext cx="2298700" cy="584775"/>
            </a:xfrm>
            <a:prstGeom prst="rect">
              <a:avLst/>
            </a:prstGeom>
            <a:noFill/>
          </p:spPr>
          <p:txBody>
            <a:bodyPr wrap="square" rtlCol="0">
              <a:spAutoFit/>
            </a:bodyPr>
            <a:lstStyle/>
            <a:p>
              <a:r>
                <a:rPr lang="en-US" sz="1600" dirty="0" smtClean="0">
                  <a:solidFill>
                    <a:schemeClr val="tx2">
                      <a:lumMod val="75000"/>
                    </a:schemeClr>
                  </a:solidFill>
                </a:rPr>
                <a:t>Attempts to gain information regarding the cyber security posture of your network, software or hardware</a:t>
              </a:r>
              <a:endParaRPr lang="en-US" sz="1600" dirty="0">
                <a:solidFill>
                  <a:schemeClr val="tx2">
                    <a:lumMod val="75000"/>
                  </a:schemeClr>
                </a:solidFill>
              </a:endParaRPr>
            </a:p>
          </p:txBody>
        </p:sp>
        <p:sp>
          <p:nvSpPr>
            <p:cNvPr id="46" name="TextBox 45"/>
            <p:cNvSpPr txBox="1"/>
            <p:nvPr/>
          </p:nvSpPr>
          <p:spPr>
            <a:xfrm>
              <a:off x="2965450" y="3152956"/>
              <a:ext cx="2298700" cy="584775"/>
            </a:xfrm>
            <a:prstGeom prst="rect">
              <a:avLst/>
            </a:prstGeom>
            <a:noFill/>
          </p:spPr>
          <p:txBody>
            <a:bodyPr wrap="square" rtlCol="0">
              <a:spAutoFit/>
            </a:bodyPr>
            <a:lstStyle/>
            <a:p>
              <a:r>
                <a:rPr lang="en-US" sz="1600" dirty="0" smtClean="0">
                  <a:solidFill>
                    <a:schemeClr val="tx2">
                      <a:lumMod val="75000"/>
                    </a:schemeClr>
                  </a:solidFill>
                </a:rPr>
                <a:t>Unauthorized changes made to a system’s hardware, firmware or software</a:t>
              </a:r>
              <a:endParaRPr lang="en-US" sz="1600" dirty="0">
                <a:solidFill>
                  <a:schemeClr val="tx2">
                    <a:lumMod val="75000"/>
                  </a:schemeClr>
                </a:solidFill>
              </a:endParaRPr>
            </a:p>
          </p:txBody>
        </p:sp>
        <p:sp>
          <p:nvSpPr>
            <p:cNvPr id="47" name="TextBox 46"/>
            <p:cNvSpPr txBox="1"/>
            <p:nvPr/>
          </p:nvSpPr>
          <p:spPr>
            <a:xfrm>
              <a:off x="2959100" y="3956064"/>
              <a:ext cx="2298700" cy="584775"/>
            </a:xfrm>
            <a:prstGeom prst="rect">
              <a:avLst/>
            </a:prstGeom>
            <a:noFill/>
          </p:spPr>
          <p:txBody>
            <a:bodyPr wrap="square" rtlCol="0">
              <a:spAutoFit/>
            </a:bodyPr>
            <a:lstStyle/>
            <a:p>
              <a:r>
                <a:rPr lang="en-US" sz="1600" dirty="0" smtClean="0">
                  <a:solidFill>
                    <a:schemeClr val="tx2">
                      <a:lumMod val="75000"/>
                    </a:schemeClr>
                  </a:solidFill>
                </a:rPr>
                <a:t>Receipt of emails that include unsolicited attachments, or unusual requests for sensitive information</a:t>
              </a:r>
              <a:endParaRPr lang="en-US" sz="1600" dirty="0">
                <a:solidFill>
                  <a:schemeClr val="tx2">
                    <a:lumMod val="75000"/>
                  </a:schemeClr>
                </a:solidFill>
              </a:endParaRPr>
            </a:p>
          </p:txBody>
        </p:sp>
      </p:grpSp>
      <p:sp>
        <p:nvSpPr>
          <p:cNvPr id="48" name="Freeform 334"/>
          <p:cNvSpPr>
            <a:spLocks noEditPoints="1"/>
          </p:cNvSpPr>
          <p:nvPr/>
        </p:nvSpPr>
        <p:spPr bwMode="auto">
          <a:xfrm>
            <a:off x="2493955" y="1803819"/>
            <a:ext cx="390702" cy="360604"/>
          </a:xfrm>
          <a:custGeom>
            <a:avLst/>
            <a:gdLst>
              <a:gd name="T0" fmla="*/ 60 w 64"/>
              <a:gd name="T1" fmla="*/ 44 h 60"/>
              <a:gd name="T2" fmla="*/ 53 w 64"/>
              <a:gd name="T3" fmla="*/ 24 h 60"/>
              <a:gd name="T4" fmla="*/ 36 w 64"/>
              <a:gd name="T5" fmla="*/ 16 h 60"/>
              <a:gd name="T6" fmla="*/ 40 w 64"/>
              <a:gd name="T7" fmla="*/ 13 h 60"/>
              <a:gd name="T8" fmla="*/ 37 w 64"/>
              <a:gd name="T9" fmla="*/ 0 h 60"/>
              <a:gd name="T10" fmla="*/ 24 w 64"/>
              <a:gd name="T11" fmla="*/ 3 h 60"/>
              <a:gd name="T12" fmla="*/ 27 w 64"/>
              <a:gd name="T13" fmla="*/ 16 h 60"/>
              <a:gd name="T14" fmla="*/ 28 w 64"/>
              <a:gd name="T15" fmla="*/ 24 h 60"/>
              <a:gd name="T16" fmla="*/ 4 w 64"/>
              <a:gd name="T17" fmla="*/ 31 h 60"/>
              <a:gd name="T18" fmla="*/ 3 w 64"/>
              <a:gd name="T19" fmla="*/ 44 h 60"/>
              <a:gd name="T20" fmla="*/ 0 w 64"/>
              <a:gd name="T21" fmla="*/ 57 h 60"/>
              <a:gd name="T22" fmla="*/ 13 w 64"/>
              <a:gd name="T23" fmla="*/ 60 h 60"/>
              <a:gd name="T24" fmla="*/ 16 w 64"/>
              <a:gd name="T25" fmla="*/ 47 h 60"/>
              <a:gd name="T26" fmla="*/ 12 w 64"/>
              <a:gd name="T27" fmla="*/ 44 h 60"/>
              <a:gd name="T28" fmla="*/ 28 w 64"/>
              <a:gd name="T29" fmla="*/ 32 h 60"/>
              <a:gd name="T30" fmla="*/ 27 w 64"/>
              <a:gd name="T31" fmla="*/ 44 h 60"/>
              <a:gd name="T32" fmla="*/ 24 w 64"/>
              <a:gd name="T33" fmla="*/ 57 h 60"/>
              <a:gd name="T34" fmla="*/ 37 w 64"/>
              <a:gd name="T35" fmla="*/ 60 h 60"/>
              <a:gd name="T36" fmla="*/ 40 w 64"/>
              <a:gd name="T37" fmla="*/ 47 h 60"/>
              <a:gd name="T38" fmla="*/ 36 w 64"/>
              <a:gd name="T39" fmla="*/ 44 h 60"/>
              <a:gd name="T40" fmla="*/ 52 w 64"/>
              <a:gd name="T41" fmla="*/ 32 h 60"/>
              <a:gd name="T42" fmla="*/ 51 w 64"/>
              <a:gd name="T43" fmla="*/ 44 h 60"/>
              <a:gd name="T44" fmla="*/ 48 w 64"/>
              <a:gd name="T45" fmla="*/ 57 h 60"/>
              <a:gd name="T46" fmla="*/ 61 w 64"/>
              <a:gd name="T47" fmla="*/ 60 h 60"/>
              <a:gd name="T48" fmla="*/ 64 w 64"/>
              <a:gd name="T49" fmla="*/ 47 h 60"/>
              <a:gd name="T50" fmla="*/ 12 w 64"/>
              <a:gd name="T51" fmla="*/ 56 h 60"/>
              <a:gd name="T52" fmla="*/ 4 w 64"/>
              <a:gd name="T53" fmla="*/ 48 h 60"/>
              <a:gd name="T54" fmla="*/ 12 w 64"/>
              <a:gd name="T55" fmla="*/ 56 h 60"/>
              <a:gd name="T56" fmla="*/ 28 w 64"/>
              <a:gd name="T57" fmla="*/ 56 h 60"/>
              <a:gd name="T58" fmla="*/ 36 w 64"/>
              <a:gd name="T59" fmla="*/ 48 h 60"/>
              <a:gd name="T60" fmla="*/ 28 w 64"/>
              <a:gd name="T61" fmla="*/ 4 h 60"/>
              <a:gd name="T62" fmla="*/ 36 w 64"/>
              <a:gd name="T63" fmla="*/ 12 h 60"/>
              <a:gd name="T64" fmla="*/ 28 w 64"/>
              <a:gd name="T65" fmla="*/ 4 h 60"/>
              <a:gd name="T66" fmla="*/ 52 w 64"/>
              <a:gd name="T67" fmla="*/ 56 h 60"/>
              <a:gd name="T68" fmla="*/ 60 w 64"/>
              <a:gd name="T69"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 h="60">
                <a:moveTo>
                  <a:pt x="61" y="44"/>
                </a:moveTo>
                <a:cubicBezTo>
                  <a:pt x="60" y="44"/>
                  <a:pt x="60" y="44"/>
                  <a:pt x="60" y="44"/>
                </a:cubicBezTo>
                <a:cubicBezTo>
                  <a:pt x="60" y="31"/>
                  <a:pt x="60" y="31"/>
                  <a:pt x="60" y="31"/>
                </a:cubicBezTo>
                <a:cubicBezTo>
                  <a:pt x="60" y="27"/>
                  <a:pt x="57" y="24"/>
                  <a:pt x="53" y="24"/>
                </a:cubicBezTo>
                <a:cubicBezTo>
                  <a:pt x="36" y="24"/>
                  <a:pt x="36" y="24"/>
                  <a:pt x="36" y="24"/>
                </a:cubicBezTo>
                <a:cubicBezTo>
                  <a:pt x="36" y="16"/>
                  <a:pt x="36" y="16"/>
                  <a:pt x="36" y="16"/>
                </a:cubicBezTo>
                <a:cubicBezTo>
                  <a:pt x="37" y="16"/>
                  <a:pt x="37" y="16"/>
                  <a:pt x="37" y="16"/>
                </a:cubicBezTo>
                <a:cubicBezTo>
                  <a:pt x="39" y="16"/>
                  <a:pt x="40" y="15"/>
                  <a:pt x="40" y="13"/>
                </a:cubicBezTo>
                <a:cubicBezTo>
                  <a:pt x="40" y="3"/>
                  <a:pt x="40" y="3"/>
                  <a:pt x="40" y="3"/>
                </a:cubicBezTo>
                <a:cubicBezTo>
                  <a:pt x="40" y="1"/>
                  <a:pt x="39" y="0"/>
                  <a:pt x="37" y="0"/>
                </a:cubicBezTo>
                <a:cubicBezTo>
                  <a:pt x="27" y="0"/>
                  <a:pt x="27" y="0"/>
                  <a:pt x="27" y="0"/>
                </a:cubicBezTo>
                <a:cubicBezTo>
                  <a:pt x="25" y="0"/>
                  <a:pt x="24" y="1"/>
                  <a:pt x="24" y="3"/>
                </a:cubicBezTo>
                <a:cubicBezTo>
                  <a:pt x="24" y="13"/>
                  <a:pt x="24" y="13"/>
                  <a:pt x="24" y="13"/>
                </a:cubicBezTo>
                <a:cubicBezTo>
                  <a:pt x="24" y="15"/>
                  <a:pt x="25" y="16"/>
                  <a:pt x="27" y="16"/>
                </a:cubicBezTo>
                <a:cubicBezTo>
                  <a:pt x="28" y="16"/>
                  <a:pt x="28" y="16"/>
                  <a:pt x="28" y="16"/>
                </a:cubicBezTo>
                <a:cubicBezTo>
                  <a:pt x="28" y="24"/>
                  <a:pt x="28" y="24"/>
                  <a:pt x="28" y="24"/>
                </a:cubicBezTo>
                <a:cubicBezTo>
                  <a:pt x="11" y="24"/>
                  <a:pt x="11" y="24"/>
                  <a:pt x="11" y="24"/>
                </a:cubicBezTo>
                <a:cubicBezTo>
                  <a:pt x="7" y="24"/>
                  <a:pt x="4" y="27"/>
                  <a:pt x="4" y="31"/>
                </a:cubicBezTo>
                <a:cubicBezTo>
                  <a:pt x="4" y="44"/>
                  <a:pt x="4" y="44"/>
                  <a:pt x="4" y="44"/>
                </a:cubicBezTo>
                <a:cubicBezTo>
                  <a:pt x="3" y="44"/>
                  <a:pt x="3" y="44"/>
                  <a:pt x="3" y="44"/>
                </a:cubicBezTo>
                <a:cubicBezTo>
                  <a:pt x="1" y="44"/>
                  <a:pt x="0" y="45"/>
                  <a:pt x="0" y="47"/>
                </a:cubicBezTo>
                <a:cubicBezTo>
                  <a:pt x="0" y="57"/>
                  <a:pt x="0" y="57"/>
                  <a:pt x="0" y="57"/>
                </a:cubicBezTo>
                <a:cubicBezTo>
                  <a:pt x="0" y="59"/>
                  <a:pt x="1" y="60"/>
                  <a:pt x="3" y="60"/>
                </a:cubicBezTo>
                <a:cubicBezTo>
                  <a:pt x="13" y="60"/>
                  <a:pt x="13" y="60"/>
                  <a:pt x="13" y="60"/>
                </a:cubicBezTo>
                <a:cubicBezTo>
                  <a:pt x="15" y="60"/>
                  <a:pt x="16" y="59"/>
                  <a:pt x="16" y="57"/>
                </a:cubicBezTo>
                <a:cubicBezTo>
                  <a:pt x="16" y="47"/>
                  <a:pt x="16" y="47"/>
                  <a:pt x="16" y="47"/>
                </a:cubicBezTo>
                <a:cubicBezTo>
                  <a:pt x="16" y="45"/>
                  <a:pt x="15" y="44"/>
                  <a:pt x="13" y="44"/>
                </a:cubicBezTo>
                <a:cubicBezTo>
                  <a:pt x="12" y="44"/>
                  <a:pt x="12" y="44"/>
                  <a:pt x="12" y="44"/>
                </a:cubicBezTo>
                <a:cubicBezTo>
                  <a:pt x="12" y="32"/>
                  <a:pt x="12" y="32"/>
                  <a:pt x="12" y="32"/>
                </a:cubicBezTo>
                <a:cubicBezTo>
                  <a:pt x="28" y="32"/>
                  <a:pt x="28" y="32"/>
                  <a:pt x="28" y="32"/>
                </a:cubicBezTo>
                <a:cubicBezTo>
                  <a:pt x="28" y="44"/>
                  <a:pt x="28" y="44"/>
                  <a:pt x="28" y="44"/>
                </a:cubicBezTo>
                <a:cubicBezTo>
                  <a:pt x="27" y="44"/>
                  <a:pt x="27" y="44"/>
                  <a:pt x="27" y="44"/>
                </a:cubicBezTo>
                <a:cubicBezTo>
                  <a:pt x="25" y="44"/>
                  <a:pt x="24" y="45"/>
                  <a:pt x="24" y="47"/>
                </a:cubicBezTo>
                <a:cubicBezTo>
                  <a:pt x="24" y="57"/>
                  <a:pt x="24" y="57"/>
                  <a:pt x="24" y="57"/>
                </a:cubicBezTo>
                <a:cubicBezTo>
                  <a:pt x="24" y="59"/>
                  <a:pt x="25" y="60"/>
                  <a:pt x="27" y="60"/>
                </a:cubicBezTo>
                <a:cubicBezTo>
                  <a:pt x="37" y="60"/>
                  <a:pt x="37" y="60"/>
                  <a:pt x="37" y="60"/>
                </a:cubicBezTo>
                <a:cubicBezTo>
                  <a:pt x="39" y="60"/>
                  <a:pt x="40" y="59"/>
                  <a:pt x="40" y="57"/>
                </a:cubicBezTo>
                <a:cubicBezTo>
                  <a:pt x="40" y="47"/>
                  <a:pt x="40" y="47"/>
                  <a:pt x="40" y="47"/>
                </a:cubicBezTo>
                <a:cubicBezTo>
                  <a:pt x="40" y="45"/>
                  <a:pt x="39" y="44"/>
                  <a:pt x="37" y="44"/>
                </a:cubicBezTo>
                <a:cubicBezTo>
                  <a:pt x="36" y="44"/>
                  <a:pt x="36" y="44"/>
                  <a:pt x="36" y="44"/>
                </a:cubicBezTo>
                <a:cubicBezTo>
                  <a:pt x="36" y="32"/>
                  <a:pt x="36" y="32"/>
                  <a:pt x="36" y="32"/>
                </a:cubicBezTo>
                <a:cubicBezTo>
                  <a:pt x="52" y="32"/>
                  <a:pt x="52" y="32"/>
                  <a:pt x="52" y="32"/>
                </a:cubicBezTo>
                <a:cubicBezTo>
                  <a:pt x="52" y="44"/>
                  <a:pt x="52" y="44"/>
                  <a:pt x="52" y="44"/>
                </a:cubicBezTo>
                <a:cubicBezTo>
                  <a:pt x="51" y="44"/>
                  <a:pt x="51" y="44"/>
                  <a:pt x="51" y="44"/>
                </a:cubicBezTo>
                <a:cubicBezTo>
                  <a:pt x="49" y="44"/>
                  <a:pt x="48" y="45"/>
                  <a:pt x="48" y="47"/>
                </a:cubicBezTo>
                <a:cubicBezTo>
                  <a:pt x="48" y="57"/>
                  <a:pt x="48" y="57"/>
                  <a:pt x="48" y="57"/>
                </a:cubicBezTo>
                <a:cubicBezTo>
                  <a:pt x="48" y="59"/>
                  <a:pt x="49" y="60"/>
                  <a:pt x="51" y="60"/>
                </a:cubicBezTo>
                <a:cubicBezTo>
                  <a:pt x="61" y="60"/>
                  <a:pt x="61" y="60"/>
                  <a:pt x="61" y="60"/>
                </a:cubicBezTo>
                <a:cubicBezTo>
                  <a:pt x="63" y="60"/>
                  <a:pt x="64" y="59"/>
                  <a:pt x="64" y="57"/>
                </a:cubicBezTo>
                <a:cubicBezTo>
                  <a:pt x="64" y="47"/>
                  <a:pt x="64" y="47"/>
                  <a:pt x="64" y="47"/>
                </a:cubicBezTo>
                <a:cubicBezTo>
                  <a:pt x="64" y="45"/>
                  <a:pt x="63" y="44"/>
                  <a:pt x="61" y="44"/>
                </a:cubicBezTo>
                <a:moveTo>
                  <a:pt x="12" y="56"/>
                </a:moveTo>
                <a:cubicBezTo>
                  <a:pt x="4" y="56"/>
                  <a:pt x="4" y="56"/>
                  <a:pt x="4" y="56"/>
                </a:cubicBezTo>
                <a:cubicBezTo>
                  <a:pt x="4" y="48"/>
                  <a:pt x="4" y="48"/>
                  <a:pt x="4" y="48"/>
                </a:cubicBezTo>
                <a:cubicBezTo>
                  <a:pt x="12" y="48"/>
                  <a:pt x="12" y="48"/>
                  <a:pt x="12" y="48"/>
                </a:cubicBezTo>
                <a:lnTo>
                  <a:pt x="12" y="56"/>
                </a:lnTo>
                <a:close/>
                <a:moveTo>
                  <a:pt x="36" y="56"/>
                </a:moveTo>
                <a:cubicBezTo>
                  <a:pt x="28" y="56"/>
                  <a:pt x="28" y="56"/>
                  <a:pt x="28" y="56"/>
                </a:cubicBezTo>
                <a:cubicBezTo>
                  <a:pt x="28" y="48"/>
                  <a:pt x="28" y="48"/>
                  <a:pt x="28" y="48"/>
                </a:cubicBezTo>
                <a:cubicBezTo>
                  <a:pt x="36" y="48"/>
                  <a:pt x="36" y="48"/>
                  <a:pt x="36" y="48"/>
                </a:cubicBezTo>
                <a:lnTo>
                  <a:pt x="36" y="56"/>
                </a:lnTo>
                <a:close/>
                <a:moveTo>
                  <a:pt x="28" y="4"/>
                </a:moveTo>
                <a:cubicBezTo>
                  <a:pt x="36" y="4"/>
                  <a:pt x="36" y="4"/>
                  <a:pt x="36" y="4"/>
                </a:cubicBezTo>
                <a:cubicBezTo>
                  <a:pt x="36" y="12"/>
                  <a:pt x="36" y="12"/>
                  <a:pt x="36" y="12"/>
                </a:cubicBezTo>
                <a:cubicBezTo>
                  <a:pt x="28" y="12"/>
                  <a:pt x="28" y="12"/>
                  <a:pt x="28" y="12"/>
                </a:cubicBezTo>
                <a:lnTo>
                  <a:pt x="28" y="4"/>
                </a:lnTo>
                <a:close/>
                <a:moveTo>
                  <a:pt x="60" y="56"/>
                </a:moveTo>
                <a:cubicBezTo>
                  <a:pt x="52" y="56"/>
                  <a:pt x="52" y="56"/>
                  <a:pt x="52" y="56"/>
                </a:cubicBezTo>
                <a:cubicBezTo>
                  <a:pt x="52" y="48"/>
                  <a:pt x="52" y="48"/>
                  <a:pt x="52" y="48"/>
                </a:cubicBezTo>
                <a:cubicBezTo>
                  <a:pt x="60" y="48"/>
                  <a:pt x="60" y="48"/>
                  <a:pt x="60" y="48"/>
                </a:cubicBezTo>
                <a:lnTo>
                  <a:pt x="60" y="56"/>
                </a:lnTo>
                <a:close/>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49" name="Freeform 291"/>
          <p:cNvSpPr>
            <a:spLocks noEditPoints="1"/>
          </p:cNvSpPr>
          <p:nvPr/>
        </p:nvSpPr>
        <p:spPr bwMode="auto">
          <a:xfrm>
            <a:off x="2537011" y="3235108"/>
            <a:ext cx="324464" cy="323746"/>
          </a:xfrm>
          <a:custGeom>
            <a:avLst/>
            <a:gdLst>
              <a:gd name="T0" fmla="*/ 25 w 64"/>
              <a:gd name="T1" fmla="*/ 42 h 64"/>
              <a:gd name="T2" fmla="*/ 19 w 64"/>
              <a:gd name="T3" fmla="*/ 41 h 64"/>
              <a:gd name="T4" fmla="*/ 16 w 64"/>
              <a:gd name="T5" fmla="*/ 36 h 64"/>
              <a:gd name="T6" fmla="*/ 11 w 64"/>
              <a:gd name="T7" fmla="*/ 40 h 64"/>
              <a:gd name="T8" fmla="*/ 6 w 64"/>
              <a:gd name="T9" fmla="*/ 39 h 64"/>
              <a:gd name="T10" fmla="*/ 5 w 64"/>
              <a:gd name="T11" fmla="*/ 45 h 64"/>
              <a:gd name="T12" fmla="*/ 0 w 64"/>
              <a:gd name="T13" fmla="*/ 48 h 64"/>
              <a:gd name="T14" fmla="*/ 4 w 64"/>
              <a:gd name="T15" fmla="*/ 53 h 64"/>
              <a:gd name="T16" fmla="*/ 3 w 64"/>
              <a:gd name="T17" fmla="*/ 58 h 64"/>
              <a:gd name="T18" fmla="*/ 9 w 64"/>
              <a:gd name="T19" fmla="*/ 59 h 64"/>
              <a:gd name="T20" fmla="*/ 12 w 64"/>
              <a:gd name="T21" fmla="*/ 64 h 64"/>
              <a:gd name="T22" fmla="*/ 17 w 64"/>
              <a:gd name="T23" fmla="*/ 60 h 64"/>
              <a:gd name="T24" fmla="*/ 22 w 64"/>
              <a:gd name="T25" fmla="*/ 61 h 64"/>
              <a:gd name="T26" fmla="*/ 23 w 64"/>
              <a:gd name="T27" fmla="*/ 55 h 64"/>
              <a:gd name="T28" fmla="*/ 28 w 64"/>
              <a:gd name="T29" fmla="*/ 52 h 64"/>
              <a:gd name="T30" fmla="*/ 24 w 64"/>
              <a:gd name="T31" fmla="*/ 47 h 64"/>
              <a:gd name="T32" fmla="*/ 14 w 64"/>
              <a:gd name="T33" fmla="*/ 54 h 64"/>
              <a:gd name="T34" fmla="*/ 14 w 64"/>
              <a:gd name="T35" fmla="*/ 46 h 64"/>
              <a:gd name="T36" fmla="*/ 14 w 64"/>
              <a:gd name="T37" fmla="*/ 54 h 64"/>
              <a:gd name="T38" fmla="*/ 64 w 64"/>
              <a:gd name="T39" fmla="*/ 20 h 64"/>
              <a:gd name="T40" fmla="*/ 59 w 64"/>
              <a:gd name="T41" fmla="*/ 18 h 64"/>
              <a:gd name="T42" fmla="*/ 62 w 64"/>
              <a:gd name="T43" fmla="*/ 12 h 64"/>
              <a:gd name="T44" fmla="*/ 57 w 64"/>
              <a:gd name="T45" fmla="*/ 11 h 64"/>
              <a:gd name="T46" fmla="*/ 56 w 64"/>
              <a:gd name="T47" fmla="*/ 5 h 64"/>
              <a:gd name="T48" fmla="*/ 51 w 64"/>
              <a:gd name="T49" fmla="*/ 7 h 64"/>
              <a:gd name="T50" fmla="*/ 49 w 64"/>
              <a:gd name="T51" fmla="*/ 1 h 64"/>
              <a:gd name="T52" fmla="*/ 45 w 64"/>
              <a:gd name="T53" fmla="*/ 4 h 64"/>
              <a:gd name="T54" fmla="*/ 40 w 64"/>
              <a:gd name="T55" fmla="*/ 0 h 64"/>
              <a:gd name="T56" fmla="*/ 38 w 64"/>
              <a:gd name="T57" fmla="*/ 4 h 64"/>
              <a:gd name="T58" fmla="*/ 32 w 64"/>
              <a:gd name="T59" fmla="*/ 2 h 64"/>
              <a:gd name="T60" fmla="*/ 31 w 64"/>
              <a:gd name="T61" fmla="*/ 7 h 64"/>
              <a:gd name="T62" fmla="*/ 25 w 64"/>
              <a:gd name="T63" fmla="*/ 8 h 64"/>
              <a:gd name="T64" fmla="*/ 27 w 64"/>
              <a:gd name="T65" fmla="*/ 13 h 64"/>
              <a:gd name="T66" fmla="*/ 21 w 64"/>
              <a:gd name="T67" fmla="*/ 15 h 64"/>
              <a:gd name="T68" fmla="*/ 24 w 64"/>
              <a:gd name="T69" fmla="*/ 19 h 64"/>
              <a:gd name="T70" fmla="*/ 20 w 64"/>
              <a:gd name="T71" fmla="*/ 24 h 64"/>
              <a:gd name="T72" fmla="*/ 24 w 64"/>
              <a:gd name="T73" fmla="*/ 26 h 64"/>
              <a:gd name="T74" fmla="*/ 22 w 64"/>
              <a:gd name="T75" fmla="*/ 32 h 64"/>
              <a:gd name="T76" fmla="*/ 27 w 64"/>
              <a:gd name="T77" fmla="*/ 33 h 64"/>
              <a:gd name="T78" fmla="*/ 28 w 64"/>
              <a:gd name="T79" fmla="*/ 39 h 64"/>
              <a:gd name="T80" fmla="*/ 33 w 64"/>
              <a:gd name="T81" fmla="*/ 37 h 64"/>
              <a:gd name="T82" fmla="*/ 35 w 64"/>
              <a:gd name="T83" fmla="*/ 43 h 64"/>
              <a:gd name="T84" fmla="*/ 39 w 64"/>
              <a:gd name="T85" fmla="*/ 40 h 64"/>
              <a:gd name="T86" fmla="*/ 44 w 64"/>
              <a:gd name="T87" fmla="*/ 44 h 64"/>
              <a:gd name="T88" fmla="*/ 46 w 64"/>
              <a:gd name="T89" fmla="*/ 39 h 64"/>
              <a:gd name="T90" fmla="*/ 52 w 64"/>
              <a:gd name="T91" fmla="*/ 42 h 64"/>
              <a:gd name="T92" fmla="*/ 53 w 64"/>
              <a:gd name="T93" fmla="*/ 37 h 64"/>
              <a:gd name="T94" fmla="*/ 59 w 64"/>
              <a:gd name="T95" fmla="*/ 36 h 64"/>
              <a:gd name="T96" fmla="*/ 57 w 64"/>
              <a:gd name="T97" fmla="*/ 31 h 64"/>
              <a:gd name="T98" fmla="*/ 63 w 64"/>
              <a:gd name="T99" fmla="*/ 29 h 64"/>
              <a:gd name="T100" fmla="*/ 60 w 64"/>
              <a:gd name="T101" fmla="*/ 25 h 64"/>
              <a:gd name="T102" fmla="*/ 42 w 64"/>
              <a:gd name="T103" fmla="*/ 31 h 64"/>
              <a:gd name="T104" fmla="*/ 42 w 64"/>
              <a:gd name="T105" fmla="*/ 13 h 64"/>
              <a:gd name="T106" fmla="*/ 42 w 64"/>
              <a:gd name="T107" fmla="*/ 3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4" h="64">
                <a:moveTo>
                  <a:pt x="23" y="45"/>
                </a:moveTo>
                <a:cubicBezTo>
                  <a:pt x="25" y="42"/>
                  <a:pt x="25" y="42"/>
                  <a:pt x="25" y="42"/>
                </a:cubicBezTo>
                <a:cubicBezTo>
                  <a:pt x="22" y="39"/>
                  <a:pt x="22" y="39"/>
                  <a:pt x="22" y="39"/>
                </a:cubicBezTo>
                <a:cubicBezTo>
                  <a:pt x="19" y="41"/>
                  <a:pt x="19" y="41"/>
                  <a:pt x="19" y="41"/>
                </a:cubicBezTo>
                <a:cubicBezTo>
                  <a:pt x="18" y="41"/>
                  <a:pt x="17" y="41"/>
                  <a:pt x="17" y="40"/>
                </a:cubicBezTo>
                <a:cubicBezTo>
                  <a:pt x="16" y="36"/>
                  <a:pt x="16" y="36"/>
                  <a:pt x="16" y="36"/>
                </a:cubicBezTo>
                <a:cubicBezTo>
                  <a:pt x="12" y="36"/>
                  <a:pt x="12" y="36"/>
                  <a:pt x="12" y="36"/>
                </a:cubicBezTo>
                <a:cubicBezTo>
                  <a:pt x="11" y="40"/>
                  <a:pt x="11" y="40"/>
                  <a:pt x="11" y="40"/>
                </a:cubicBezTo>
                <a:cubicBezTo>
                  <a:pt x="11" y="41"/>
                  <a:pt x="10" y="41"/>
                  <a:pt x="9" y="41"/>
                </a:cubicBezTo>
                <a:cubicBezTo>
                  <a:pt x="6" y="39"/>
                  <a:pt x="6" y="39"/>
                  <a:pt x="6" y="39"/>
                </a:cubicBezTo>
                <a:cubicBezTo>
                  <a:pt x="3" y="42"/>
                  <a:pt x="3" y="42"/>
                  <a:pt x="3" y="42"/>
                </a:cubicBezTo>
                <a:cubicBezTo>
                  <a:pt x="5" y="45"/>
                  <a:pt x="5" y="45"/>
                  <a:pt x="5" y="45"/>
                </a:cubicBezTo>
                <a:cubicBezTo>
                  <a:pt x="5" y="46"/>
                  <a:pt x="5" y="47"/>
                  <a:pt x="4" y="47"/>
                </a:cubicBezTo>
                <a:cubicBezTo>
                  <a:pt x="0" y="48"/>
                  <a:pt x="0" y="48"/>
                  <a:pt x="0" y="48"/>
                </a:cubicBezTo>
                <a:cubicBezTo>
                  <a:pt x="0" y="52"/>
                  <a:pt x="0" y="52"/>
                  <a:pt x="0" y="52"/>
                </a:cubicBezTo>
                <a:cubicBezTo>
                  <a:pt x="4" y="53"/>
                  <a:pt x="4" y="53"/>
                  <a:pt x="4" y="53"/>
                </a:cubicBezTo>
                <a:cubicBezTo>
                  <a:pt x="5" y="53"/>
                  <a:pt x="5" y="54"/>
                  <a:pt x="5" y="55"/>
                </a:cubicBezTo>
                <a:cubicBezTo>
                  <a:pt x="3" y="58"/>
                  <a:pt x="3" y="58"/>
                  <a:pt x="3" y="58"/>
                </a:cubicBezTo>
                <a:cubicBezTo>
                  <a:pt x="6" y="61"/>
                  <a:pt x="6" y="61"/>
                  <a:pt x="6" y="61"/>
                </a:cubicBezTo>
                <a:cubicBezTo>
                  <a:pt x="9" y="59"/>
                  <a:pt x="9" y="59"/>
                  <a:pt x="9" y="59"/>
                </a:cubicBezTo>
                <a:cubicBezTo>
                  <a:pt x="10" y="59"/>
                  <a:pt x="11" y="59"/>
                  <a:pt x="11" y="60"/>
                </a:cubicBezTo>
                <a:cubicBezTo>
                  <a:pt x="12" y="64"/>
                  <a:pt x="12" y="64"/>
                  <a:pt x="12" y="64"/>
                </a:cubicBezTo>
                <a:cubicBezTo>
                  <a:pt x="16" y="64"/>
                  <a:pt x="16" y="64"/>
                  <a:pt x="16" y="64"/>
                </a:cubicBezTo>
                <a:cubicBezTo>
                  <a:pt x="17" y="60"/>
                  <a:pt x="17" y="60"/>
                  <a:pt x="17" y="60"/>
                </a:cubicBezTo>
                <a:cubicBezTo>
                  <a:pt x="17" y="59"/>
                  <a:pt x="18" y="59"/>
                  <a:pt x="19" y="59"/>
                </a:cubicBezTo>
                <a:cubicBezTo>
                  <a:pt x="22" y="61"/>
                  <a:pt x="22" y="61"/>
                  <a:pt x="22" y="61"/>
                </a:cubicBezTo>
                <a:cubicBezTo>
                  <a:pt x="25" y="58"/>
                  <a:pt x="25" y="58"/>
                  <a:pt x="25" y="58"/>
                </a:cubicBezTo>
                <a:cubicBezTo>
                  <a:pt x="23" y="55"/>
                  <a:pt x="23" y="55"/>
                  <a:pt x="23" y="55"/>
                </a:cubicBezTo>
                <a:cubicBezTo>
                  <a:pt x="23" y="54"/>
                  <a:pt x="23" y="53"/>
                  <a:pt x="24" y="53"/>
                </a:cubicBezTo>
                <a:cubicBezTo>
                  <a:pt x="28" y="52"/>
                  <a:pt x="28" y="52"/>
                  <a:pt x="28" y="52"/>
                </a:cubicBezTo>
                <a:cubicBezTo>
                  <a:pt x="28" y="48"/>
                  <a:pt x="28" y="48"/>
                  <a:pt x="28" y="48"/>
                </a:cubicBezTo>
                <a:cubicBezTo>
                  <a:pt x="24" y="47"/>
                  <a:pt x="24" y="47"/>
                  <a:pt x="24" y="47"/>
                </a:cubicBezTo>
                <a:cubicBezTo>
                  <a:pt x="23" y="47"/>
                  <a:pt x="23" y="46"/>
                  <a:pt x="23" y="45"/>
                </a:cubicBezTo>
                <a:close/>
                <a:moveTo>
                  <a:pt x="14" y="54"/>
                </a:moveTo>
                <a:cubicBezTo>
                  <a:pt x="12" y="54"/>
                  <a:pt x="10" y="52"/>
                  <a:pt x="10" y="50"/>
                </a:cubicBezTo>
                <a:cubicBezTo>
                  <a:pt x="10" y="48"/>
                  <a:pt x="12" y="46"/>
                  <a:pt x="14" y="46"/>
                </a:cubicBezTo>
                <a:cubicBezTo>
                  <a:pt x="16" y="46"/>
                  <a:pt x="18" y="48"/>
                  <a:pt x="18" y="50"/>
                </a:cubicBezTo>
                <a:cubicBezTo>
                  <a:pt x="18" y="52"/>
                  <a:pt x="16" y="54"/>
                  <a:pt x="14" y="54"/>
                </a:cubicBezTo>
                <a:moveTo>
                  <a:pt x="64" y="24"/>
                </a:moveTo>
                <a:cubicBezTo>
                  <a:pt x="64" y="20"/>
                  <a:pt x="64" y="20"/>
                  <a:pt x="64" y="20"/>
                </a:cubicBezTo>
                <a:cubicBezTo>
                  <a:pt x="60" y="19"/>
                  <a:pt x="60" y="19"/>
                  <a:pt x="60" y="19"/>
                </a:cubicBezTo>
                <a:cubicBezTo>
                  <a:pt x="60" y="19"/>
                  <a:pt x="60" y="18"/>
                  <a:pt x="59" y="18"/>
                </a:cubicBezTo>
                <a:cubicBezTo>
                  <a:pt x="63" y="15"/>
                  <a:pt x="63" y="15"/>
                  <a:pt x="63" y="15"/>
                </a:cubicBezTo>
                <a:cubicBezTo>
                  <a:pt x="62" y="12"/>
                  <a:pt x="62" y="12"/>
                  <a:pt x="62" y="12"/>
                </a:cubicBezTo>
                <a:cubicBezTo>
                  <a:pt x="57" y="13"/>
                  <a:pt x="57" y="13"/>
                  <a:pt x="57" y="13"/>
                </a:cubicBezTo>
                <a:cubicBezTo>
                  <a:pt x="57" y="12"/>
                  <a:pt x="57" y="12"/>
                  <a:pt x="57" y="11"/>
                </a:cubicBezTo>
                <a:cubicBezTo>
                  <a:pt x="59" y="8"/>
                  <a:pt x="59" y="8"/>
                  <a:pt x="59" y="8"/>
                </a:cubicBezTo>
                <a:cubicBezTo>
                  <a:pt x="56" y="5"/>
                  <a:pt x="56" y="5"/>
                  <a:pt x="56" y="5"/>
                </a:cubicBezTo>
                <a:cubicBezTo>
                  <a:pt x="53" y="7"/>
                  <a:pt x="53" y="7"/>
                  <a:pt x="53" y="7"/>
                </a:cubicBezTo>
                <a:cubicBezTo>
                  <a:pt x="52" y="7"/>
                  <a:pt x="52" y="7"/>
                  <a:pt x="51" y="7"/>
                </a:cubicBezTo>
                <a:cubicBezTo>
                  <a:pt x="52" y="2"/>
                  <a:pt x="52" y="2"/>
                  <a:pt x="52" y="2"/>
                </a:cubicBezTo>
                <a:cubicBezTo>
                  <a:pt x="49" y="1"/>
                  <a:pt x="49" y="1"/>
                  <a:pt x="49" y="1"/>
                </a:cubicBezTo>
                <a:cubicBezTo>
                  <a:pt x="46" y="4"/>
                  <a:pt x="46" y="4"/>
                  <a:pt x="46" y="4"/>
                </a:cubicBezTo>
                <a:cubicBezTo>
                  <a:pt x="46" y="4"/>
                  <a:pt x="45" y="4"/>
                  <a:pt x="45" y="4"/>
                </a:cubicBezTo>
                <a:cubicBezTo>
                  <a:pt x="44" y="0"/>
                  <a:pt x="44" y="0"/>
                  <a:pt x="44" y="0"/>
                </a:cubicBezTo>
                <a:cubicBezTo>
                  <a:pt x="40" y="0"/>
                  <a:pt x="40" y="0"/>
                  <a:pt x="40" y="0"/>
                </a:cubicBezTo>
                <a:cubicBezTo>
                  <a:pt x="39" y="4"/>
                  <a:pt x="39" y="4"/>
                  <a:pt x="39" y="4"/>
                </a:cubicBezTo>
                <a:cubicBezTo>
                  <a:pt x="39" y="4"/>
                  <a:pt x="38" y="4"/>
                  <a:pt x="38" y="4"/>
                </a:cubicBezTo>
                <a:cubicBezTo>
                  <a:pt x="35" y="1"/>
                  <a:pt x="35" y="1"/>
                  <a:pt x="35" y="1"/>
                </a:cubicBezTo>
                <a:cubicBezTo>
                  <a:pt x="32" y="2"/>
                  <a:pt x="32" y="2"/>
                  <a:pt x="32" y="2"/>
                </a:cubicBezTo>
                <a:cubicBezTo>
                  <a:pt x="33" y="7"/>
                  <a:pt x="33" y="7"/>
                  <a:pt x="33" y="7"/>
                </a:cubicBezTo>
                <a:cubicBezTo>
                  <a:pt x="32" y="7"/>
                  <a:pt x="32" y="7"/>
                  <a:pt x="31" y="7"/>
                </a:cubicBezTo>
                <a:cubicBezTo>
                  <a:pt x="28" y="5"/>
                  <a:pt x="28" y="5"/>
                  <a:pt x="28" y="5"/>
                </a:cubicBezTo>
                <a:cubicBezTo>
                  <a:pt x="25" y="8"/>
                  <a:pt x="25" y="8"/>
                  <a:pt x="25" y="8"/>
                </a:cubicBezTo>
                <a:cubicBezTo>
                  <a:pt x="27" y="11"/>
                  <a:pt x="27" y="11"/>
                  <a:pt x="27" y="11"/>
                </a:cubicBezTo>
                <a:cubicBezTo>
                  <a:pt x="27" y="12"/>
                  <a:pt x="27" y="12"/>
                  <a:pt x="27" y="13"/>
                </a:cubicBezTo>
                <a:cubicBezTo>
                  <a:pt x="22" y="12"/>
                  <a:pt x="22" y="12"/>
                  <a:pt x="22" y="12"/>
                </a:cubicBezTo>
                <a:cubicBezTo>
                  <a:pt x="21" y="15"/>
                  <a:pt x="21" y="15"/>
                  <a:pt x="21" y="15"/>
                </a:cubicBezTo>
                <a:cubicBezTo>
                  <a:pt x="24" y="18"/>
                  <a:pt x="24" y="18"/>
                  <a:pt x="24" y="18"/>
                </a:cubicBezTo>
                <a:cubicBezTo>
                  <a:pt x="24" y="18"/>
                  <a:pt x="24" y="19"/>
                  <a:pt x="24" y="19"/>
                </a:cubicBezTo>
                <a:cubicBezTo>
                  <a:pt x="20" y="20"/>
                  <a:pt x="20" y="20"/>
                  <a:pt x="20" y="20"/>
                </a:cubicBezTo>
                <a:cubicBezTo>
                  <a:pt x="20" y="24"/>
                  <a:pt x="20" y="24"/>
                  <a:pt x="20" y="24"/>
                </a:cubicBezTo>
                <a:cubicBezTo>
                  <a:pt x="24" y="25"/>
                  <a:pt x="24" y="25"/>
                  <a:pt x="24" y="25"/>
                </a:cubicBezTo>
                <a:cubicBezTo>
                  <a:pt x="24" y="25"/>
                  <a:pt x="24" y="26"/>
                  <a:pt x="24" y="26"/>
                </a:cubicBezTo>
                <a:cubicBezTo>
                  <a:pt x="21" y="29"/>
                  <a:pt x="21" y="29"/>
                  <a:pt x="21" y="29"/>
                </a:cubicBezTo>
                <a:cubicBezTo>
                  <a:pt x="22" y="32"/>
                  <a:pt x="22" y="32"/>
                  <a:pt x="22" y="32"/>
                </a:cubicBezTo>
                <a:cubicBezTo>
                  <a:pt x="27" y="31"/>
                  <a:pt x="27" y="31"/>
                  <a:pt x="27" y="31"/>
                </a:cubicBezTo>
                <a:cubicBezTo>
                  <a:pt x="27" y="32"/>
                  <a:pt x="27" y="32"/>
                  <a:pt x="27" y="33"/>
                </a:cubicBezTo>
                <a:cubicBezTo>
                  <a:pt x="25" y="36"/>
                  <a:pt x="25" y="36"/>
                  <a:pt x="25" y="36"/>
                </a:cubicBezTo>
                <a:cubicBezTo>
                  <a:pt x="28" y="39"/>
                  <a:pt x="28" y="39"/>
                  <a:pt x="28" y="39"/>
                </a:cubicBezTo>
                <a:cubicBezTo>
                  <a:pt x="31" y="37"/>
                  <a:pt x="31" y="37"/>
                  <a:pt x="31" y="37"/>
                </a:cubicBezTo>
                <a:cubicBezTo>
                  <a:pt x="32" y="37"/>
                  <a:pt x="32" y="37"/>
                  <a:pt x="33" y="37"/>
                </a:cubicBezTo>
                <a:cubicBezTo>
                  <a:pt x="32" y="42"/>
                  <a:pt x="32" y="42"/>
                  <a:pt x="32" y="42"/>
                </a:cubicBezTo>
                <a:cubicBezTo>
                  <a:pt x="35" y="43"/>
                  <a:pt x="35" y="43"/>
                  <a:pt x="35" y="43"/>
                </a:cubicBezTo>
                <a:cubicBezTo>
                  <a:pt x="38" y="39"/>
                  <a:pt x="38" y="39"/>
                  <a:pt x="38" y="39"/>
                </a:cubicBezTo>
                <a:cubicBezTo>
                  <a:pt x="38" y="40"/>
                  <a:pt x="39" y="40"/>
                  <a:pt x="39" y="40"/>
                </a:cubicBezTo>
                <a:cubicBezTo>
                  <a:pt x="40" y="44"/>
                  <a:pt x="40" y="44"/>
                  <a:pt x="40" y="44"/>
                </a:cubicBezTo>
                <a:cubicBezTo>
                  <a:pt x="44" y="44"/>
                  <a:pt x="44" y="44"/>
                  <a:pt x="44" y="44"/>
                </a:cubicBezTo>
                <a:cubicBezTo>
                  <a:pt x="45" y="40"/>
                  <a:pt x="45" y="40"/>
                  <a:pt x="45" y="40"/>
                </a:cubicBezTo>
                <a:cubicBezTo>
                  <a:pt x="45" y="40"/>
                  <a:pt x="46" y="40"/>
                  <a:pt x="46" y="39"/>
                </a:cubicBezTo>
                <a:cubicBezTo>
                  <a:pt x="49" y="43"/>
                  <a:pt x="49" y="43"/>
                  <a:pt x="49" y="43"/>
                </a:cubicBezTo>
                <a:cubicBezTo>
                  <a:pt x="52" y="42"/>
                  <a:pt x="52" y="42"/>
                  <a:pt x="52" y="42"/>
                </a:cubicBezTo>
                <a:cubicBezTo>
                  <a:pt x="51" y="37"/>
                  <a:pt x="51" y="37"/>
                  <a:pt x="51" y="37"/>
                </a:cubicBezTo>
                <a:cubicBezTo>
                  <a:pt x="52" y="37"/>
                  <a:pt x="52" y="37"/>
                  <a:pt x="53" y="37"/>
                </a:cubicBezTo>
                <a:cubicBezTo>
                  <a:pt x="56" y="39"/>
                  <a:pt x="56" y="39"/>
                  <a:pt x="56" y="39"/>
                </a:cubicBezTo>
                <a:cubicBezTo>
                  <a:pt x="59" y="36"/>
                  <a:pt x="59" y="36"/>
                  <a:pt x="59" y="36"/>
                </a:cubicBezTo>
                <a:cubicBezTo>
                  <a:pt x="57" y="33"/>
                  <a:pt x="57" y="33"/>
                  <a:pt x="57" y="33"/>
                </a:cubicBezTo>
                <a:cubicBezTo>
                  <a:pt x="57" y="32"/>
                  <a:pt x="57" y="32"/>
                  <a:pt x="57" y="31"/>
                </a:cubicBezTo>
                <a:cubicBezTo>
                  <a:pt x="62" y="32"/>
                  <a:pt x="62" y="32"/>
                  <a:pt x="62" y="32"/>
                </a:cubicBezTo>
                <a:cubicBezTo>
                  <a:pt x="63" y="29"/>
                  <a:pt x="63" y="29"/>
                  <a:pt x="63" y="29"/>
                </a:cubicBezTo>
                <a:cubicBezTo>
                  <a:pt x="59" y="26"/>
                  <a:pt x="59" y="26"/>
                  <a:pt x="59" y="26"/>
                </a:cubicBezTo>
                <a:cubicBezTo>
                  <a:pt x="60" y="26"/>
                  <a:pt x="60" y="25"/>
                  <a:pt x="60" y="25"/>
                </a:cubicBezTo>
                <a:lnTo>
                  <a:pt x="64" y="24"/>
                </a:lnTo>
                <a:close/>
                <a:moveTo>
                  <a:pt x="42" y="31"/>
                </a:moveTo>
                <a:cubicBezTo>
                  <a:pt x="37" y="31"/>
                  <a:pt x="33" y="27"/>
                  <a:pt x="33" y="22"/>
                </a:cubicBezTo>
                <a:cubicBezTo>
                  <a:pt x="33" y="17"/>
                  <a:pt x="37" y="13"/>
                  <a:pt x="42" y="13"/>
                </a:cubicBezTo>
                <a:cubicBezTo>
                  <a:pt x="47" y="13"/>
                  <a:pt x="51" y="17"/>
                  <a:pt x="51" y="22"/>
                </a:cubicBezTo>
                <a:cubicBezTo>
                  <a:pt x="51" y="27"/>
                  <a:pt x="47" y="31"/>
                  <a:pt x="42" y="31"/>
                </a:cubicBezTo>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50" name="Freeform 663"/>
          <p:cNvSpPr>
            <a:spLocks noEditPoints="1"/>
          </p:cNvSpPr>
          <p:nvPr/>
        </p:nvSpPr>
        <p:spPr bwMode="auto">
          <a:xfrm>
            <a:off x="2590046" y="4038825"/>
            <a:ext cx="302772" cy="204050"/>
          </a:xfrm>
          <a:custGeom>
            <a:avLst/>
            <a:gdLst>
              <a:gd name="T0" fmla="*/ 53 w 64"/>
              <a:gd name="T1" fmla="*/ 0 h 64"/>
              <a:gd name="T2" fmla="*/ 11 w 64"/>
              <a:gd name="T3" fmla="*/ 0 h 64"/>
              <a:gd name="T4" fmla="*/ 0 w 64"/>
              <a:gd name="T5" fmla="*/ 11 h 64"/>
              <a:gd name="T6" fmla="*/ 0 w 64"/>
              <a:gd name="T7" fmla="*/ 53 h 64"/>
              <a:gd name="T8" fmla="*/ 11 w 64"/>
              <a:gd name="T9" fmla="*/ 64 h 64"/>
              <a:gd name="T10" fmla="*/ 53 w 64"/>
              <a:gd name="T11" fmla="*/ 64 h 64"/>
              <a:gd name="T12" fmla="*/ 64 w 64"/>
              <a:gd name="T13" fmla="*/ 53 h 64"/>
              <a:gd name="T14" fmla="*/ 64 w 64"/>
              <a:gd name="T15" fmla="*/ 11 h 64"/>
              <a:gd name="T16" fmla="*/ 53 w 64"/>
              <a:gd name="T17" fmla="*/ 0 h 64"/>
              <a:gd name="T18" fmla="*/ 53 w 64"/>
              <a:gd name="T19" fmla="*/ 8 h 64"/>
              <a:gd name="T20" fmla="*/ 55 w 64"/>
              <a:gd name="T21" fmla="*/ 8 h 64"/>
              <a:gd name="T22" fmla="*/ 32 w 64"/>
              <a:gd name="T23" fmla="*/ 27 h 64"/>
              <a:gd name="T24" fmla="*/ 9 w 64"/>
              <a:gd name="T25" fmla="*/ 8 h 64"/>
              <a:gd name="T26" fmla="*/ 11 w 64"/>
              <a:gd name="T27" fmla="*/ 8 h 64"/>
              <a:gd name="T28" fmla="*/ 53 w 64"/>
              <a:gd name="T29" fmla="*/ 8 h 64"/>
              <a:gd name="T30" fmla="*/ 11 w 64"/>
              <a:gd name="T31" fmla="*/ 56 h 64"/>
              <a:gd name="T32" fmla="*/ 10 w 64"/>
              <a:gd name="T33" fmla="*/ 56 h 64"/>
              <a:gd name="T34" fmla="*/ 24 w 64"/>
              <a:gd name="T35" fmla="*/ 36 h 64"/>
              <a:gd name="T36" fmla="*/ 23 w 64"/>
              <a:gd name="T37" fmla="*/ 35 h 64"/>
              <a:gd name="T38" fmla="*/ 8 w 64"/>
              <a:gd name="T39" fmla="*/ 49 h 64"/>
              <a:gd name="T40" fmla="*/ 8 w 64"/>
              <a:gd name="T41" fmla="*/ 11 h 64"/>
              <a:gd name="T42" fmla="*/ 32 w 64"/>
              <a:gd name="T43" fmla="*/ 40 h 64"/>
              <a:gd name="T44" fmla="*/ 56 w 64"/>
              <a:gd name="T45" fmla="*/ 11 h 64"/>
              <a:gd name="T46" fmla="*/ 56 w 64"/>
              <a:gd name="T47" fmla="*/ 49 h 64"/>
              <a:gd name="T48" fmla="*/ 41 w 64"/>
              <a:gd name="T49" fmla="*/ 35 h 64"/>
              <a:gd name="T50" fmla="*/ 40 w 64"/>
              <a:gd name="T51" fmla="*/ 36 h 64"/>
              <a:gd name="T52" fmla="*/ 54 w 64"/>
              <a:gd name="T53" fmla="*/ 56 h 64"/>
              <a:gd name="T54" fmla="*/ 53 w 64"/>
              <a:gd name="T55" fmla="*/ 56 h 64"/>
              <a:gd name="T56" fmla="*/ 11 w 64"/>
              <a:gd name="T57"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4" h="64">
                <a:moveTo>
                  <a:pt x="53" y="0"/>
                </a:moveTo>
                <a:cubicBezTo>
                  <a:pt x="11" y="0"/>
                  <a:pt x="11" y="0"/>
                  <a:pt x="11" y="0"/>
                </a:cubicBezTo>
                <a:cubicBezTo>
                  <a:pt x="5" y="0"/>
                  <a:pt x="0" y="5"/>
                  <a:pt x="0" y="11"/>
                </a:cubicBezTo>
                <a:cubicBezTo>
                  <a:pt x="0" y="53"/>
                  <a:pt x="0" y="53"/>
                  <a:pt x="0" y="53"/>
                </a:cubicBezTo>
                <a:cubicBezTo>
                  <a:pt x="0" y="59"/>
                  <a:pt x="5" y="64"/>
                  <a:pt x="11" y="64"/>
                </a:cubicBezTo>
                <a:cubicBezTo>
                  <a:pt x="53" y="64"/>
                  <a:pt x="53" y="64"/>
                  <a:pt x="53" y="64"/>
                </a:cubicBezTo>
                <a:cubicBezTo>
                  <a:pt x="59" y="64"/>
                  <a:pt x="64" y="59"/>
                  <a:pt x="64" y="53"/>
                </a:cubicBezTo>
                <a:cubicBezTo>
                  <a:pt x="64" y="11"/>
                  <a:pt x="64" y="11"/>
                  <a:pt x="64" y="11"/>
                </a:cubicBezTo>
                <a:cubicBezTo>
                  <a:pt x="64" y="5"/>
                  <a:pt x="59" y="0"/>
                  <a:pt x="53" y="0"/>
                </a:cubicBezTo>
                <a:moveTo>
                  <a:pt x="53" y="8"/>
                </a:moveTo>
                <a:cubicBezTo>
                  <a:pt x="54" y="8"/>
                  <a:pt x="54" y="8"/>
                  <a:pt x="55" y="8"/>
                </a:cubicBezTo>
                <a:cubicBezTo>
                  <a:pt x="32" y="27"/>
                  <a:pt x="32" y="27"/>
                  <a:pt x="32" y="27"/>
                </a:cubicBezTo>
                <a:cubicBezTo>
                  <a:pt x="9" y="8"/>
                  <a:pt x="9" y="8"/>
                  <a:pt x="9" y="8"/>
                </a:cubicBezTo>
                <a:cubicBezTo>
                  <a:pt x="10" y="8"/>
                  <a:pt x="10" y="8"/>
                  <a:pt x="11" y="8"/>
                </a:cubicBezTo>
                <a:cubicBezTo>
                  <a:pt x="53" y="8"/>
                  <a:pt x="53" y="8"/>
                  <a:pt x="53" y="8"/>
                </a:cubicBezTo>
                <a:close/>
                <a:moveTo>
                  <a:pt x="11" y="56"/>
                </a:moveTo>
                <a:cubicBezTo>
                  <a:pt x="11" y="56"/>
                  <a:pt x="10" y="56"/>
                  <a:pt x="10" y="56"/>
                </a:cubicBezTo>
                <a:cubicBezTo>
                  <a:pt x="24" y="36"/>
                  <a:pt x="24" y="36"/>
                  <a:pt x="24" y="36"/>
                </a:cubicBezTo>
                <a:cubicBezTo>
                  <a:pt x="23" y="35"/>
                  <a:pt x="23" y="35"/>
                  <a:pt x="23" y="35"/>
                </a:cubicBezTo>
                <a:cubicBezTo>
                  <a:pt x="8" y="49"/>
                  <a:pt x="8" y="49"/>
                  <a:pt x="8" y="49"/>
                </a:cubicBezTo>
                <a:cubicBezTo>
                  <a:pt x="8" y="11"/>
                  <a:pt x="8" y="11"/>
                  <a:pt x="8" y="11"/>
                </a:cubicBezTo>
                <a:cubicBezTo>
                  <a:pt x="32" y="40"/>
                  <a:pt x="32" y="40"/>
                  <a:pt x="32" y="40"/>
                </a:cubicBezTo>
                <a:cubicBezTo>
                  <a:pt x="56" y="11"/>
                  <a:pt x="56" y="11"/>
                  <a:pt x="56" y="11"/>
                </a:cubicBezTo>
                <a:cubicBezTo>
                  <a:pt x="56" y="49"/>
                  <a:pt x="56" y="49"/>
                  <a:pt x="56" y="49"/>
                </a:cubicBezTo>
                <a:cubicBezTo>
                  <a:pt x="41" y="35"/>
                  <a:pt x="41" y="35"/>
                  <a:pt x="41" y="35"/>
                </a:cubicBezTo>
                <a:cubicBezTo>
                  <a:pt x="40" y="36"/>
                  <a:pt x="40" y="36"/>
                  <a:pt x="40" y="36"/>
                </a:cubicBezTo>
                <a:cubicBezTo>
                  <a:pt x="54" y="56"/>
                  <a:pt x="54" y="56"/>
                  <a:pt x="54" y="56"/>
                </a:cubicBezTo>
                <a:cubicBezTo>
                  <a:pt x="54" y="56"/>
                  <a:pt x="53" y="56"/>
                  <a:pt x="53" y="56"/>
                </a:cubicBezTo>
                <a:cubicBezTo>
                  <a:pt x="11" y="56"/>
                  <a:pt x="11" y="56"/>
                  <a:pt x="11" y="56"/>
                </a:cubicBezTo>
                <a:close/>
              </a:path>
            </a:pathLst>
          </a:custGeom>
          <a:solidFill>
            <a:schemeClr val="tx2">
              <a:lumMod val="75000"/>
            </a:schemeClr>
          </a:solidFill>
          <a:ln>
            <a:noFill/>
          </a:ln>
        </p:spPr>
        <p:txBody>
          <a:bodyPr vert="horz" wrap="square" lIns="110624" tIns="55312" rIns="110624" bIns="55312" numCol="1" anchor="t" anchorCtr="0" compatLnSpc="1">
            <a:prstTxWarp prst="textNoShape">
              <a:avLst/>
            </a:prstTxWarp>
          </a:bodyPr>
          <a:lstStyle/>
          <a:p>
            <a:endParaRPr lang="bg-BG"/>
          </a:p>
        </p:txBody>
      </p:sp>
      <p:sp>
        <p:nvSpPr>
          <p:cNvPr id="2" name="Rectangle 1"/>
          <p:cNvSpPr/>
          <p:nvPr/>
        </p:nvSpPr>
        <p:spPr>
          <a:xfrm rot="16200000">
            <a:off x="5722117" y="-5722118"/>
            <a:ext cx="747765"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51" name="Freeform 74"/>
          <p:cNvSpPr>
            <a:spLocks noEditPoints="1"/>
          </p:cNvSpPr>
          <p:nvPr/>
        </p:nvSpPr>
        <p:spPr bwMode="auto">
          <a:xfrm>
            <a:off x="10608120" y="5373555"/>
            <a:ext cx="298532" cy="297870"/>
          </a:xfrm>
          <a:custGeom>
            <a:avLst/>
            <a:gdLst>
              <a:gd name="T0" fmla="*/ 54 w 64"/>
              <a:gd name="T1" fmla="*/ 0 h 64"/>
              <a:gd name="T2" fmla="*/ 64 w 64"/>
              <a:gd name="T3" fmla="*/ 10 h 64"/>
              <a:gd name="T4" fmla="*/ 62 w 64"/>
              <a:gd name="T5" fmla="*/ 16 h 64"/>
              <a:gd name="T6" fmla="*/ 58 w 64"/>
              <a:gd name="T7" fmla="*/ 20 h 64"/>
              <a:gd name="T8" fmla="*/ 44 w 64"/>
              <a:gd name="T9" fmla="*/ 6 h 64"/>
              <a:gd name="T10" fmla="*/ 48 w 64"/>
              <a:gd name="T11" fmla="*/ 2 h 64"/>
              <a:gd name="T12" fmla="*/ 54 w 64"/>
              <a:gd name="T13" fmla="*/ 0 h 64"/>
              <a:gd name="T14" fmla="*/ 4 w 64"/>
              <a:gd name="T15" fmla="*/ 46 h 64"/>
              <a:gd name="T16" fmla="*/ 0 w 64"/>
              <a:gd name="T17" fmla="*/ 64 h 64"/>
              <a:gd name="T18" fmla="*/ 18 w 64"/>
              <a:gd name="T19" fmla="*/ 60 h 64"/>
              <a:gd name="T20" fmla="*/ 55 w 64"/>
              <a:gd name="T21" fmla="*/ 23 h 64"/>
              <a:gd name="T22" fmla="*/ 41 w 64"/>
              <a:gd name="T23" fmla="*/ 9 h 64"/>
              <a:gd name="T24" fmla="*/ 4 w 64"/>
              <a:gd name="T25" fmla="*/ 46 h 64"/>
              <a:gd name="T26" fmla="*/ 45 w 64"/>
              <a:gd name="T27" fmla="*/ 23 h 64"/>
              <a:gd name="T28" fmla="*/ 17 w 64"/>
              <a:gd name="T29" fmla="*/ 51 h 64"/>
              <a:gd name="T30" fmla="*/ 13 w 64"/>
              <a:gd name="T31" fmla="*/ 47 h 64"/>
              <a:gd name="T32" fmla="*/ 41 w 64"/>
              <a:gd name="T33" fmla="*/ 19 h 64"/>
              <a:gd name="T34" fmla="*/ 45 w 64"/>
              <a:gd name="T35" fmla="*/ 2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4">
                <a:moveTo>
                  <a:pt x="54" y="0"/>
                </a:moveTo>
                <a:cubicBezTo>
                  <a:pt x="60" y="0"/>
                  <a:pt x="64" y="4"/>
                  <a:pt x="64" y="10"/>
                </a:cubicBezTo>
                <a:cubicBezTo>
                  <a:pt x="64" y="12"/>
                  <a:pt x="63" y="14"/>
                  <a:pt x="62" y="16"/>
                </a:cubicBezTo>
                <a:cubicBezTo>
                  <a:pt x="58" y="20"/>
                  <a:pt x="58" y="20"/>
                  <a:pt x="58" y="20"/>
                </a:cubicBezTo>
                <a:cubicBezTo>
                  <a:pt x="44" y="6"/>
                  <a:pt x="44" y="6"/>
                  <a:pt x="44" y="6"/>
                </a:cubicBezTo>
                <a:cubicBezTo>
                  <a:pt x="48" y="2"/>
                  <a:pt x="48" y="2"/>
                  <a:pt x="48" y="2"/>
                </a:cubicBezTo>
                <a:cubicBezTo>
                  <a:pt x="50" y="1"/>
                  <a:pt x="52" y="0"/>
                  <a:pt x="54" y="0"/>
                </a:cubicBezTo>
                <a:moveTo>
                  <a:pt x="4" y="46"/>
                </a:moveTo>
                <a:cubicBezTo>
                  <a:pt x="0" y="64"/>
                  <a:pt x="0" y="64"/>
                  <a:pt x="0" y="64"/>
                </a:cubicBezTo>
                <a:cubicBezTo>
                  <a:pt x="18" y="60"/>
                  <a:pt x="18" y="60"/>
                  <a:pt x="18" y="60"/>
                </a:cubicBezTo>
                <a:cubicBezTo>
                  <a:pt x="55" y="23"/>
                  <a:pt x="55" y="23"/>
                  <a:pt x="55" y="23"/>
                </a:cubicBezTo>
                <a:cubicBezTo>
                  <a:pt x="41" y="9"/>
                  <a:pt x="41" y="9"/>
                  <a:pt x="41" y="9"/>
                </a:cubicBezTo>
                <a:lnTo>
                  <a:pt x="4" y="46"/>
                </a:lnTo>
                <a:close/>
                <a:moveTo>
                  <a:pt x="45" y="23"/>
                </a:moveTo>
                <a:cubicBezTo>
                  <a:pt x="17" y="51"/>
                  <a:pt x="17" y="51"/>
                  <a:pt x="17" y="51"/>
                </a:cubicBezTo>
                <a:cubicBezTo>
                  <a:pt x="13" y="47"/>
                  <a:pt x="13" y="47"/>
                  <a:pt x="13" y="47"/>
                </a:cubicBezTo>
                <a:cubicBezTo>
                  <a:pt x="41" y="19"/>
                  <a:pt x="41" y="19"/>
                  <a:pt x="41" y="19"/>
                </a:cubicBezTo>
                <a:lnTo>
                  <a:pt x="45" y="23"/>
                </a:lnTo>
                <a:close/>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spTree>
    <p:extLst>
      <p:ext uri="{BB962C8B-B14F-4D97-AF65-F5344CB8AC3E}">
        <p14:creationId xmlns:p14="http://schemas.microsoft.com/office/powerpoint/2010/main" val="34088265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30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3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90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par>
                                <p:cTn id="23" presetID="2" presetClass="entr" presetSubtype="2" fill="hold" grpId="0" nodeType="withEffect">
                                  <p:stCondLst>
                                    <p:cond delay="150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1+#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par>
                                <p:cTn id="27" presetID="10" presetClass="entr" presetSubtype="0" fill="hold" grpId="0" nodeType="withEffect">
                                  <p:stCondLst>
                                    <p:cond delay="160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2100"/>
                            </p:stCondLst>
                            <p:childTnLst>
                              <p:par>
                                <p:cTn id="31" presetID="22" presetClass="entr" presetSubtype="8" fill="hold" nodeType="afterEffect">
                                  <p:stCondLst>
                                    <p:cond delay="1500"/>
                                  </p:stCondLst>
                                  <p:childTnLst>
                                    <p:set>
                                      <p:cBhvr>
                                        <p:cTn id="32" dur="1" fill="hold">
                                          <p:stCondLst>
                                            <p:cond delay="0"/>
                                          </p:stCondLst>
                                        </p:cTn>
                                        <p:tgtEl>
                                          <p:spTgt spid="56"/>
                                        </p:tgtEl>
                                        <p:attrNameLst>
                                          <p:attrName>style.visibility</p:attrName>
                                        </p:attrNameLst>
                                      </p:cBhvr>
                                      <p:to>
                                        <p:strVal val="visible"/>
                                      </p:to>
                                    </p:set>
                                    <p:animEffect transition="in" filter="wipe(left)">
                                      <p:cBhvr>
                                        <p:cTn id="33" dur="1000"/>
                                        <p:tgtEl>
                                          <p:spTgt spid="56"/>
                                        </p:tgtEl>
                                      </p:cBhvr>
                                    </p:animEffect>
                                  </p:childTnLst>
                                </p:cTn>
                              </p:par>
                              <p:par>
                                <p:cTn id="34" presetID="22" presetClass="entr" presetSubtype="8" fill="hold" nodeType="withEffect">
                                  <p:stCondLst>
                                    <p:cond delay="7000"/>
                                  </p:stCondLst>
                                  <p:childTnLst>
                                    <p:set>
                                      <p:cBhvr>
                                        <p:cTn id="35" dur="1" fill="hold">
                                          <p:stCondLst>
                                            <p:cond delay="0"/>
                                          </p:stCondLst>
                                        </p:cTn>
                                        <p:tgtEl>
                                          <p:spTgt spid="54"/>
                                        </p:tgtEl>
                                        <p:attrNameLst>
                                          <p:attrName>style.visibility</p:attrName>
                                        </p:attrNameLst>
                                      </p:cBhvr>
                                      <p:to>
                                        <p:strVal val="visible"/>
                                      </p:to>
                                    </p:set>
                                    <p:animEffect transition="in" filter="wipe(left)">
                                      <p:cBhvr>
                                        <p:cTn id="36" dur="1000"/>
                                        <p:tgtEl>
                                          <p:spTgt spid="54"/>
                                        </p:tgtEl>
                                      </p:cBhvr>
                                    </p:animEffect>
                                  </p:childTnLst>
                                </p:cTn>
                              </p:par>
                            </p:childTnLst>
                          </p:cTn>
                        </p:par>
                        <p:par>
                          <p:cTn id="37" fill="hold">
                            <p:stCondLst>
                              <p:cond delay="10100"/>
                            </p:stCondLst>
                            <p:childTnLst>
                              <p:par>
                                <p:cTn id="38" presetID="22" presetClass="entr" presetSubtype="8" fill="hold" nodeType="afterEffect">
                                  <p:stCondLst>
                                    <p:cond delay="6800"/>
                                  </p:stCondLst>
                                  <p:childTnLst>
                                    <p:set>
                                      <p:cBhvr>
                                        <p:cTn id="39" dur="1" fill="hold">
                                          <p:stCondLst>
                                            <p:cond delay="0"/>
                                          </p:stCondLst>
                                        </p:cTn>
                                        <p:tgtEl>
                                          <p:spTgt spid="62"/>
                                        </p:tgtEl>
                                        <p:attrNameLst>
                                          <p:attrName>style.visibility</p:attrName>
                                        </p:attrNameLst>
                                      </p:cBhvr>
                                      <p:to>
                                        <p:strVal val="visible"/>
                                      </p:to>
                                    </p:set>
                                    <p:animEffect transition="in" filter="wipe(left)">
                                      <p:cBhvr>
                                        <p:cTn id="40" dur="1000"/>
                                        <p:tgtEl>
                                          <p:spTgt spid="6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wipe(left)">
                                      <p:cBhvr>
                                        <p:cTn id="45" dur="1000"/>
                                        <p:tgtEl>
                                          <p:spTgt spid="26"/>
                                        </p:tgtEl>
                                      </p:cBhvr>
                                    </p:animEffect>
                                  </p:childTnLst>
                                </p:cTn>
                              </p:par>
                            </p:childTnLst>
                          </p:cTn>
                        </p:par>
                        <p:par>
                          <p:cTn id="46" fill="hold">
                            <p:stCondLst>
                              <p:cond delay="1000"/>
                            </p:stCondLst>
                            <p:childTnLst>
                              <p:par>
                                <p:cTn id="47" presetID="42" presetClass="entr" presetSubtype="0" fill="hold" grpId="0" nodeType="after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1000"/>
                                        <p:tgtEl>
                                          <p:spTgt spid="31"/>
                                        </p:tgtEl>
                                      </p:cBhvr>
                                    </p:animEffect>
                                    <p:anim calcmode="lin" valueType="num">
                                      <p:cBhvr>
                                        <p:cTn id="50" dur="1000" fill="hold"/>
                                        <p:tgtEl>
                                          <p:spTgt spid="31"/>
                                        </p:tgtEl>
                                        <p:attrNameLst>
                                          <p:attrName>ppt_x</p:attrName>
                                        </p:attrNameLst>
                                      </p:cBhvr>
                                      <p:tavLst>
                                        <p:tav tm="0">
                                          <p:val>
                                            <p:strVal val="#ppt_x"/>
                                          </p:val>
                                        </p:tav>
                                        <p:tav tm="100000">
                                          <p:val>
                                            <p:strVal val="#ppt_x"/>
                                          </p:val>
                                        </p:tav>
                                      </p:tavLst>
                                    </p:anim>
                                    <p:anim calcmode="lin" valueType="num">
                                      <p:cBhvr>
                                        <p:cTn id="51" dur="1000" fill="hold"/>
                                        <p:tgtEl>
                                          <p:spTgt spid="31"/>
                                        </p:tgtEl>
                                        <p:attrNameLst>
                                          <p:attrName>ppt_y</p:attrName>
                                        </p:attrNameLst>
                                      </p:cBhvr>
                                      <p:tavLst>
                                        <p:tav tm="0">
                                          <p:val>
                                            <p:strVal val="#ppt_y+.1"/>
                                          </p:val>
                                        </p:tav>
                                        <p:tav tm="100000">
                                          <p:val>
                                            <p:strVal val="#ppt_y"/>
                                          </p:val>
                                        </p:tav>
                                      </p:tavLst>
                                    </p:anim>
                                  </p:childTnLst>
                                </p:cTn>
                              </p:par>
                            </p:childTnLst>
                          </p:cTn>
                        </p:par>
                        <p:par>
                          <p:cTn id="52" fill="hold">
                            <p:stCondLst>
                              <p:cond delay="2000"/>
                            </p:stCondLst>
                            <p:childTnLst>
                              <p:par>
                                <p:cTn id="53" presetID="42" presetClass="entr" presetSubtype="0" fill="hold" grpId="0" nodeType="after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fade">
                                      <p:cBhvr>
                                        <p:cTn id="55" dur="1000"/>
                                        <p:tgtEl>
                                          <p:spTgt spid="48"/>
                                        </p:tgtEl>
                                      </p:cBhvr>
                                    </p:animEffect>
                                    <p:anim calcmode="lin" valueType="num">
                                      <p:cBhvr>
                                        <p:cTn id="56" dur="1000" fill="hold"/>
                                        <p:tgtEl>
                                          <p:spTgt spid="48"/>
                                        </p:tgtEl>
                                        <p:attrNameLst>
                                          <p:attrName>ppt_x</p:attrName>
                                        </p:attrNameLst>
                                      </p:cBhvr>
                                      <p:tavLst>
                                        <p:tav tm="0">
                                          <p:val>
                                            <p:strVal val="#ppt_x"/>
                                          </p:val>
                                        </p:tav>
                                        <p:tav tm="100000">
                                          <p:val>
                                            <p:strVal val="#ppt_x"/>
                                          </p:val>
                                        </p:tav>
                                      </p:tavLst>
                                    </p:anim>
                                    <p:anim calcmode="lin" valueType="num">
                                      <p:cBhvr>
                                        <p:cTn id="57" dur="1000" fill="hold"/>
                                        <p:tgtEl>
                                          <p:spTgt spid="48"/>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400"/>
                                  </p:stCondLst>
                                  <p:childTnLst>
                                    <p:set>
                                      <p:cBhvr>
                                        <p:cTn id="59" dur="1" fill="hold">
                                          <p:stCondLst>
                                            <p:cond delay="0"/>
                                          </p:stCondLst>
                                        </p:cTn>
                                        <p:tgtEl>
                                          <p:spTgt spid="35"/>
                                        </p:tgtEl>
                                        <p:attrNameLst>
                                          <p:attrName>style.visibility</p:attrName>
                                        </p:attrNameLst>
                                      </p:cBhvr>
                                      <p:to>
                                        <p:strVal val="visible"/>
                                      </p:to>
                                    </p:set>
                                    <p:animEffect transition="in" filter="fade">
                                      <p:cBhvr>
                                        <p:cTn id="60" dur="1000"/>
                                        <p:tgtEl>
                                          <p:spTgt spid="35"/>
                                        </p:tgtEl>
                                      </p:cBhvr>
                                    </p:animEffect>
                                    <p:anim calcmode="lin" valueType="num">
                                      <p:cBhvr>
                                        <p:cTn id="61" dur="1000" fill="hold"/>
                                        <p:tgtEl>
                                          <p:spTgt spid="35"/>
                                        </p:tgtEl>
                                        <p:attrNameLst>
                                          <p:attrName>ppt_x</p:attrName>
                                        </p:attrNameLst>
                                      </p:cBhvr>
                                      <p:tavLst>
                                        <p:tav tm="0">
                                          <p:val>
                                            <p:strVal val="#ppt_x"/>
                                          </p:val>
                                        </p:tav>
                                        <p:tav tm="100000">
                                          <p:val>
                                            <p:strVal val="#ppt_x"/>
                                          </p:val>
                                        </p:tav>
                                      </p:tavLst>
                                    </p:anim>
                                    <p:anim calcmode="lin" valueType="num">
                                      <p:cBhvr>
                                        <p:cTn id="62" dur="1000" fill="hold"/>
                                        <p:tgtEl>
                                          <p:spTgt spid="35"/>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900"/>
                                  </p:stCondLst>
                                  <p:childTnLst>
                                    <p:set>
                                      <p:cBhvr>
                                        <p:cTn id="64" dur="1" fill="hold">
                                          <p:stCondLst>
                                            <p:cond delay="0"/>
                                          </p:stCondLst>
                                        </p:cTn>
                                        <p:tgtEl>
                                          <p:spTgt spid="49"/>
                                        </p:tgtEl>
                                        <p:attrNameLst>
                                          <p:attrName>style.visibility</p:attrName>
                                        </p:attrNameLst>
                                      </p:cBhvr>
                                      <p:to>
                                        <p:strVal val="visible"/>
                                      </p:to>
                                    </p:set>
                                    <p:animEffect transition="in" filter="fade">
                                      <p:cBhvr>
                                        <p:cTn id="65" dur="1000"/>
                                        <p:tgtEl>
                                          <p:spTgt spid="49"/>
                                        </p:tgtEl>
                                      </p:cBhvr>
                                    </p:animEffect>
                                    <p:anim calcmode="lin" valueType="num">
                                      <p:cBhvr>
                                        <p:cTn id="66" dur="1000" fill="hold"/>
                                        <p:tgtEl>
                                          <p:spTgt spid="49"/>
                                        </p:tgtEl>
                                        <p:attrNameLst>
                                          <p:attrName>ppt_x</p:attrName>
                                        </p:attrNameLst>
                                      </p:cBhvr>
                                      <p:tavLst>
                                        <p:tav tm="0">
                                          <p:val>
                                            <p:strVal val="#ppt_x"/>
                                          </p:val>
                                        </p:tav>
                                        <p:tav tm="100000">
                                          <p:val>
                                            <p:strVal val="#ppt_x"/>
                                          </p:val>
                                        </p:tav>
                                      </p:tavLst>
                                    </p:anim>
                                    <p:anim calcmode="lin" valueType="num">
                                      <p:cBhvr>
                                        <p:cTn id="67" dur="1000" fill="hold"/>
                                        <p:tgtEl>
                                          <p:spTgt spid="49"/>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1000"/>
                                  </p:stCondLst>
                                  <p:childTnLst>
                                    <p:set>
                                      <p:cBhvr>
                                        <p:cTn id="69" dur="1" fill="hold">
                                          <p:stCondLst>
                                            <p:cond delay="0"/>
                                          </p:stCondLst>
                                        </p:cTn>
                                        <p:tgtEl>
                                          <p:spTgt spid="50"/>
                                        </p:tgtEl>
                                        <p:attrNameLst>
                                          <p:attrName>style.visibility</p:attrName>
                                        </p:attrNameLst>
                                      </p:cBhvr>
                                      <p:to>
                                        <p:strVal val="visible"/>
                                      </p:to>
                                    </p:set>
                                    <p:animEffect transition="in" filter="fade">
                                      <p:cBhvr>
                                        <p:cTn id="70" dur="1000"/>
                                        <p:tgtEl>
                                          <p:spTgt spid="50"/>
                                        </p:tgtEl>
                                      </p:cBhvr>
                                    </p:animEffect>
                                    <p:anim calcmode="lin" valueType="num">
                                      <p:cBhvr>
                                        <p:cTn id="71" dur="1000" fill="hold"/>
                                        <p:tgtEl>
                                          <p:spTgt spid="50"/>
                                        </p:tgtEl>
                                        <p:attrNameLst>
                                          <p:attrName>ppt_x</p:attrName>
                                        </p:attrNameLst>
                                      </p:cBhvr>
                                      <p:tavLst>
                                        <p:tav tm="0">
                                          <p:val>
                                            <p:strVal val="#ppt_x"/>
                                          </p:val>
                                        </p:tav>
                                        <p:tav tm="100000">
                                          <p:val>
                                            <p:strVal val="#ppt_x"/>
                                          </p:val>
                                        </p:tav>
                                      </p:tavLst>
                                    </p:anim>
                                    <p:anim calcmode="lin" valueType="num">
                                      <p:cBhvr>
                                        <p:cTn id="72" dur="1000" fill="hold"/>
                                        <p:tgtEl>
                                          <p:spTgt spid="50"/>
                                        </p:tgtEl>
                                        <p:attrNameLst>
                                          <p:attrName>ppt_y</p:attrName>
                                        </p:attrNameLst>
                                      </p:cBhvr>
                                      <p:tavLst>
                                        <p:tav tm="0">
                                          <p:val>
                                            <p:strVal val="#ppt_y+.1"/>
                                          </p:val>
                                        </p:tav>
                                        <p:tav tm="100000">
                                          <p:val>
                                            <p:strVal val="#ppt_y"/>
                                          </p:val>
                                        </p:tav>
                                      </p:tavLst>
                                    </p:anim>
                                  </p:childTnLst>
                                </p:cTn>
                              </p:par>
                              <p:par>
                                <p:cTn id="73" presetID="22" presetClass="entr" presetSubtype="4" fill="hold" nodeType="withEffect">
                                  <p:stCondLst>
                                    <p:cond delay="1100"/>
                                  </p:stCondLst>
                                  <p:childTnLst>
                                    <p:set>
                                      <p:cBhvr>
                                        <p:cTn id="74" dur="1" fill="hold">
                                          <p:stCondLst>
                                            <p:cond delay="0"/>
                                          </p:stCondLst>
                                        </p:cTn>
                                        <p:tgtEl>
                                          <p:spTgt spid="36"/>
                                        </p:tgtEl>
                                        <p:attrNameLst>
                                          <p:attrName>style.visibility</p:attrName>
                                        </p:attrNameLst>
                                      </p:cBhvr>
                                      <p:to>
                                        <p:strVal val="visible"/>
                                      </p:to>
                                    </p:set>
                                    <p:animEffect transition="in" filter="wipe(down)">
                                      <p:cBhvr>
                                        <p:cTn id="7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animBg="1"/>
      <p:bldP spid="6" grpId="0"/>
      <p:bldP spid="31" grpId="0"/>
      <p:bldP spid="35" grpId="0" animBg="1"/>
      <p:bldP spid="48" grpId="0" animBg="1"/>
      <p:bldP spid="49" grpId="0" animBg="1"/>
      <p:bldP spid="50"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4" name="Freeform 74"/>
          <p:cNvSpPr>
            <a:spLocks noEditPoints="1"/>
          </p:cNvSpPr>
          <p:nvPr/>
        </p:nvSpPr>
        <p:spPr bwMode="auto">
          <a:xfrm>
            <a:off x="2284210" y="3742014"/>
            <a:ext cx="554894" cy="553664"/>
          </a:xfrm>
          <a:custGeom>
            <a:avLst/>
            <a:gdLst>
              <a:gd name="T0" fmla="*/ 54 w 64"/>
              <a:gd name="T1" fmla="*/ 0 h 64"/>
              <a:gd name="T2" fmla="*/ 64 w 64"/>
              <a:gd name="T3" fmla="*/ 10 h 64"/>
              <a:gd name="T4" fmla="*/ 62 w 64"/>
              <a:gd name="T5" fmla="*/ 16 h 64"/>
              <a:gd name="T6" fmla="*/ 58 w 64"/>
              <a:gd name="T7" fmla="*/ 20 h 64"/>
              <a:gd name="T8" fmla="*/ 44 w 64"/>
              <a:gd name="T9" fmla="*/ 6 h 64"/>
              <a:gd name="T10" fmla="*/ 48 w 64"/>
              <a:gd name="T11" fmla="*/ 2 h 64"/>
              <a:gd name="T12" fmla="*/ 54 w 64"/>
              <a:gd name="T13" fmla="*/ 0 h 64"/>
              <a:gd name="T14" fmla="*/ 4 w 64"/>
              <a:gd name="T15" fmla="*/ 46 h 64"/>
              <a:gd name="T16" fmla="*/ 0 w 64"/>
              <a:gd name="T17" fmla="*/ 64 h 64"/>
              <a:gd name="T18" fmla="*/ 18 w 64"/>
              <a:gd name="T19" fmla="*/ 60 h 64"/>
              <a:gd name="T20" fmla="*/ 55 w 64"/>
              <a:gd name="T21" fmla="*/ 23 h 64"/>
              <a:gd name="T22" fmla="*/ 41 w 64"/>
              <a:gd name="T23" fmla="*/ 9 h 64"/>
              <a:gd name="T24" fmla="*/ 4 w 64"/>
              <a:gd name="T25" fmla="*/ 46 h 64"/>
              <a:gd name="T26" fmla="*/ 45 w 64"/>
              <a:gd name="T27" fmla="*/ 23 h 64"/>
              <a:gd name="T28" fmla="*/ 17 w 64"/>
              <a:gd name="T29" fmla="*/ 51 h 64"/>
              <a:gd name="T30" fmla="*/ 13 w 64"/>
              <a:gd name="T31" fmla="*/ 47 h 64"/>
              <a:gd name="T32" fmla="*/ 41 w 64"/>
              <a:gd name="T33" fmla="*/ 19 h 64"/>
              <a:gd name="T34" fmla="*/ 45 w 64"/>
              <a:gd name="T35" fmla="*/ 2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4">
                <a:moveTo>
                  <a:pt x="54" y="0"/>
                </a:moveTo>
                <a:cubicBezTo>
                  <a:pt x="60" y="0"/>
                  <a:pt x="64" y="4"/>
                  <a:pt x="64" y="10"/>
                </a:cubicBezTo>
                <a:cubicBezTo>
                  <a:pt x="64" y="12"/>
                  <a:pt x="63" y="14"/>
                  <a:pt x="62" y="16"/>
                </a:cubicBezTo>
                <a:cubicBezTo>
                  <a:pt x="58" y="20"/>
                  <a:pt x="58" y="20"/>
                  <a:pt x="58" y="20"/>
                </a:cubicBezTo>
                <a:cubicBezTo>
                  <a:pt x="44" y="6"/>
                  <a:pt x="44" y="6"/>
                  <a:pt x="44" y="6"/>
                </a:cubicBezTo>
                <a:cubicBezTo>
                  <a:pt x="48" y="2"/>
                  <a:pt x="48" y="2"/>
                  <a:pt x="48" y="2"/>
                </a:cubicBezTo>
                <a:cubicBezTo>
                  <a:pt x="50" y="1"/>
                  <a:pt x="52" y="0"/>
                  <a:pt x="54" y="0"/>
                </a:cubicBezTo>
                <a:moveTo>
                  <a:pt x="4" y="46"/>
                </a:moveTo>
                <a:cubicBezTo>
                  <a:pt x="0" y="64"/>
                  <a:pt x="0" y="64"/>
                  <a:pt x="0" y="64"/>
                </a:cubicBezTo>
                <a:cubicBezTo>
                  <a:pt x="18" y="60"/>
                  <a:pt x="18" y="60"/>
                  <a:pt x="18" y="60"/>
                </a:cubicBezTo>
                <a:cubicBezTo>
                  <a:pt x="55" y="23"/>
                  <a:pt x="55" y="23"/>
                  <a:pt x="55" y="23"/>
                </a:cubicBezTo>
                <a:cubicBezTo>
                  <a:pt x="41" y="9"/>
                  <a:pt x="41" y="9"/>
                  <a:pt x="41" y="9"/>
                </a:cubicBezTo>
                <a:lnTo>
                  <a:pt x="4" y="46"/>
                </a:lnTo>
                <a:close/>
                <a:moveTo>
                  <a:pt x="45" y="23"/>
                </a:moveTo>
                <a:cubicBezTo>
                  <a:pt x="17" y="51"/>
                  <a:pt x="17" y="51"/>
                  <a:pt x="17" y="51"/>
                </a:cubicBezTo>
                <a:cubicBezTo>
                  <a:pt x="13" y="47"/>
                  <a:pt x="13" y="47"/>
                  <a:pt x="13" y="47"/>
                </a:cubicBezTo>
                <a:cubicBezTo>
                  <a:pt x="41" y="19"/>
                  <a:pt x="41" y="19"/>
                  <a:pt x="41" y="19"/>
                </a:cubicBezTo>
                <a:lnTo>
                  <a:pt x="45" y="23"/>
                </a:lnTo>
                <a:close/>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5" name="Rectangle 4">
            <a:hlinkClick r:id="" action="ppaction://noaction" highlightClick="1"/>
          </p:cNvPr>
          <p:cNvSpPr/>
          <p:nvPr/>
        </p:nvSpPr>
        <p:spPr>
          <a:xfrm rot="16200000">
            <a:off x="5926019" y="-5936411"/>
            <a:ext cx="319176"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5865909" y="-831069"/>
            <a:ext cx="46018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 name="Rectangle 2"/>
          <p:cNvSpPr/>
          <p:nvPr/>
        </p:nvSpPr>
        <p:spPr>
          <a:xfrm rot="16200000">
            <a:off x="5359931" y="29137"/>
            <a:ext cx="1472131"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9" name="TextBox 18"/>
          <p:cNvSpPr txBox="1"/>
          <p:nvPr/>
        </p:nvSpPr>
        <p:spPr>
          <a:xfrm>
            <a:off x="1" y="5783985"/>
            <a:ext cx="12111486" cy="861774"/>
          </a:xfrm>
          <a:prstGeom prst="rect">
            <a:avLst/>
          </a:prstGeom>
          <a:noFill/>
        </p:spPr>
        <p:txBody>
          <a:bodyPr wrap="square" rtlCol="0">
            <a:spAutoFit/>
          </a:bodyPr>
          <a:lstStyle/>
          <a:p>
            <a:pPr algn="ctr"/>
            <a:r>
              <a:rPr lang="en-US" sz="3200" dirty="0" smtClean="0">
                <a:solidFill>
                  <a:schemeClr val="bg2">
                    <a:lumMod val="75000"/>
                  </a:schemeClr>
                </a:solidFill>
              </a:rPr>
              <a:t>SUMMARY</a:t>
            </a:r>
          </a:p>
          <a:p>
            <a:pPr algn="ctr"/>
            <a:r>
              <a:rPr lang="en-US" dirty="0" smtClean="0">
                <a:solidFill>
                  <a:schemeClr val="bg2">
                    <a:lumMod val="75000"/>
                  </a:schemeClr>
                </a:solidFill>
              </a:rPr>
              <a:t>CYBER AWARENESS</a:t>
            </a:r>
            <a:endParaRPr lang="en-US" dirty="0">
              <a:solidFill>
                <a:schemeClr val="bg2">
                  <a:lumMod val="75000"/>
                </a:schemeClr>
              </a:solidFill>
            </a:endParaRPr>
          </a:p>
        </p:txBody>
      </p:sp>
      <p:sp>
        <p:nvSpPr>
          <p:cNvPr id="20" name="TextBox 19"/>
          <p:cNvSpPr txBox="1"/>
          <p:nvPr/>
        </p:nvSpPr>
        <p:spPr>
          <a:xfrm>
            <a:off x="1130506" y="5043823"/>
            <a:ext cx="9729138" cy="369332"/>
          </a:xfrm>
          <a:prstGeom prst="rect">
            <a:avLst/>
          </a:prstGeom>
          <a:noFill/>
        </p:spPr>
        <p:txBody>
          <a:bodyPr wrap="square" rtlCol="0">
            <a:spAutoFit/>
          </a:bodyPr>
          <a:lstStyle/>
          <a:p>
            <a:pPr algn="ctr"/>
            <a:r>
              <a:rPr lang="en-US" b="1"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Things to Remember</a:t>
            </a:r>
            <a:endParaRPr lang="en-US" b="1"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graphicFrame>
        <p:nvGraphicFramePr>
          <p:cNvPr id="6" name="Table 5"/>
          <p:cNvGraphicFramePr>
            <a:graphicFrameLocks noGrp="1"/>
          </p:cNvGraphicFramePr>
          <p:nvPr>
            <p:extLst>
              <p:ext uri="{D42A27DB-BD31-4B8C-83A1-F6EECF244321}">
                <p14:modId xmlns:p14="http://schemas.microsoft.com/office/powerpoint/2010/main" val="1420212075"/>
              </p:ext>
            </p:extLst>
          </p:nvPr>
        </p:nvGraphicFramePr>
        <p:xfrm>
          <a:off x="2052102" y="673406"/>
          <a:ext cx="5386717" cy="3931920"/>
        </p:xfrm>
        <a:graphic>
          <a:graphicData uri="http://schemas.openxmlformats.org/drawingml/2006/table">
            <a:tbl>
              <a:tblPr firstRow="1" bandRow="1">
                <a:tableStyleId>{5C22544A-7EE6-4342-B048-85BDC9FD1C3A}</a:tableStyleId>
              </a:tblPr>
              <a:tblGrid>
                <a:gridCol w="1203118"/>
                <a:gridCol w="4183599"/>
              </a:tblGrid>
              <a:tr h="914234">
                <a:tc>
                  <a:txBody>
                    <a:bodyPr/>
                    <a:lstStyle/>
                    <a:p>
                      <a:endParaRPr lang="en-US" dirty="0" smtClean="0"/>
                    </a:p>
                    <a:p>
                      <a:endParaRPr lang="en-US" dirty="0" smtClean="0"/>
                    </a:p>
                    <a:p>
                      <a:endParaRPr lang="en-US" dirty="0" smtClean="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b="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7717134" y="753626"/>
            <a:ext cx="4220308" cy="400110"/>
          </a:xfrm>
          <a:prstGeom prst="rect">
            <a:avLst/>
          </a:prstGeom>
          <a:noFill/>
        </p:spPr>
        <p:txBody>
          <a:bodyPr wrap="square" rtlCol="0">
            <a:spAutoFit/>
          </a:bodyPr>
          <a:lstStyle/>
          <a:p>
            <a:r>
              <a:rPr lang="en-US" sz="2000" dirty="0" smtClean="0">
                <a:solidFill>
                  <a:srgbClr val="C00000"/>
                </a:solidFill>
              </a:rPr>
              <a:t>A.</a:t>
            </a:r>
            <a:r>
              <a:rPr lang="en-US" sz="1600" dirty="0" smtClean="0"/>
              <a:t> </a:t>
            </a:r>
            <a:r>
              <a:rPr lang="en-US" sz="1600" dirty="0" smtClean="0">
                <a:solidFill>
                  <a:schemeClr val="tx2">
                    <a:lumMod val="75000"/>
                  </a:schemeClr>
                </a:solidFill>
              </a:rPr>
              <a:t>A strong password is imperative</a:t>
            </a:r>
            <a:endParaRPr lang="en-US" sz="1600" dirty="0">
              <a:solidFill>
                <a:schemeClr val="tx2">
                  <a:lumMod val="75000"/>
                </a:schemeClr>
              </a:solidFill>
            </a:endParaRPr>
          </a:p>
        </p:txBody>
      </p:sp>
      <p:sp>
        <p:nvSpPr>
          <p:cNvPr id="42" name="TextBox 41"/>
          <p:cNvSpPr txBox="1"/>
          <p:nvPr/>
        </p:nvSpPr>
        <p:spPr>
          <a:xfrm>
            <a:off x="7717134" y="1663771"/>
            <a:ext cx="4220308" cy="646331"/>
          </a:xfrm>
          <a:prstGeom prst="rect">
            <a:avLst/>
          </a:prstGeom>
          <a:noFill/>
        </p:spPr>
        <p:txBody>
          <a:bodyPr wrap="square" rtlCol="0">
            <a:spAutoFit/>
          </a:bodyPr>
          <a:lstStyle/>
          <a:p>
            <a:r>
              <a:rPr lang="en-US" sz="2000" dirty="0">
                <a:solidFill>
                  <a:srgbClr val="C00000"/>
                </a:solidFill>
              </a:rPr>
              <a:t>B</a:t>
            </a:r>
            <a:r>
              <a:rPr lang="en-US" sz="2000" dirty="0" smtClean="0">
                <a:solidFill>
                  <a:srgbClr val="C00000"/>
                </a:solidFill>
              </a:rPr>
              <a:t>.</a:t>
            </a:r>
            <a:r>
              <a:rPr lang="en-US" sz="1600" dirty="0" smtClean="0"/>
              <a:t> </a:t>
            </a:r>
            <a:r>
              <a:rPr lang="en-US" sz="1600" dirty="0" smtClean="0">
                <a:solidFill>
                  <a:schemeClr val="tx2">
                    <a:lumMod val="75000"/>
                  </a:schemeClr>
                </a:solidFill>
              </a:rPr>
              <a:t>Do not open emails or attachments from unfamiliar sources</a:t>
            </a:r>
            <a:endParaRPr lang="en-US" sz="1600" dirty="0">
              <a:solidFill>
                <a:schemeClr val="tx2">
                  <a:lumMod val="75000"/>
                </a:schemeClr>
              </a:solidFill>
            </a:endParaRPr>
          </a:p>
        </p:txBody>
      </p:sp>
      <p:sp>
        <p:nvSpPr>
          <p:cNvPr id="43" name="TextBox 42"/>
          <p:cNvSpPr txBox="1"/>
          <p:nvPr/>
        </p:nvSpPr>
        <p:spPr>
          <a:xfrm>
            <a:off x="7748905" y="2632908"/>
            <a:ext cx="4220308" cy="400110"/>
          </a:xfrm>
          <a:prstGeom prst="rect">
            <a:avLst/>
          </a:prstGeom>
          <a:noFill/>
        </p:spPr>
        <p:txBody>
          <a:bodyPr wrap="square" rtlCol="0">
            <a:spAutoFit/>
          </a:bodyPr>
          <a:lstStyle/>
          <a:p>
            <a:r>
              <a:rPr lang="en-US" sz="2000" dirty="0" smtClean="0">
                <a:solidFill>
                  <a:srgbClr val="C00000"/>
                </a:solidFill>
              </a:rPr>
              <a:t>C.</a:t>
            </a:r>
            <a:r>
              <a:rPr lang="en-US" sz="1600" dirty="0" smtClean="0"/>
              <a:t> </a:t>
            </a:r>
            <a:r>
              <a:rPr lang="en-US" sz="1600" dirty="0" smtClean="0">
                <a:solidFill>
                  <a:schemeClr val="tx2">
                    <a:lumMod val="75000"/>
                  </a:schemeClr>
                </a:solidFill>
              </a:rPr>
              <a:t>Practice “Cyber Smarts”</a:t>
            </a:r>
            <a:endParaRPr lang="en-US" sz="1600" dirty="0">
              <a:solidFill>
                <a:schemeClr val="tx2">
                  <a:lumMod val="75000"/>
                </a:schemeClr>
              </a:solidFill>
            </a:endParaRPr>
          </a:p>
        </p:txBody>
      </p:sp>
      <p:sp>
        <p:nvSpPr>
          <p:cNvPr id="44" name="TextBox 43"/>
          <p:cNvSpPr txBox="1"/>
          <p:nvPr/>
        </p:nvSpPr>
        <p:spPr>
          <a:xfrm>
            <a:off x="7748905" y="3630895"/>
            <a:ext cx="4220308" cy="400110"/>
          </a:xfrm>
          <a:prstGeom prst="rect">
            <a:avLst/>
          </a:prstGeom>
          <a:noFill/>
        </p:spPr>
        <p:txBody>
          <a:bodyPr wrap="square" rtlCol="0">
            <a:spAutoFit/>
          </a:bodyPr>
          <a:lstStyle/>
          <a:p>
            <a:r>
              <a:rPr lang="en-US" sz="2000" dirty="0">
                <a:solidFill>
                  <a:srgbClr val="C00000"/>
                </a:solidFill>
              </a:rPr>
              <a:t>D</a:t>
            </a:r>
            <a:r>
              <a:rPr lang="en-US" sz="2000" dirty="0" smtClean="0">
                <a:solidFill>
                  <a:srgbClr val="C00000"/>
                </a:solidFill>
              </a:rPr>
              <a:t>.</a:t>
            </a:r>
            <a:r>
              <a:rPr lang="en-US" sz="1600" dirty="0" smtClean="0"/>
              <a:t> </a:t>
            </a:r>
            <a:r>
              <a:rPr lang="en-US" sz="1600" dirty="0" smtClean="0">
                <a:solidFill>
                  <a:schemeClr val="tx2">
                    <a:lumMod val="75000"/>
                  </a:schemeClr>
                </a:solidFill>
              </a:rPr>
              <a:t>Report all suspicious or unusual problems  </a:t>
            </a:r>
            <a:endParaRPr lang="en-US" sz="1600" dirty="0">
              <a:solidFill>
                <a:schemeClr val="tx2">
                  <a:lumMod val="75000"/>
                </a:schemeClr>
              </a:solidFill>
            </a:endParaRPr>
          </a:p>
        </p:txBody>
      </p:sp>
      <p:sp>
        <p:nvSpPr>
          <p:cNvPr id="28" name="Freeform 641"/>
          <p:cNvSpPr>
            <a:spLocks noEditPoints="1"/>
          </p:cNvSpPr>
          <p:nvPr/>
        </p:nvSpPr>
        <p:spPr bwMode="auto">
          <a:xfrm>
            <a:off x="2300997" y="833871"/>
            <a:ext cx="604462" cy="547394"/>
          </a:xfrm>
          <a:custGeom>
            <a:avLst/>
            <a:gdLst>
              <a:gd name="T0" fmla="*/ 40 w 80"/>
              <a:gd name="T1" fmla="*/ 14 h 79"/>
              <a:gd name="T2" fmla="*/ 30 w 80"/>
              <a:gd name="T3" fmla="*/ 19 h 79"/>
              <a:gd name="T4" fmla="*/ 45 w 80"/>
              <a:gd name="T5" fmla="*/ 14 h 79"/>
              <a:gd name="T6" fmla="*/ 55 w 80"/>
              <a:gd name="T7" fmla="*/ 19 h 79"/>
              <a:gd name="T8" fmla="*/ 45 w 80"/>
              <a:gd name="T9" fmla="*/ 14 h 79"/>
              <a:gd name="T10" fmla="*/ 70 w 80"/>
              <a:gd name="T11" fmla="*/ 34 h 79"/>
              <a:gd name="T12" fmla="*/ 55 w 80"/>
              <a:gd name="T13" fmla="*/ 29 h 79"/>
              <a:gd name="T14" fmla="*/ 65 w 80"/>
              <a:gd name="T15" fmla="*/ 19 h 79"/>
              <a:gd name="T16" fmla="*/ 60 w 80"/>
              <a:gd name="T17" fmla="*/ 14 h 79"/>
              <a:gd name="T18" fmla="*/ 25 w 80"/>
              <a:gd name="T19" fmla="*/ 29 h 79"/>
              <a:gd name="T20" fmla="*/ 35 w 80"/>
              <a:gd name="T21" fmla="*/ 34 h 79"/>
              <a:gd name="T22" fmla="*/ 25 w 80"/>
              <a:gd name="T23" fmla="*/ 29 h 79"/>
              <a:gd name="T24" fmla="*/ 50 w 80"/>
              <a:gd name="T25" fmla="*/ 29 h 79"/>
              <a:gd name="T26" fmla="*/ 40 w 80"/>
              <a:gd name="T27" fmla="*/ 34 h 79"/>
              <a:gd name="T28" fmla="*/ 15 w 80"/>
              <a:gd name="T29" fmla="*/ 19 h 79"/>
              <a:gd name="T30" fmla="*/ 20 w 80"/>
              <a:gd name="T31" fmla="*/ 29 h 79"/>
              <a:gd name="T32" fmla="*/ 10 w 80"/>
              <a:gd name="T33" fmla="*/ 34 h 79"/>
              <a:gd name="T34" fmla="*/ 25 w 80"/>
              <a:gd name="T35" fmla="*/ 14 h 79"/>
              <a:gd name="T36" fmla="*/ 15 w 80"/>
              <a:gd name="T37" fmla="*/ 19 h 79"/>
              <a:gd name="T38" fmla="*/ 40 w 80"/>
              <a:gd name="T39" fmla="*/ 44 h 79"/>
              <a:gd name="T40" fmla="*/ 30 w 80"/>
              <a:gd name="T41" fmla="*/ 49 h 79"/>
              <a:gd name="T42" fmla="*/ 45 w 80"/>
              <a:gd name="T43" fmla="*/ 44 h 79"/>
              <a:gd name="T44" fmla="*/ 55 w 80"/>
              <a:gd name="T45" fmla="*/ 49 h 79"/>
              <a:gd name="T46" fmla="*/ 45 w 80"/>
              <a:gd name="T47" fmla="*/ 44 h 79"/>
              <a:gd name="T48" fmla="*/ 70 w 80"/>
              <a:gd name="T49" fmla="*/ 64 h 79"/>
              <a:gd name="T50" fmla="*/ 55 w 80"/>
              <a:gd name="T51" fmla="*/ 59 h 79"/>
              <a:gd name="T52" fmla="*/ 65 w 80"/>
              <a:gd name="T53" fmla="*/ 49 h 79"/>
              <a:gd name="T54" fmla="*/ 60 w 80"/>
              <a:gd name="T55" fmla="*/ 44 h 79"/>
              <a:gd name="T56" fmla="*/ 25 w 80"/>
              <a:gd name="T57" fmla="*/ 59 h 79"/>
              <a:gd name="T58" fmla="*/ 35 w 80"/>
              <a:gd name="T59" fmla="*/ 64 h 79"/>
              <a:gd name="T60" fmla="*/ 25 w 80"/>
              <a:gd name="T61" fmla="*/ 59 h 79"/>
              <a:gd name="T62" fmla="*/ 50 w 80"/>
              <a:gd name="T63" fmla="*/ 59 h 79"/>
              <a:gd name="T64" fmla="*/ 40 w 80"/>
              <a:gd name="T65" fmla="*/ 64 h 79"/>
              <a:gd name="T66" fmla="*/ 15 w 80"/>
              <a:gd name="T67" fmla="*/ 49 h 79"/>
              <a:gd name="T68" fmla="*/ 20 w 80"/>
              <a:gd name="T69" fmla="*/ 59 h 79"/>
              <a:gd name="T70" fmla="*/ 10 w 80"/>
              <a:gd name="T71" fmla="*/ 64 h 79"/>
              <a:gd name="T72" fmla="*/ 25 w 80"/>
              <a:gd name="T73" fmla="*/ 44 h 79"/>
              <a:gd name="T74" fmla="*/ 15 w 80"/>
              <a:gd name="T75" fmla="*/ 49 h 79"/>
              <a:gd name="T76" fmla="*/ 5 w 80"/>
              <a:gd name="T77" fmla="*/ 5 h 79"/>
              <a:gd name="T78" fmla="*/ 75 w 80"/>
              <a:gd name="T79" fmla="*/ 74 h 79"/>
              <a:gd name="T80" fmla="*/ 80 w 80"/>
              <a:gd name="T81" fmla="*/ 0 h 79"/>
              <a:gd name="T82" fmla="*/ 80 w 80"/>
              <a:gd name="T83" fmla="*/ 79 h 79"/>
              <a:gd name="T84" fmla="*/ 0 w 80"/>
              <a:gd name="T8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0" h="79">
                <a:moveTo>
                  <a:pt x="30" y="14"/>
                </a:moveTo>
                <a:lnTo>
                  <a:pt x="40" y="14"/>
                </a:lnTo>
                <a:lnTo>
                  <a:pt x="40" y="19"/>
                </a:lnTo>
                <a:lnTo>
                  <a:pt x="30" y="19"/>
                </a:lnTo>
                <a:lnTo>
                  <a:pt x="30" y="14"/>
                </a:lnTo>
                <a:close/>
                <a:moveTo>
                  <a:pt x="45" y="14"/>
                </a:moveTo>
                <a:lnTo>
                  <a:pt x="55" y="14"/>
                </a:lnTo>
                <a:lnTo>
                  <a:pt x="55" y="19"/>
                </a:lnTo>
                <a:lnTo>
                  <a:pt x="45" y="19"/>
                </a:lnTo>
                <a:lnTo>
                  <a:pt x="45" y="14"/>
                </a:lnTo>
                <a:close/>
                <a:moveTo>
                  <a:pt x="70" y="14"/>
                </a:moveTo>
                <a:lnTo>
                  <a:pt x="70" y="34"/>
                </a:lnTo>
                <a:lnTo>
                  <a:pt x="55" y="34"/>
                </a:lnTo>
                <a:lnTo>
                  <a:pt x="55" y="29"/>
                </a:lnTo>
                <a:lnTo>
                  <a:pt x="65" y="29"/>
                </a:lnTo>
                <a:lnTo>
                  <a:pt x="65" y="19"/>
                </a:lnTo>
                <a:lnTo>
                  <a:pt x="60" y="19"/>
                </a:lnTo>
                <a:lnTo>
                  <a:pt x="60" y="14"/>
                </a:lnTo>
                <a:lnTo>
                  <a:pt x="70" y="14"/>
                </a:lnTo>
                <a:close/>
                <a:moveTo>
                  <a:pt x="25" y="29"/>
                </a:moveTo>
                <a:lnTo>
                  <a:pt x="35" y="29"/>
                </a:lnTo>
                <a:lnTo>
                  <a:pt x="35" y="34"/>
                </a:lnTo>
                <a:lnTo>
                  <a:pt x="25" y="34"/>
                </a:lnTo>
                <a:lnTo>
                  <a:pt x="25" y="29"/>
                </a:lnTo>
                <a:close/>
                <a:moveTo>
                  <a:pt x="40" y="29"/>
                </a:moveTo>
                <a:lnTo>
                  <a:pt x="50" y="29"/>
                </a:lnTo>
                <a:lnTo>
                  <a:pt x="50" y="34"/>
                </a:lnTo>
                <a:lnTo>
                  <a:pt x="40" y="34"/>
                </a:lnTo>
                <a:lnTo>
                  <a:pt x="40" y="29"/>
                </a:lnTo>
                <a:close/>
                <a:moveTo>
                  <a:pt x="15" y="19"/>
                </a:moveTo>
                <a:lnTo>
                  <a:pt x="15" y="29"/>
                </a:lnTo>
                <a:lnTo>
                  <a:pt x="20" y="29"/>
                </a:lnTo>
                <a:lnTo>
                  <a:pt x="20" y="34"/>
                </a:lnTo>
                <a:lnTo>
                  <a:pt x="10" y="34"/>
                </a:lnTo>
                <a:lnTo>
                  <a:pt x="10" y="14"/>
                </a:lnTo>
                <a:lnTo>
                  <a:pt x="25" y="14"/>
                </a:lnTo>
                <a:lnTo>
                  <a:pt x="25" y="19"/>
                </a:lnTo>
                <a:lnTo>
                  <a:pt x="15" y="19"/>
                </a:lnTo>
                <a:close/>
                <a:moveTo>
                  <a:pt x="30" y="44"/>
                </a:moveTo>
                <a:lnTo>
                  <a:pt x="40" y="44"/>
                </a:lnTo>
                <a:lnTo>
                  <a:pt x="40" y="49"/>
                </a:lnTo>
                <a:lnTo>
                  <a:pt x="30" y="49"/>
                </a:lnTo>
                <a:lnTo>
                  <a:pt x="30" y="44"/>
                </a:lnTo>
                <a:close/>
                <a:moveTo>
                  <a:pt x="45" y="44"/>
                </a:moveTo>
                <a:lnTo>
                  <a:pt x="55" y="44"/>
                </a:lnTo>
                <a:lnTo>
                  <a:pt x="55" y="49"/>
                </a:lnTo>
                <a:lnTo>
                  <a:pt x="45" y="49"/>
                </a:lnTo>
                <a:lnTo>
                  <a:pt x="45" y="44"/>
                </a:lnTo>
                <a:close/>
                <a:moveTo>
                  <a:pt x="70" y="44"/>
                </a:moveTo>
                <a:lnTo>
                  <a:pt x="70" y="64"/>
                </a:lnTo>
                <a:lnTo>
                  <a:pt x="55" y="64"/>
                </a:lnTo>
                <a:lnTo>
                  <a:pt x="55" y="59"/>
                </a:lnTo>
                <a:lnTo>
                  <a:pt x="65" y="59"/>
                </a:lnTo>
                <a:lnTo>
                  <a:pt x="65" y="49"/>
                </a:lnTo>
                <a:lnTo>
                  <a:pt x="60" y="49"/>
                </a:lnTo>
                <a:lnTo>
                  <a:pt x="60" y="44"/>
                </a:lnTo>
                <a:lnTo>
                  <a:pt x="70" y="44"/>
                </a:lnTo>
                <a:close/>
                <a:moveTo>
                  <a:pt x="25" y="59"/>
                </a:moveTo>
                <a:lnTo>
                  <a:pt x="35" y="59"/>
                </a:lnTo>
                <a:lnTo>
                  <a:pt x="35" y="64"/>
                </a:lnTo>
                <a:lnTo>
                  <a:pt x="25" y="64"/>
                </a:lnTo>
                <a:lnTo>
                  <a:pt x="25" y="59"/>
                </a:lnTo>
                <a:close/>
                <a:moveTo>
                  <a:pt x="40" y="59"/>
                </a:moveTo>
                <a:lnTo>
                  <a:pt x="50" y="59"/>
                </a:lnTo>
                <a:lnTo>
                  <a:pt x="50" y="64"/>
                </a:lnTo>
                <a:lnTo>
                  <a:pt x="40" y="64"/>
                </a:lnTo>
                <a:lnTo>
                  <a:pt x="40" y="59"/>
                </a:lnTo>
                <a:close/>
                <a:moveTo>
                  <a:pt x="15" y="49"/>
                </a:moveTo>
                <a:lnTo>
                  <a:pt x="15" y="59"/>
                </a:lnTo>
                <a:lnTo>
                  <a:pt x="20" y="59"/>
                </a:lnTo>
                <a:lnTo>
                  <a:pt x="20" y="64"/>
                </a:lnTo>
                <a:lnTo>
                  <a:pt x="10" y="64"/>
                </a:lnTo>
                <a:lnTo>
                  <a:pt x="10" y="44"/>
                </a:lnTo>
                <a:lnTo>
                  <a:pt x="25" y="44"/>
                </a:lnTo>
                <a:lnTo>
                  <a:pt x="25" y="49"/>
                </a:lnTo>
                <a:lnTo>
                  <a:pt x="15" y="49"/>
                </a:lnTo>
                <a:close/>
                <a:moveTo>
                  <a:pt x="75" y="5"/>
                </a:moveTo>
                <a:lnTo>
                  <a:pt x="5" y="5"/>
                </a:lnTo>
                <a:lnTo>
                  <a:pt x="5" y="74"/>
                </a:lnTo>
                <a:lnTo>
                  <a:pt x="75" y="74"/>
                </a:lnTo>
                <a:lnTo>
                  <a:pt x="75" y="5"/>
                </a:lnTo>
                <a:close/>
                <a:moveTo>
                  <a:pt x="80" y="0"/>
                </a:moveTo>
                <a:lnTo>
                  <a:pt x="80" y="0"/>
                </a:lnTo>
                <a:lnTo>
                  <a:pt x="80" y="79"/>
                </a:lnTo>
                <a:lnTo>
                  <a:pt x="0" y="79"/>
                </a:lnTo>
                <a:lnTo>
                  <a:pt x="0" y="0"/>
                </a:lnTo>
                <a:lnTo>
                  <a:pt x="80" y="0"/>
                </a:lnTo>
                <a:close/>
              </a:path>
            </a:pathLst>
          </a:custGeom>
          <a:solidFill>
            <a:schemeClr val="tx2">
              <a:lumMod val="75000"/>
            </a:schemeClr>
          </a:solidFill>
          <a:ln>
            <a:noFill/>
          </a:ln>
        </p:spPr>
        <p:txBody>
          <a:bodyPr vert="horz" wrap="square" lIns="110624" tIns="55312" rIns="110624" bIns="55312" numCol="1" anchor="t" anchorCtr="0" compatLnSpc="1">
            <a:prstTxWarp prst="textNoShape">
              <a:avLst/>
            </a:prstTxWarp>
          </a:bodyPr>
          <a:lstStyle/>
          <a:p>
            <a:endParaRPr lang="bg-BG"/>
          </a:p>
        </p:txBody>
      </p:sp>
      <p:sp>
        <p:nvSpPr>
          <p:cNvPr id="29" name="Freeform 181"/>
          <p:cNvSpPr>
            <a:spLocks noEditPoints="1"/>
          </p:cNvSpPr>
          <p:nvPr/>
        </p:nvSpPr>
        <p:spPr bwMode="auto">
          <a:xfrm>
            <a:off x="2283415" y="1729684"/>
            <a:ext cx="659202" cy="541186"/>
          </a:xfrm>
          <a:custGeom>
            <a:avLst/>
            <a:gdLst>
              <a:gd name="T0" fmla="*/ 58 w 64"/>
              <a:gd name="T1" fmla="*/ 0 h 52"/>
              <a:gd name="T2" fmla="*/ 6 w 64"/>
              <a:gd name="T3" fmla="*/ 0 h 52"/>
              <a:gd name="T4" fmla="*/ 0 w 64"/>
              <a:gd name="T5" fmla="*/ 6 h 52"/>
              <a:gd name="T6" fmla="*/ 0 w 64"/>
              <a:gd name="T7" fmla="*/ 46 h 52"/>
              <a:gd name="T8" fmla="*/ 6 w 64"/>
              <a:gd name="T9" fmla="*/ 52 h 52"/>
              <a:gd name="T10" fmla="*/ 58 w 64"/>
              <a:gd name="T11" fmla="*/ 52 h 52"/>
              <a:gd name="T12" fmla="*/ 64 w 64"/>
              <a:gd name="T13" fmla="*/ 46 h 52"/>
              <a:gd name="T14" fmla="*/ 64 w 64"/>
              <a:gd name="T15" fmla="*/ 6 h 52"/>
              <a:gd name="T16" fmla="*/ 58 w 64"/>
              <a:gd name="T17" fmla="*/ 0 h 52"/>
              <a:gd name="T18" fmla="*/ 25 w 64"/>
              <a:gd name="T19" fmla="*/ 26 h 52"/>
              <a:gd name="T20" fmla="*/ 8 w 64"/>
              <a:gd name="T21" fmla="*/ 40 h 52"/>
              <a:gd name="T22" fmla="*/ 8 w 64"/>
              <a:gd name="T23" fmla="*/ 8 h 52"/>
              <a:gd name="T24" fmla="*/ 25 w 64"/>
              <a:gd name="T25" fmla="*/ 26 h 52"/>
              <a:gd name="T26" fmla="*/ 11 w 64"/>
              <a:gd name="T27" fmla="*/ 8 h 52"/>
              <a:gd name="T28" fmla="*/ 53 w 64"/>
              <a:gd name="T29" fmla="*/ 8 h 52"/>
              <a:gd name="T30" fmla="*/ 32 w 64"/>
              <a:gd name="T31" fmla="*/ 24 h 52"/>
              <a:gd name="T32" fmla="*/ 11 w 64"/>
              <a:gd name="T33" fmla="*/ 8 h 52"/>
              <a:gd name="T34" fmla="*/ 26 w 64"/>
              <a:gd name="T35" fmla="*/ 27 h 52"/>
              <a:gd name="T36" fmla="*/ 32 w 64"/>
              <a:gd name="T37" fmla="*/ 34 h 52"/>
              <a:gd name="T38" fmla="*/ 38 w 64"/>
              <a:gd name="T39" fmla="*/ 27 h 52"/>
              <a:gd name="T40" fmla="*/ 52 w 64"/>
              <a:gd name="T41" fmla="*/ 44 h 52"/>
              <a:gd name="T42" fmla="*/ 12 w 64"/>
              <a:gd name="T43" fmla="*/ 44 h 52"/>
              <a:gd name="T44" fmla="*/ 26 w 64"/>
              <a:gd name="T45" fmla="*/ 27 h 52"/>
              <a:gd name="T46" fmla="*/ 39 w 64"/>
              <a:gd name="T47" fmla="*/ 26 h 52"/>
              <a:gd name="T48" fmla="*/ 56 w 64"/>
              <a:gd name="T49" fmla="*/ 8 h 52"/>
              <a:gd name="T50" fmla="*/ 56 w 64"/>
              <a:gd name="T51" fmla="*/ 40 h 52"/>
              <a:gd name="T52" fmla="*/ 39 w 64"/>
              <a:gd name="T53"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4" h="52">
                <a:moveTo>
                  <a:pt x="58" y="0"/>
                </a:moveTo>
                <a:cubicBezTo>
                  <a:pt x="6" y="0"/>
                  <a:pt x="6" y="0"/>
                  <a:pt x="6" y="0"/>
                </a:cubicBezTo>
                <a:cubicBezTo>
                  <a:pt x="3" y="0"/>
                  <a:pt x="0" y="3"/>
                  <a:pt x="0" y="6"/>
                </a:cubicBezTo>
                <a:cubicBezTo>
                  <a:pt x="0" y="46"/>
                  <a:pt x="0" y="46"/>
                  <a:pt x="0" y="46"/>
                </a:cubicBezTo>
                <a:cubicBezTo>
                  <a:pt x="0" y="49"/>
                  <a:pt x="3" y="52"/>
                  <a:pt x="6" y="52"/>
                </a:cubicBezTo>
                <a:cubicBezTo>
                  <a:pt x="58" y="52"/>
                  <a:pt x="58" y="52"/>
                  <a:pt x="58" y="52"/>
                </a:cubicBezTo>
                <a:cubicBezTo>
                  <a:pt x="61" y="52"/>
                  <a:pt x="64" y="49"/>
                  <a:pt x="64" y="46"/>
                </a:cubicBezTo>
                <a:cubicBezTo>
                  <a:pt x="64" y="6"/>
                  <a:pt x="64" y="6"/>
                  <a:pt x="64" y="6"/>
                </a:cubicBezTo>
                <a:cubicBezTo>
                  <a:pt x="64" y="3"/>
                  <a:pt x="61" y="0"/>
                  <a:pt x="58" y="0"/>
                </a:cubicBezTo>
                <a:moveTo>
                  <a:pt x="25" y="26"/>
                </a:moveTo>
                <a:cubicBezTo>
                  <a:pt x="8" y="40"/>
                  <a:pt x="8" y="40"/>
                  <a:pt x="8" y="40"/>
                </a:cubicBezTo>
                <a:cubicBezTo>
                  <a:pt x="8" y="8"/>
                  <a:pt x="8" y="8"/>
                  <a:pt x="8" y="8"/>
                </a:cubicBezTo>
                <a:lnTo>
                  <a:pt x="25" y="26"/>
                </a:lnTo>
                <a:close/>
                <a:moveTo>
                  <a:pt x="11" y="8"/>
                </a:moveTo>
                <a:cubicBezTo>
                  <a:pt x="53" y="8"/>
                  <a:pt x="53" y="8"/>
                  <a:pt x="53" y="8"/>
                </a:cubicBezTo>
                <a:cubicBezTo>
                  <a:pt x="32" y="24"/>
                  <a:pt x="32" y="24"/>
                  <a:pt x="32" y="24"/>
                </a:cubicBezTo>
                <a:lnTo>
                  <a:pt x="11" y="8"/>
                </a:lnTo>
                <a:close/>
                <a:moveTo>
                  <a:pt x="26" y="27"/>
                </a:moveTo>
                <a:cubicBezTo>
                  <a:pt x="32" y="34"/>
                  <a:pt x="32" y="34"/>
                  <a:pt x="32" y="34"/>
                </a:cubicBezTo>
                <a:cubicBezTo>
                  <a:pt x="38" y="27"/>
                  <a:pt x="38" y="27"/>
                  <a:pt x="38" y="27"/>
                </a:cubicBezTo>
                <a:cubicBezTo>
                  <a:pt x="52" y="44"/>
                  <a:pt x="52" y="44"/>
                  <a:pt x="52" y="44"/>
                </a:cubicBezTo>
                <a:cubicBezTo>
                  <a:pt x="12" y="44"/>
                  <a:pt x="12" y="44"/>
                  <a:pt x="12" y="44"/>
                </a:cubicBezTo>
                <a:lnTo>
                  <a:pt x="26" y="27"/>
                </a:lnTo>
                <a:close/>
                <a:moveTo>
                  <a:pt x="39" y="26"/>
                </a:moveTo>
                <a:cubicBezTo>
                  <a:pt x="56" y="8"/>
                  <a:pt x="56" y="8"/>
                  <a:pt x="56" y="8"/>
                </a:cubicBezTo>
                <a:cubicBezTo>
                  <a:pt x="56" y="40"/>
                  <a:pt x="56" y="40"/>
                  <a:pt x="56" y="40"/>
                </a:cubicBezTo>
                <a:lnTo>
                  <a:pt x="39" y="26"/>
                </a:lnTo>
                <a:close/>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pic>
        <p:nvPicPr>
          <p:cNvPr id="30" name="Picture 29"/>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29294" y="2618306"/>
            <a:ext cx="630224" cy="653830"/>
          </a:xfrm>
          <a:prstGeom prst="rect">
            <a:avLst/>
          </a:prstGeom>
        </p:spPr>
      </p:pic>
      <p:grpSp>
        <p:nvGrpSpPr>
          <p:cNvPr id="46" name="Group 45"/>
          <p:cNvGrpSpPr/>
          <p:nvPr/>
        </p:nvGrpSpPr>
        <p:grpSpPr>
          <a:xfrm>
            <a:off x="47342" y="246446"/>
            <a:ext cx="12159405" cy="4715662"/>
            <a:chOff x="-116617" y="454437"/>
            <a:chExt cx="12320652" cy="4578881"/>
          </a:xfrm>
        </p:grpSpPr>
        <p:sp>
          <p:nvSpPr>
            <p:cNvPr id="47" name="Rectangle 46"/>
            <p:cNvSpPr/>
            <p:nvPr/>
          </p:nvSpPr>
          <p:spPr>
            <a:xfrm>
              <a:off x="-4" y="766118"/>
              <a:ext cx="12204039" cy="3986353"/>
            </a:xfrm>
            <a:prstGeom prst="rect">
              <a:avLst/>
            </a:prstGeom>
            <a:solidFill>
              <a:srgbClr val="D6DCE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p:cNvSpPr txBox="1"/>
            <p:nvPr/>
          </p:nvSpPr>
          <p:spPr>
            <a:xfrm>
              <a:off x="-116617" y="454437"/>
              <a:ext cx="1122689" cy="4578881"/>
            </a:xfrm>
            <a:prstGeom prst="rect">
              <a:avLst/>
            </a:prstGeom>
            <a:noFill/>
          </p:spPr>
          <p:txBody>
            <a:bodyPr vert="vert270" wrap="square" rtlCol="0">
              <a:spAutoFit/>
            </a:bodyPr>
            <a:lstStyle/>
            <a:p>
              <a:pPr algn="ctr"/>
              <a:r>
                <a:rPr lang="en-US" sz="6000" dirty="0" smtClean="0">
                  <a:solidFill>
                    <a:schemeClr val="tx2">
                      <a:lumMod val="75000"/>
                    </a:schemeClr>
                  </a:solidFill>
                </a:rPr>
                <a:t>ANSWERS</a:t>
              </a:r>
              <a:endParaRPr lang="en-US" sz="6000" dirty="0">
                <a:solidFill>
                  <a:schemeClr val="tx2">
                    <a:lumMod val="75000"/>
                  </a:schemeClr>
                </a:solidFill>
              </a:endParaRPr>
            </a:p>
          </p:txBody>
        </p:sp>
      </p:grpSp>
      <p:sp>
        <p:nvSpPr>
          <p:cNvPr id="10" name="TextBox 9"/>
          <p:cNvSpPr txBox="1"/>
          <p:nvPr/>
        </p:nvSpPr>
        <p:spPr>
          <a:xfrm>
            <a:off x="3418389" y="705755"/>
            <a:ext cx="1700482" cy="523220"/>
          </a:xfrm>
          <a:prstGeom prst="rect">
            <a:avLst/>
          </a:prstGeom>
          <a:noFill/>
        </p:spPr>
        <p:txBody>
          <a:bodyPr wrap="square" rtlCol="0">
            <a:spAutoFit/>
          </a:bodyPr>
          <a:lstStyle/>
          <a:p>
            <a:pPr algn="ctr"/>
            <a:r>
              <a:rPr lang="en-US" sz="2800" dirty="0" smtClean="0">
                <a:solidFill>
                  <a:srgbClr val="C00000"/>
                </a:solidFill>
              </a:rPr>
              <a:t>A</a:t>
            </a:r>
            <a:endParaRPr lang="en-US" sz="2800" dirty="0">
              <a:solidFill>
                <a:srgbClr val="C00000"/>
              </a:solidFill>
            </a:endParaRPr>
          </a:p>
        </p:txBody>
      </p:sp>
      <p:sp>
        <p:nvSpPr>
          <p:cNvPr id="49" name="TextBox 48"/>
          <p:cNvSpPr txBox="1"/>
          <p:nvPr/>
        </p:nvSpPr>
        <p:spPr>
          <a:xfrm>
            <a:off x="3418389" y="1615900"/>
            <a:ext cx="1700482" cy="523220"/>
          </a:xfrm>
          <a:prstGeom prst="rect">
            <a:avLst/>
          </a:prstGeom>
          <a:noFill/>
        </p:spPr>
        <p:txBody>
          <a:bodyPr wrap="square" rtlCol="0">
            <a:spAutoFit/>
          </a:bodyPr>
          <a:lstStyle/>
          <a:p>
            <a:pPr algn="ctr"/>
            <a:r>
              <a:rPr lang="en-US" sz="2800" dirty="0" smtClean="0">
                <a:solidFill>
                  <a:srgbClr val="C00000"/>
                </a:solidFill>
              </a:rPr>
              <a:t>B</a:t>
            </a:r>
            <a:endParaRPr lang="en-US" sz="2800" dirty="0">
              <a:solidFill>
                <a:srgbClr val="C00000"/>
              </a:solidFill>
            </a:endParaRPr>
          </a:p>
        </p:txBody>
      </p:sp>
      <p:sp>
        <p:nvSpPr>
          <p:cNvPr id="50" name="TextBox 49"/>
          <p:cNvSpPr txBox="1"/>
          <p:nvPr/>
        </p:nvSpPr>
        <p:spPr>
          <a:xfrm>
            <a:off x="3418389" y="2526045"/>
            <a:ext cx="1700482" cy="523220"/>
          </a:xfrm>
          <a:prstGeom prst="rect">
            <a:avLst/>
          </a:prstGeom>
          <a:noFill/>
        </p:spPr>
        <p:txBody>
          <a:bodyPr wrap="square" rtlCol="0">
            <a:spAutoFit/>
          </a:bodyPr>
          <a:lstStyle/>
          <a:p>
            <a:pPr algn="ctr"/>
            <a:r>
              <a:rPr lang="en-US" sz="2800" dirty="0" smtClean="0">
                <a:solidFill>
                  <a:srgbClr val="C00000"/>
                </a:solidFill>
              </a:rPr>
              <a:t>C</a:t>
            </a:r>
            <a:endParaRPr lang="en-US" sz="2800" dirty="0">
              <a:solidFill>
                <a:srgbClr val="C00000"/>
              </a:solidFill>
            </a:endParaRPr>
          </a:p>
        </p:txBody>
      </p:sp>
      <p:sp>
        <p:nvSpPr>
          <p:cNvPr id="51" name="TextBox 50"/>
          <p:cNvSpPr txBox="1"/>
          <p:nvPr/>
        </p:nvSpPr>
        <p:spPr>
          <a:xfrm>
            <a:off x="3418389" y="3470744"/>
            <a:ext cx="1700482" cy="523220"/>
          </a:xfrm>
          <a:prstGeom prst="rect">
            <a:avLst/>
          </a:prstGeom>
          <a:noFill/>
        </p:spPr>
        <p:txBody>
          <a:bodyPr wrap="square" rtlCol="0">
            <a:spAutoFit/>
          </a:bodyPr>
          <a:lstStyle/>
          <a:p>
            <a:pPr algn="ctr"/>
            <a:r>
              <a:rPr lang="en-US" sz="2800" dirty="0" smtClean="0">
                <a:solidFill>
                  <a:srgbClr val="C00000"/>
                </a:solidFill>
              </a:rPr>
              <a:t>D</a:t>
            </a:r>
            <a:endParaRPr lang="en-US" sz="2800" dirty="0">
              <a:solidFill>
                <a:srgbClr val="C00000"/>
              </a:solidFill>
            </a:endParaRPr>
          </a:p>
        </p:txBody>
      </p:sp>
    </p:spTree>
    <p:extLst>
      <p:ext uri="{BB962C8B-B14F-4D97-AF65-F5344CB8AC3E}">
        <p14:creationId xmlns:p14="http://schemas.microsoft.com/office/powerpoint/2010/main" val="4816016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160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ipe(right)">
                                      <p:cBhvr>
                                        <p:cTn id="28" dur="500"/>
                                        <p:tgtEl>
                                          <p:spTgt spid="4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3" grpId="0" animBg="1"/>
      <p:bldP spid="19" grpId="0"/>
      <p:bldP spid="20" grpId="0"/>
      <p:bldP spid="10" grpId="0"/>
      <p:bldP spid="49" grpId="0"/>
      <p:bldP spid="50" grpId="0"/>
      <p:bldP spid="5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insider_sni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0029" y="285750"/>
            <a:ext cx="11637647" cy="6383737"/>
          </a:xfrm>
          <a:prstGeom prst="rect">
            <a:avLst/>
          </a:prstGeom>
        </p:spPr>
      </p:pic>
      <p:sp>
        <p:nvSpPr>
          <p:cNvPr id="2" name="Rectangle 1"/>
          <p:cNvSpPr/>
          <p:nvPr/>
        </p:nvSpPr>
        <p:spPr>
          <a:xfrm rot="16200000">
            <a:off x="5726832" y="-5746711"/>
            <a:ext cx="738335"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 name="Rectangle 2"/>
          <p:cNvSpPr/>
          <p:nvPr/>
        </p:nvSpPr>
        <p:spPr>
          <a:xfrm>
            <a:off x="-1" y="0"/>
            <a:ext cx="598715" cy="6858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5753100" y="419100"/>
            <a:ext cx="685800" cy="12192000"/>
          </a:xfrm>
          <a:prstGeom prst="rect">
            <a:avLst/>
          </a:prstGeom>
          <a:solidFill>
            <a:srgbClr val="333F50">
              <a:alpha val="89804"/>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5" name="Rectangle 4"/>
          <p:cNvSpPr/>
          <p:nvPr/>
        </p:nvSpPr>
        <p:spPr>
          <a:xfrm>
            <a:off x="11604171" y="0"/>
            <a:ext cx="587828" cy="6858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8" name="TextBox 7"/>
          <p:cNvSpPr txBox="1"/>
          <p:nvPr/>
        </p:nvSpPr>
        <p:spPr>
          <a:xfrm>
            <a:off x="360590" y="263966"/>
            <a:ext cx="11517086" cy="369332"/>
          </a:xfrm>
          <a:prstGeom prst="rect">
            <a:avLst/>
          </a:prstGeom>
          <a:noFill/>
        </p:spPr>
        <p:txBody>
          <a:bodyPr wrap="square" rtlCol="0">
            <a:spAutoFit/>
          </a:bodyPr>
          <a:lstStyle/>
          <a:p>
            <a:pPr algn="ctr"/>
            <a:r>
              <a:rPr lang="en-US" dirty="0" smtClean="0">
                <a:solidFill>
                  <a:schemeClr val="bg2">
                    <a:lumMod val="75000"/>
                  </a:schemeClr>
                </a:solidFill>
              </a:rPr>
              <a:t>INSIDER THREAT VIDEO</a:t>
            </a:r>
            <a:endParaRPr lang="en-US" dirty="0">
              <a:solidFill>
                <a:schemeClr val="bg2">
                  <a:lumMod val="75000"/>
                </a:schemeClr>
              </a:solidFill>
            </a:endParaRPr>
          </a:p>
        </p:txBody>
      </p:sp>
    </p:spTree>
    <p:extLst>
      <p:ext uri="{BB962C8B-B14F-4D97-AF65-F5344CB8AC3E}">
        <p14:creationId xmlns:p14="http://schemas.microsoft.com/office/powerpoint/2010/main" val="33048794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6"/>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6"/>
                                        </p:tgtEl>
                                      </p:cBhvr>
                                    </p:cmd>
                                  </p:childTnLst>
                                </p:cTn>
                              </p:par>
                            </p:childTnLst>
                          </p:cTn>
                        </p:par>
                      </p:childTnLst>
                    </p:cTn>
                  </p:par>
                </p:childTnLst>
              </p:cTn>
              <p:nextCondLst>
                <p:cond evt="onClick" delay="0">
                  <p:tgtEl>
                    <p:spTgt spid="6"/>
                  </p:tgtEl>
                </p:cond>
              </p:nextCondLst>
            </p:seq>
            <p:video>
              <p:cMediaNode vol="80000">
                <p:cTn id="29" fill="hold" display="0">
                  <p:stCondLst>
                    <p:cond delay="indefinite"/>
                  </p:stCondLst>
                </p:cTn>
                <p:tgtEl>
                  <p:spTgt spid="6"/>
                </p:tgtEl>
              </p:cMediaNode>
            </p:video>
          </p:childTnLst>
        </p:cTn>
      </p:par>
    </p:tnLst>
    <p:bldLst>
      <p:bldP spid="2" grpId="0" animBg="1"/>
      <p:bldP spid="3" grpId="0" animBg="1"/>
      <p:bldP spid="4" grpId="0" animBg="1"/>
      <p:bldP spid="5" grpId="0" animBg="1"/>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l="5220" t="12308" r="28972" b="31174"/>
          <a:stretch/>
        </p:blipFill>
        <p:spPr>
          <a:xfrm>
            <a:off x="-11" y="-1"/>
            <a:ext cx="12192011" cy="6586071"/>
          </a:xfrm>
          <a:prstGeom prst="rect">
            <a:avLst/>
          </a:prstGeom>
        </p:spPr>
      </p:pic>
      <p:sp>
        <p:nvSpPr>
          <p:cNvPr id="34" name="Rectangle 33"/>
          <p:cNvSpPr/>
          <p:nvPr/>
        </p:nvSpPr>
        <p:spPr>
          <a:xfrm rot="16200000">
            <a:off x="5857375" y="-697234"/>
            <a:ext cx="47725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7" name="Rectangle 36"/>
          <p:cNvSpPr/>
          <p:nvPr/>
        </p:nvSpPr>
        <p:spPr>
          <a:xfrm rot="16200000">
            <a:off x="5361533" y="49581"/>
            <a:ext cx="1468928"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2" name="TextBox 41"/>
          <p:cNvSpPr txBox="1"/>
          <p:nvPr/>
        </p:nvSpPr>
        <p:spPr>
          <a:xfrm>
            <a:off x="2542675" y="5744386"/>
            <a:ext cx="7459579" cy="584775"/>
          </a:xfrm>
          <a:prstGeom prst="rect">
            <a:avLst/>
          </a:prstGeom>
          <a:noFill/>
        </p:spPr>
        <p:txBody>
          <a:bodyPr wrap="square" rtlCol="0">
            <a:spAutoFit/>
          </a:bodyPr>
          <a:lstStyle/>
          <a:p>
            <a:pPr algn="ctr"/>
            <a:r>
              <a:rPr lang="en-US" sz="3200" dirty="0" smtClean="0">
                <a:solidFill>
                  <a:schemeClr val="bg2">
                    <a:lumMod val="75000"/>
                  </a:schemeClr>
                </a:solidFill>
              </a:rPr>
              <a:t>INSIDER THREAT</a:t>
            </a:r>
            <a:endParaRPr lang="en-US" sz="3200" dirty="0">
              <a:solidFill>
                <a:schemeClr val="bg2">
                  <a:lumMod val="75000"/>
                </a:schemeClr>
              </a:solidFill>
            </a:endParaRPr>
          </a:p>
        </p:txBody>
      </p:sp>
    </p:spTree>
    <p:extLst>
      <p:ext uri="{BB962C8B-B14F-4D97-AF65-F5344CB8AC3E}">
        <p14:creationId xmlns:p14="http://schemas.microsoft.com/office/powerpoint/2010/main" val="7380853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1+#ppt_w/2"/>
                                          </p:val>
                                        </p:tav>
                                        <p:tav tm="100000">
                                          <p:val>
                                            <p:strVal val="#ppt_x"/>
                                          </p:val>
                                        </p:tav>
                                      </p:tavLst>
                                    </p:anim>
                                    <p:anim calcmode="lin" valueType="num">
                                      <p:cBhvr additive="base">
                                        <p:cTn id="16"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P spid="4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1" name="Picture 50"/>
          <p:cNvPicPr>
            <a:picLocks noChangeAspect="1"/>
          </p:cNvPicPr>
          <p:nvPr/>
        </p:nvPicPr>
        <p:blipFill rotWithShape="1">
          <a:blip r:embed="rId3">
            <a:extLst>
              <a:ext uri="{28A0092B-C50C-407E-A947-70E740481C1C}">
                <a14:useLocalDpi xmlns:a14="http://schemas.microsoft.com/office/drawing/2010/main" val="0"/>
              </a:ext>
            </a:extLst>
          </a:blip>
          <a:srcRect l="11442" b="612"/>
          <a:stretch/>
        </p:blipFill>
        <p:spPr>
          <a:xfrm>
            <a:off x="4261" y="1137"/>
            <a:ext cx="12187739" cy="5353935"/>
          </a:xfrm>
          <a:prstGeom prst="rect">
            <a:avLst/>
          </a:prstGeom>
        </p:spPr>
      </p:pic>
      <p:sp>
        <p:nvSpPr>
          <p:cNvPr id="2" name="Rectangle 1"/>
          <p:cNvSpPr/>
          <p:nvPr/>
        </p:nvSpPr>
        <p:spPr>
          <a:xfrm rot="16200000">
            <a:off x="5716378" y="-5751925"/>
            <a:ext cx="747765" cy="12251613"/>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1" name="TextBox 30"/>
          <p:cNvSpPr txBox="1"/>
          <p:nvPr/>
        </p:nvSpPr>
        <p:spPr>
          <a:xfrm>
            <a:off x="-17280" y="747765"/>
            <a:ext cx="861774" cy="4017895"/>
          </a:xfrm>
          <a:prstGeom prst="rect">
            <a:avLst/>
          </a:prstGeom>
          <a:solidFill>
            <a:schemeClr val="bg1">
              <a:lumMod val="95000"/>
              <a:alpha val="90000"/>
            </a:schemeClr>
          </a:solidFill>
        </p:spPr>
        <p:txBody>
          <a:bodyPr vert="vert270" wrap="square" rtlCol="0">
            <a:spAutoFit/>
          </a:bodyPr>
          <a:lstStyle/>
          <a:p>
            <a:pPr algn="ctr"/>
            <a:r>
              <a:rPr lang="en-US" sz="4400" dirty="0" smtClean="0">
                <a:solidFill>
                  <a:schemeClr val="tx2">
                    <a:lumMod val="75000"/>
                  </a:schemeClr>
                </a:solidFill>
              </a:rPr>
              <a:t>MOTIVES</a:t>
            </a:r>
            <a:endParaRPr lang="en-US" sz="4400" dirty="0">
              <a:solidFill>
                <a:schemeClr val="tx2">
                  <a:lumMod val="75000"/>
                </a:schemeClr>
              </a:solidFill>
            </a:endParaRPr>
          </a:p>
        </p:txBody>
      </p:sp>
      <p:sp>
        <p:nvSpPr>
          <p:cNvPr id="17" name="Rectangle 16"/>
          <p:cNvSpPr/>
          <p:nvPr/>
        </p:nvSpPr>
        <p:spPr>
          <a:xfrm rot="16200000">
            <a:off x="5954763" y="-1202297"/>
            <a:ext cx="306535" cy="12216068"/>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5182662" y="-160397"/>
            <a:ext cx="1800186" cy="12236601"/>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6" name="TextBox 5"/>
          <p:cNvSpPr txBox="1"/>
          <p:nvPr/>
        </p:nvSpPr>
        <p:spPr>
          <a:xfrm>
            <a:off x="1130506" y="4724643"/>
            <a:ext cx="9729138" cy="369332"/>
          </a:xfrm>
          <a:prstGeom prst="rect">
            <a:avLst/>
          </a:prstGeom>
          <a:noFill/>
        </p:spPr>
        <p:txBody>
          <a:bodyPr wrap="square" rtlCol="0">
            <a:spAutoFit/>
          </a:bodyPr>
          <a:lstStyle/>
          <a:p>
            <a:pPr algn="ctr"/>
            <a:r>
              <a:rPr lang="en-US" b="1"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Things to Remember</a:t>
            </a:r>
            <a:endParaRPr lang="en-US" b="1"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7" name="TextBox 56"/>
          <p:cNvSpPr txBox="1"/>
          <p:nvPr/>
        </p:nvSpPr>
        <p:spPr>
          <a:xfrm>
            <a:off x="1248402" y="5060471"/>
            <a:ext cx="9729138" cy="307777"/>
          </a:xfrm>
          <a:prstGeom prst="rect">
            <a:avLst/>
          </a:prstGeom>
          <a:noFill/>
        </p:spPr>
        <p:txBody>
          <a:bodyPr wrap="square" rtlCol="0">
            <a:spAutoFit/>
          </a:bodyPr>
          <a:lstStyle/>
          <a:p>
            <a:pPr algn="ctr"/>
            <a:r>
              <a:rPr lang="en-US" sz="1400"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Behavioral indicators include…</a:t>
            </a:r>
            <a:endParaRPr lang="en-US" sz="1400"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5" name="Group 4"/>
          <p:cNvGrpSpPr/>
          <p:nvPr/>
        </p:nvGrpSpPr>
        <p:grpSpPr>
          <a:xfrm>
            <a:off x="1292012" y="5467546"/>
            <a:ext cx="7830826" cy="741967"/>
            <a:chOff x="2889320" y="5467546"/>
            <a:chExt cx="7830826" cy="741967"/>
          </a:xfrm>
        </p:grpSpPr>
        <p:grpSp>
          <p:nvGrpSpPr>
            <p:cNvPr id="16" name="Group 15"/>
            <p:cNvGrpSpPr/>
            <p:nvPr/>
          </p:nvGrpSpPr>
          <p:grpSpPr>
            <a:xfrm>
              <a:off x="2889320" y="5467546"/>
              <a:ext cx="7830826" cy="741967"/>
              <a:chOff x="2889320" y="5272031"/>
              <a:chExt cx="7830826" cy="741967"/>
            </a:xfrm>
          </p:grpSpPr>
          <p:grpSp>
            <p:nvGrpSpPr>
              <p:cNvPr id="85" name="Group 84"/>
              <p:cNvGrpSpPr/>
              <p:nvPr/>
            </p:nvGrpSpPr>
            <p:grpSpPr>
              <a:xfrm>
                <a:off x="2889320" y="5668519"/>
                <a:ext cx="7830826" cy="345479"/>
                <a:chOff x="1373333" y="5545594"/>
                <a:chExt cx="7830826" cy="345479"/>
              </a:xfrm>
            </p:grpSpPr>
            <p:sp>
              <p:nvSpPr>
                <p:cNvPr id="23" name="TextBox 22"/>
                <p:cNvSpPr txBox="1"/>
                <p:nvPr/>
              </p:nvSpPr>
              <p:spPr>
                <a:xfrm>
                  <a:off x="1373333" y="5561641"/>
                  <a:ext cx="1649890" cy="307777"/>
                </a:xfrm>
                <a:prstGeom prst="rect">
                  <a:avLst/>
                </a:prstGeom>
                <a:noFill/>
              </p:spPr>
              <p:txBody>
                <a:bodyPr wrap="square" rtlCol="0">
                  <a:spAutoFit/>
                </a:bodyPr>
                <a:lstStyle/>
                <a:p>
                  <a:r>
                    <a:rPr lang="en-US" sz="1400" dirty="0" smtClean="0">
                      <a:solidFill>
                        <a:schemeClr val="bg2">
                          <a:lumMod val="75000"/>
                        </a:schemeClr>
                      </a:solidFill>
                    </a:rPr>
                    <a:t>Theft of information</a:t>
                  </a:r>
                  <a:endParaRPr lang="en-US" sz="1400" dirty="0">
                    <a:solidFill>
                      <a:schemeClr val="bg2">
                        <a:lumMod val="75000"/>
                      </a:schemeClr>
                    </a:solidFill>
                  </a:endParaRPr>
                </a:p>
              </p:txBody>
            </p:sp>
            <p:sp>
              <p:nvSpPr>
                <p:cNvPr id="25" name="TextBox 24"/>
                <p:cNvSpPr txBox="1"/>
                <p:nvPr/>
              </p:nvSpPr>
              <p:spPr>
                <a:xfrm>
                  <a:off x="4098308" y="5545594"/>
                  <a:ext cx="2739001" cy="307777"/>
                </a:xfrm>
                <a:prstGeom prst="rect">
                  <a:avLst/>
                </a:prstGeom>
                <a:noFill/>
              </p:spPr>
              <p:txBody>
                <a:bodyPr wrap="square" rtlCol="0">
                  <a:spAutoFit/>
                </a:bodyPr>
                <a:lstStyle/>
                <a:p>
                  <a:r>
                    <a:rPr lang="en-US" sz="1400" dirty="0" smtClean="0">
                      <a:solidFill>
                        <a:schemeClr val="bg2">
                          <a:lumMod val="75000"/>
                        </a:schemeClr>
                      </a:solidFill>
                    </a:rPr>
                    <a:t>Meeting with foreign contacts</a:t>
                  </a:r>
                  <a:endParaRPr lang="en-US" sz="1400" dirty="0">
                    <a:solidFill>
                      <a:schemeClr val="bg2">
                        <a:lumMod val="75000"/>
                      </a:schemeClr>
                    </a:solidFill>
                  </a:endParaRPr>
                </a:p>
              </p:txBody>
            </p:sp>
            <p:sp>
              <p:nvSpPr>
                <p:cNvPr id="27" name="TextBox 26"/>
                <p:cNvSpPr txBox="1"/>
                <p:nvPr/>
              </p:nvSpPr>
              <p:spPr>
                <a:xfrm>
                  <a:off x="6962287" y="5583296"/>
                  <a:ext cx="2241872" cy="307777"/>
                </a:xfrm>
                <a:prstGeom prst="rect">
                  <a:avLst/>
                </a:prstGeom>
                <a:noFill/>
              </p:spPr>
              <p:txBody>
                <a:bodyPr wrap="square" rtlCol="0">
                  <a:spAutoFit/>
                </a:bodyPr>
                <a:lstStyle/>
                <a:p>
                  <a:r>
                    <a:rPr lang="en-US" sz="1400" dirty="0" smtClean="0">
                      <a:solidFill>
                        <a:schemeClr val="bg2">
                          <a:lumMod val="75000"/>
                        </a:schemeClr>
                      </a:solidFill>
                    </a:rPr>
                    <a:t>Unexplained affluence</a:t>
                  </a:r>
                  <a:endParaRPr lang="en-US" sz="1400" dirty="0">
                    <a:solidFill>
                      <a:schemeClr val="bg2">
                        <a:lumMod val="75000"/>
                      </a:schemeClr>
                    </a:solidFill>
                  </a:endParaRPr>
                </a:p>
              </p:txBody>
            </p:sp>
          </p:grpSp>
          <p:grpSp>
            <p:nvGrpSpPr>
              <p:cNvPr id="46" name="Group 45"/>
              <p:cNvGrpSpPr/>
              <p:nvPr/>
            </p:nvGrpSpPr>
            <p:grpSpPr>
              <a:xfrm>
                <a:off x="6508287" y="5272031"/>
                <a:ext cx="389126" cy="388288"/>
                <a:chOff x="4743690" y="3692525"/>
                <a:chExt cx="126992" cy="127000"/>
              </a:xfrm>
              <a:solidFill>
                <a:schemeClr val="tx2">
                  <a:lumMod val="40000"/>
                  <a:lumOff val="60000"/>
                </a:schemeClr>
              </a:solidFill>
            </p:grpSpPr>
            <p:sp>
              <p:nvSpPr>
                <p:cNvPr id="47" name="Oval 382"/>
                <p:cNvSpPr>
                  <a:spLocks noChangeArrowheads="1"/>
                </p:cNvSpPr>
                <p:nvPr/>
              </p:nvSpPr>
              <p:spPr bwMode="auto">
                <a:xfrm>
                  <a:off x="4751627" y="3692525"/>
                  <a:ext cx="23813" cy="23813"/>
                </a:xfrm>
                <a:prstGeom prst="ellipse">
                  <a:avLst/>
                </a:prstGeom>
                <a:grpFill/>
                <a:ln>
                  <a:noFill/>
                </a:ln>
              </p:spPr>
              <p:txBody>
                <a:bodyPr vert="horz" wrap="square" lIns="91440" tIns="45720" rIns="91440" bIns="45720" numCol="1" anchor="t" anchorCtr="0" compatLnSpc="1">
                  <a:prstTxWarp prst="textNoShape">
                    <a:avLst/>
                  </a:prstTxWarp>
                </a:bodyPr>
                <a:lstStyle/>
                <a:p>
                  <a:endParaRPr lang="bg-BG"/>
                </a:p>
              </p:txBody>
            </p:sp>
            <p:sp>
              <p:nvSpPr>
                <p:cNvPr id="48" name="Oval 383"/>
                <p:cNvSpPr>
                  <a:spLocks noChangeArrowheads="1"/>
                </p:cNvSpPr>
                <p:nvPr/>
              </p:nvSpPr>
              <p:spPr bwMode="auto">
                <a:xfrm>
                  <a:off x="4823065" y="3692525"/>
                  <a:ext cx="23813" cy="23813"/>
                </a:xfrm>
                <a:prstGeom prst="ellipse">
                  <a:avLst/>
                </a:prstGeom>
                <a:grpFill/>
                <a:ln>
                  <a:noFill/>
                </a:ln>
              </p:spPr>
              <p:txBody>
                <a:bodyPr vert="horz" wrap="square" lIns="91440" tIns="45720" rIns="91440" bIns="45720" numCol="1" anchor="t" anchorCtr="0" compatLnSpc="1">
                  <a:prstTxWarp prst="textNoShape">
                    <a:avLst/>
                  </a:prstTxWarp>
                </a:bodyPr>
                <a:lstStyle/>
                <a:p>
                  <a:endParaRPr lang="bg-BG"/>
                </a:p>
              </p:txBody>
            </p:sp>
            <p:sp>
              <p:nvSpPr>
                <p:cNvPr id="49" name="Freeform 384"/>
                <p:cNvSpPr>
                  <a:spLocks/>
                </p:cNvSpPr>
                <p:nvPr/>
              </p:nvSpPr>
              <p:spPr bwMode="auto">
                <a:xfrm>
                  <a:off x="4743690" y="3724275"/>
                  <a:ext cx="39688" cy="95250"/>
                </a:xfrm>
                <a:custGeom>
                  <a:avLst/>
                  <a:gdLst>
                    <a:gd name="T0" fmla="*/ 16 w 20"/>
                    <a:gd name="T1" fmla="*/ 0 h 48"/>
                    <a:gd name="T2" fmla="*/ 4 w 20"/>
                    <a:gd name="T3" fmla="*/ 0 h 48"/>
                    <a:gd name="T4" fmla="*/ 0 w 20"/>
                    <a:gd name="T5" fmla="*/ 4 h 48"/>
                    <a:gd name="T6" fmla="*/ 0 w 20"/>
                    <a:gd name="T7" fmla="*/ 24 h 48"/>
                    <a:gd name="T8" fmla="*/ 4 w 20"/>
                    <a:gd name="T9" fmla="*/ 24 h 48"/>
                    <a:gd name="T10" fmla="*/ 4 w 20"/>
                    <a:gd name="T11" fmla="*/ 48 h 48"/>
                    <a:gd name="T12" fmla="*/ 9 w 20"/>
                    <a:gd name="T13" fmla="*/ 48 h 48"/>
                    <a:gd name="T14" fmla="*/ 9 w 20"/>
                    <a:gd name="T15" fmla="*/ 24 h 48"/>
                    <a:gd name="T16" fmla="*/ 11 w 20"/>
                    <a:gd name="T17" fmla="*/ 24 h 48"/>
                    <a:gd name="T18" fmla="*/ 11 w 20"/>
                    <a:gd name="T19" fmla="*/ 48 h 48"/>
                    <a:gd name="T20" fmla="*/ 16 w 20"/>
                    <a:gd name="T21" fmla="*/ 48 h 48"/>
                    <a:gd name="T22" fmla="*/ 16 w 20"/>
                    <a:gd name="T23" fmla="*/ 24 h 48"/>
                    <a:gd name="T24" fmla="*/ 20 w 20"/>
                    <a:gd name="T25" fmla="*/ 24 h 48"/>
                    <a:gd name="T26" fmla="*/ 20 w 20"/>
                    <a:gd name="T27" fmla="*/ 4 h 48"/>
                    <a:gd name="T28" fmla="*/ 16 w 20"/>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48">
                      <a:moveTo>
                        <a:pt x="16" y="0"/>
                      </a:moveTo>
                      <a:cubicBezTo>
                        <a:pt x="4" y="0"/>
                        <a:pt x="4" y="0"/>
                        <a:pt x="4" y="0"/>
                      </a:cubicBezTo>
                      <a:cubicBezTo>
                        <a:pt x="2" y="0"/>
                        <a:pt x="0" y="2"/>
                        <a:pt x="0" y="4"/>
                      </a:cubicBezTo>
                      <a:cubicBezTo>
                        <a:pt x="0" y="24"/>
                        <a:pt x="0" y="24"/>
                        <a:pt x="0" y="24"/>
                      </a:cubicBezTo>
                      <a:cubicBezTo>
                        <a:pt x="4" y="24"/>
                        <a:pt x="4" y="24"/>
                        <a:pt x="4" y="24"/>
                      </a:cubicBezTo>
                      <a:cubicBezTo>
                        <a:pt x="4" y="48"/>
                        <a:pt x="4" y="48"/>
                        <a:pt x="4" y="48"/>
                      </a:cubicBezTo>
                      <a:cubicBezTo>
                        <a:pt x="9" y="48"/>
                        <a:pt x="9" y="48"/>
                        <a:pt x="9" y="48"/>
                      </a:cubicBezTo>
                      <a:cubicBezTo>
                        <a:pt x="9" y="24"/>
                        <a:pt x="9" y="24"/>
                        <a:pt x="9" y="24"/>
                      </a:cubicBezTo>
                      <a:cubicBezTo>
                        <a:pt x="11" y="24"/>
                        <a:pt x="11" y="24"/>
                        <a:pt x="11" y="24"/>
                      </a:cubicBezTo>
                      <a:cubicBezTo>
                        <a:pt x="11" y="48"/>
                        <a:pt x="11" y="48"/>
                        <a:pt x="11" y="48"/>
                      </a:cubicBezTo>
                      <a:cubicBezTo>
                        <a:pt x="16" y="48"/>
                        <a:pt x="16" y="48"/>
                        <a:pt x="16" y="48"/>
                      </a:cubicBezTo>
                      <a:cubicBezTo>
                        <a:pt x="16" y="24"/>
                        <a:pt x="16" y="24"/>
                        <a:pt x="16" y="24"/>
                      </a:cubicBezTo>
                      <a:cubicBezTo>
                        <a:pt x="20" y="24"/>
                        <a:pt x="20" y="24"/>
                        <a:pt x="20" y="24"/>
                      </a:cubicBezTo>
                      <a:cubicBezTo>
                        <a:pt x="20" y="4"/>
                        <a:pt x="20" y="4"/>
                        <a:pt x="20" y="4"/>
                      </a:cubicBezTo>
                      <a:cubicBezTo>
                        <a:pt x="20" y="2"/>
                        <a:pt x="18" y="0"/>
                        <a:pt x="16" y="0"/>
                      </a:cubicBezTo>
                    </a:path>
                  </a:pathLst>
                </a:custGeom>
                <a:grpFill/>
                <a:ln>
                  <a:noFill/>
                </a:ln>
              </p:spPr>
              <p:txBody>
                <a:bodyPr vert="horz" wrap="square" lIns="91440" tIns="45720" rIns="91440" bIns="45720" numCol="1" anchor="t" anchorCtr="0" compatLnSpc="1">
                  <a:prstTxWarp prst="textNoShape">
                    <a:avLst/>
                  </a:prstTxWarp>
                </a:bodyPr>
                <a:lstStyle/>
                <a:p>
                  <a:endParaRPr lang="bg-BG"/>
                </a:p>
              </p:txBody>
            </p:sp>
            <p:sp>
              <p:nvSpPr>
                <p:cNvPr id="50" name="Freeform 385"/>
                <p:cNvSpPr>
                  <a:spLocks/>
                </p:cNvSpPr>
                <p:nvPr/>
              </p:nvSpPr>
              <p:spPr bwMode="auto">
                <a:xfrm>
                  <a:off x="4799244" y="3724275"/>
                  <a:ext cx="71438" cy="95250"/>
                </a:xfrm>
                <a:custGeom>
                  <a:avLst/>
                  <a:gdLst>
                    <a:gd name="T0" fmla="*/ 33 w 36"/>
                    <a:gd name="T1" fmla="*/ 16 h 48"/>
                    <a:gd name="T2" fmla="*/ 36 w 36"/>
                    <a:gd name="T3" fmla="*/ 14 h 48"/>
                    <a:gd name="T4" fmla="*/ 28 w 36"/>
                    <a:gd name="T5" fmla="*/ 1 h 48"/>
                    <a:gd name="T6" fmla="*/ 26 w 36"/>
                    <a:gd name="T7" fmla="*/ 0 h 48"/>
                    <a:gd name="T8" fmla="*/ 10 w 36"/>
                    <a:gd name="T9" fmla="*/ 0 h 48"/>
                    <a:gd name="T10" fmla="*/ 8 w 36"/>
                    <a:gd name="T11" fmla="*/ 1 h 48"/>
                    <a:gd name="T12" fmla="*/ 0 w 36"/>
                    <a:gd name="T13" fmla="*/ 14 h 48"/>
                    <a:gd name="T14" fmla="*/ 3 w 36"/>
                    <a:gd name="T15" fmla="*/ 16 h 48"/>
                    <a:gd name="T16" fmla="*/ 10 w 36"/>
                    <a:gd name="T17" fmla="*/ 7 h 48"/>
                    <a:gd name="T18" fmla="*/ 12 w 36"/>
                    <a:gd name="T19" fmla="*/ 13 h 48"/>
                    <a:gd name="T20" fmla="*/ 4 w 36"/>
                    <a:gd name="T21" fmla="*/ 28 h 48"/>
                    <a:gd name="T22" fmla="*/ 12 w 36"/>
                    <a:gd name="T23" fmla="*/ 28 h 48"/>
                    <a:gd name="T24" fmla="*/ 13 w 36"/>
                    <a:gd name="T25" fmla="*/ 48 h 48"/>
                    <a:gd name="T26" fmla="*/ 17 w 36"/>
                    <a:gd name="T27" fmla="*/ 48 h 48"/>
                    <a:gd name="T28" fmla="*/ 17 w 36"/>
                    <a:gd name="T29" fmla="*/ 28 h 48"/>
                    <a:gd name="T30" fmla="*/ 19 w 36"/>
                    <a:gd name="T31" fmla="*/ 28 h 48"/>
                    <a:gd name="T32" fmla="*/ 19 w 36"/>
                    <a:gd name="T33" fmla="*/ 48 h 48"/>
                    <a:gd name="T34" fmla="*/ 23 w 36"/>
                    <a:gd name="T35" fmla="*/ 48 h 48"/>
                    <a:gd name="T36" fmla="*/ 24 w 36"/>
                    <a:gd name="T37" fmla="*/ 28 h 48"/>
                    <a:gd name="T38" fmla="*/ 32 w 36"/>
                    <a:gd name="T39" fmla="*/ 28 h 48"/>
                    <a:gd name="T40" fmla="*/ 24 w 36"/>
                    <a:gd name="T41" fmla="*/ 13 h 48"/>
                    <a:gd name="T42" fmla="*/ 26 w 36"/>
                    <a:gd name="T43" fmla="*/ 7 h 48"/>
                    <a:gd name="T44" fmla="*/ 33 w 36"/>
                    <a:gd name="T45"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48">
                      <a:moveTo>
                        <a:pt x="33" y="16"/>
                      </a:moveTo>
                      <a:cubicBezTo>
                        <a:pt x="36" y="14"/>
                        <a:pt x="36" y="14"/>
                        <a:pt x="36" y="14"/>
                      </a:cubicBezTo>
                      <a:cubicBezTo>
                        <a:pt x="28" y="1"/>
                        <a:pt x="28" y="1"/>
                        <a:pt x="28" y="1"/>
                      </a:cubicBezTo>
                      <a:cubicBezTo>
                        <a:pt x="27" y="0"/>
                        <a:pt x="27" y="0"/>
                        <a:pt x="26" y="0"/>
                      </a:cubicBezTo>
                      <a:cubicBezTo>
                        <a:pt x="10" y="0"/>
                        <a:pt x="10" y="0"/>
                        <a:pt x="10" y="0"/>
                      </a:cubicBezTo>
                      <a:cubicBezTo>
                        <a:pt x="9" y="0"/>
                        <a:pt x="9" y="0"/>
                        <a:pt x="8" y="1"/>
                      </a:cubicBezTo>
                      <a:cubicBezTo>
                        <a:pt x="0" y="14"/>
                        <a:pt x="0" y="14"/>
                        <a:pt x="0" y="14"/>
                      </a:cubicBezTo>
                      <a:cubicBezTo>
                        <a:pt x="3" y="16"/>
                        <a:pt x="3" y="16"/>
                        <a:pt x="3" y="16"/>
                      </a:cubicBezTo>
                      <a:cubicBezTo>
                        <a:pt x="10" y="7"/>
                        <a:pt x="10" y="7"/>
                        <a:pt x="10" y="7"/>
                      </a:cubicBezTo>
                      <a:cubicBezTo>
                        <a:pt x="12" y="13"/>
                        <a:pt x="12" y="13"/>
                        <a:pt x="12" y="13"/>
                      </a:cubicBezTo>
                      <a:cubicBezTo>
                        <a:pt x="4" y="28"/>
                        <a:pt x="4" y="28"/>
                        <a:pt x="4" y="28"/>
                      </a:cubicBezTo>
                      <a:cubicBezTo>
                        <a:pt x="12" y="28"/>
                        <a:pt x="12" y="28"/>
                        <a:pt x="12" y="28"/>
                      </a:cubicBezTo>
                      <a:cubicBezTo>
                        <a:pt x="13" y="48"/>
                        <a:pt x="13" y="48"/>
                        <a:pt x="13" y="48"/>
                      </a:cubicBezTo>
                      <a:cubicBezTo>
                        <a:pt x="17" y="48"/>
                        <a:pt x="17" y="48"/>
                        <a:pt x="17" y="48"/>
                      </a:cubicBezTo>
                      <a:cubicBezTo>
                        <a:pt x="17" y="28"/>
                        <a:pt x="17" y="28"/>
                        <a:pt x="17" y="28"/>
                      </a:cubicBezTo>
                      <a:cubicBezTo>
                        <a:pt x="19" y="28"/>
                        <a:pt x="19" y="28"/>
                        <a:pt x="19" y="28"/>
                      </a:cubicBezTo>
                      <a:cubicBezTo>
                        <a:pt x="19" y="48"/>
                        <a:pt x="19" y="48"/>
                        <a:pt x="19" y="48"/>
                      </a:cubicBezTo>
                      <a:cubicBezTo>
                        <a:pt x="23" y="48"/>
                        <a:pt x="23" y="48"/>
                        <a:pt x="23" y="48"/>
                      </a:cubicBezTo>
                      <a:cubicBezTo>
                        <a:pt x="24" y="28"/>
                        <a:pt x="24" y="28"/>
                        <a:pt x="24" y="28"/>
                      </a:cubicBezTo>
                      <a:cubicBezTo>
                        <a:pt x="32" y="28"/>
                        <a:pt x="32" y="28"/>
                        <a:pt x="32" y="28"/>
                      </a:cubicBezTo>
                      <a:cubicBezTo>
                        <a:pt x="24" y="13"/>
                        <a:pt x="24" y="13"/>
                        <a:pt x="24" y="13"/>
                      </a:cubicBezTo>
                      <a:cubicBezTo>
                        <a:pt x="26" y="7"/>
                        <a:pt x="26" y="7"/>
                        <a:pt x="26" y="7"/>
                      </a:cubicBezTo>
                      <a:cubicBezTo>
                        <a:pt x="33" y="16"/>
                        <a:pt x="33" y="16"/>
                        <a:pt x="33" y="16"/>
                      </a:cubicBezTo>
                      <a:close/>
                    </a:path>
                  </a:pathLst>
                </a:custGeom>
                <a:grpFill/>
                <a:ln>
                  <a:noFill/>
                </a:ln>
              </p:spPr>
              <p:txBody>
                <a:bodyPr vert="horz" wrap="square" lIns="91440" tIns="45720" rIns="91440" bIns="45720" numCol="1" anchor="t" anchorCtr="0" compatLnSpc="1">
                  <a:prstTxWarp prst="textNoShape">
                    <a:avLst/>
                  </a:prstTxWarp>
                </a:bodyPr>
                <a:lstStyle/>
                <a:p>
                  <a:endParaRPr lang="bg-BG"/>
                </a:p>
              </p:txBody>
            </p:sp>
          </p:grpSp>
        </p:grpSp>
        <p:sp>
          <p:nvSpPr>
            <p:cNvPr id="55" name="Freeform 344"/>
            <p:cNvSpPr>
              <a:spLocks noEditPoints="1"/>
            </p:cNvSpPr>
            <p:nvPr/>
          </p:nvSpPr>
          <p:spPr bwMode="auto">
            <a:xfrm>
              <a:off x="3417214" y="5513108"/>
              <a:ext cx="416866" cy="332756"/>
            </a:xfrm>
            <a:custGeom>
              <a:avLst/>
              <a:gdLst>
                <a:gd name="T0" fmla="*/ 56 w 64"/>
                <a:gd name="T1" fmla="*/ 15 h 51"/>
                <a:gd name="T2" fmla="*/ 41 w 64"/>
                <a:gd name="T3" fmla="*/ 0 h 51"/>
                <a:gd name="T4" fmla="*/ 29 w 64"/>
                <a:gd name="T5" fmla="*/ 6 h 51"/>
                <a:gd name="T6" fmla="*/ 23 w 64"/>
                <a:gd name="T7" fmla="*/ 2 h 51"/>
                <a:gd name="T8" fmla="*/ 14 w 64"/>
                <a:gd name="T9" fmla="*/ 11 h 51"/>
                <a:gd name="T10" fmla="*/ 14 w 64"/>
                <a:gd name="T11" fmla="*/ 12 h 51"/>
                <a:gd name="T12" fmla="*/ 12 w 64"/>
                <a:gd name="T13" fmla="*/ 12 h 51"/>
                <a:gd name="T14" fmla="*/ 0 w 64"/>
                <a:gd name="T15" fmla="*/ 24 h 51"/>
                <a:gd name="T16" fmla="*/ 12 w 64"/>
                <a:gd name="T17" fmla="*/ 36 h 51"/>
                <a:gd name="T18" fmla="*/ 18 w 64"/>
                <a:gd name="T19" fmla="*/ 36 h 51"/>
                <a:gd name="T20" fmla="*/ 32 w 64"/>
                <a:gd name="T21" fmla="*/ 51 h 51"/>
                <a:gd name="T22" fmla="*/ 46 w 64"/>
                <a:gd name="T23" fmla="*/ 36 h 51"/>
                <a:gd name="T24" fmla="*/ 53 w 64"/>
                <a:gd name="T25" fmla="*/ 36 h 51"/>
                <a:gd name="T26" fmla="*/ 64 w 64"/>
                <a:gd name="T27" fmla="*/ 25 h 51"/>
                <a:gd name="T28" fmla="*/ 56 w 64"/>
                <a:gd name="T29" fmla="*/ 15 h 51"/>
                <a:gd name="T30" fmla="*/ 32 w 64"/>
                <a:gd name="T31" fmla="*/ 44 h 51"/>
                <a:gd name="T32" fmla="*/ 20 w 64"/>
                <a:gd name="T33" fmla="*/ 32 h 51"/>
                <a:gd name="T34" fmla="*/ 28 w 64"/>
                <a:gd name="T35" fmla="*/ 32 h 51"/>
                <a:gd name="T36" fmla="*/ 28 w 64"/>
                <a:gd name="T37" fmla="*/ 20 h 51"/>
                <a:gd name="T38" fmla="*/ 36 w 64"/>
                <a:gd name="T39" fmla="*/ 20 h 51"/>
                <a:gd name="T40" fmla="*/ 36 w 64"/>
                <a:gd name="T41" fmla="*/ 32 h 51"/>
                <a:gd name="T42" fmla="*/ 44 w 64"/>
                <a:gd name="T43" fmla="*/ 32 h 51"/>
                <a:gd name="T44" fmla="*/ 32 w 64"/>
                <a:gd name="T45" fmla="*/ 4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 h="51">
                  <a:moveTo>
                    <a:pt x="56" y="15"/>
                  </a:moveTo>
                  <a:cubicBezTo>
                    <a:pt x="55" y="6"/>
                    <a:pt x="49" y="0"/>
                    <a:pt x="41" y="0"/>
                  </a:cubicBezTo>
                  <a:cubicBezTo>
                    <a:pt x="36" y="0"/>
                    <a:pt x="32" y="2"/>
                    <a:pt x="29" y="6"/>
                  </a:cubicBezTo>
                  <a:cubicBezTo>
                    <a:pt x="28" y="4"/>
                    <a:pt x="25" y="2"/>
                    <a:pt x="23" y="2"/>
                  </a:cubicBezTo>
                  <a:cubicBezTo>
                    <a:pt x="18" y="2"/>
                    <a:pt x="14" y="6"/>
                    <a:pt x="14" y="11"/>
                  </a:cubicBezTo>
                  <a:cubicBezTo>
                    <a:pt x="14" y="11"/>
                    <a:pt x="14" y="12"/>
                    <a:pt x="14" y="12"/>
                  </a:cubicBezTo>
                  <a:cubicBezTo>
                    <a:pt x="14" y="12"/>
                    <a:pt x="13" y="12"/>
                    <a:pt x="12" y="12"/>
                  </a:cubicBezTo>
                  <a:cubicBezTo>
                    <a:pt x="5" y="12"/>
                    <a:pt x="0" y="17"/>
                    <a:pt x="0" y="24"/>
                  </a:cubicBezTo>
                  <a:cubicBezTo>
                    <a:pt x="0" y="31"/>
                    <a:pt x="5" y="36"/>
                    <a:pt x="12" y="36"/>
                  </a:cubicBezTo>
                  <a:cubicBezTo>
                    <a:pt x="18" y="36"/>
                    <a:pt x="18" y="36"/>
                    <a:pt x="18" y="36"/>
                  </a:cubicBezTo>
                  <a:cubicBezTo>
                    <a:pt x="32" y="51"/>
                    <a:pt x="32" y="51"/>
                    <a:pt x="32" y="51"/>
                  </a:cubicBezTo>
                  <a:cubicBezTo>
                    <a:pt x="46" y="36"/>
                    <a:pt x="46" y="36"/>
                    <a:pt x="46" y="36"/>
                  </a:cubicBezTo>
                  <a:cubicBezTo>
                    <a:pt x="53" y="36"/>
                    <a:pt x="53" y="36"/>
                    <a:pt x="53" y="36"/>
                  </a:cubicBezTo>
                  <a:cubicBezTo>
                    <a:pt x="59" y="36"/>
                    <a:pt x="64" y="31"/>
                    <a:pt x="64" y="25"/>
                  </a:cubicBezTo>
                  <a:cubicBezTo>
                    <a:pt x="64" y="20"/>
                    <a:pt x="60" y="16"/>
                    <a:pt x="56" y="15"/>
                  </a:cubicBezTo>
                  <a:close/>
                  <a:moveTo>
                    <a:pt x="32" y="44"/>
                  </a:moveTo>
                  <a:cubicBezTo>
                    <a:pt x="20" y="32"/>
                    <a:pt x="20" y="32"/>
                    <a:pt x="20" y="32"/>
                  </a:cubicBezTo>
                  <a:cubicBezTo>
                    <a:pt x="28" y="32"/>
                    <a:pt x="28" y="32"/>
                    <a:pt x="28" y="32"/>
                  </a:cubicBezTo>
                  <a:cubicBezTo>
                    <a:pt x="28" y="20"/>
                    <a:pt x="28" y="20"/>
                    <a:pt x="28" y="20"/>
                  </a:cubicBezTo>
                  <a:cubicBezTo>
                    <a:pt x="36" y="20"/>
                    <a:pt x="36" y="20"/>
                    <a:pt x="36" y="20"/>
                  </a:cubicBezTo>
                  <a:cubicBezTo>
                    <a:pt x="36" y="32"/>
                    <a:pt x="36" y="32"/>
                    <a:pt x="36" y="32"/>
                  </a:cubicBezTo>
                  <a:cubicBezTo>
                    <a:pt x="44" y="32"/>
                    <a:pt x="44" y="32"/>
                    <a:pt x="44" y="32"/>
                  </a:cubicBezTo>
                  <a:lnTo>
                    <a:pt x="32" y="44"/>
                  </a:lnTo>
                  <a:close/>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pic>
          <p:nvPicPr>
            <p:cNvPr id="3" name="Picture 2"/>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157192" y="5551476"/>
              <a:ext cx="325102" cy="325102"/>
            </a:xfrm>
            <a:prstGeom prst="rect">
              <a:avLst/>
            </a:prstGeom>
          </p:spPr>
        </p:pic>
      </p:grpSp>
      <p:grpSp>
        <p:nvGrpSpPr>
          <p:cNvPr id="53" name="Group 52"/>
          <p:cNvGrpSpPr/>
          <p:nvPr/>
        </p:nvGrpSpPr>
        <p:grpSpPr>
          <a:xfrm>
            <a:off x="943689" y="5529190"/>
            <a:ext cx="8942438" cy="942380"/>
            <a:chOff x="943689" y="5529190"/>
            <a:chExt cx="8942438" cy="942380"/>
          </a:xfrm>
        </p:grpSpPr>
        <p:sp>
          <p:nvSpPr>
            <p:cNvPr id="54" name="Rectangle 53"/>
            <p:cNvSpPr/>
            <p:nvPr/>
          </p:nvSpPr>
          <p:spPr>
            <a:xfrm>
              <a:off x="943689"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1</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56" name="Rectangle 55"/>
            <p:cNvSpPr/>
            <p:nvPr/>
          </p:nvSpPr>
          <p:spPr>
            <a:xfrm>
              <a:off x="3658314"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2</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58" name="Rectangle 57"/>
            <p:cNvSpPr/>
            <p:nvPr/>
          </p:nvSpPr>
          <p:spPr>
            <a:xfrm>
              <a:off x="6496764"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3</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59" name="Rectangle 58"/>
            <p:cNvSpPr/>
            <p:nvPr/>
          </p:nvSpPr>
          <p:spPr>
            <a:xfrm>
              <a:off x="9350403" y="552919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4</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grpSp>
      <p:sp>
        <p:nvSpPr>
          <p:cNvPr id="60" name="TextBox 59"/>
          <p:cNvSpPr txBox="1"/>
          <p:nvPr/>
        </p:nvSpPr>
        <p:spPr>
          <a:xfrm>
            <a:off x="9781155" y="5915237"/>
            <a:ext cx="2241872" cy="307777"/>
          </a:xfrm>
          <a:prstGeom prst="rect">
            <a:avLst/>
          </a:prstGeom>
          <a:noFill/>
        </p:spPr>
        <p:txBody>
          <a:bodyPr wrap="square" rtlCol="0">
            <a:spAutoFit/>
          </a:bodyPr>
          <a:lstStyle/>
          <a:p>
            <a:r>
              <a:rPr lang="en-US" sz="1400" dirty="0" smtClean="0">
                <a:solidFill>
                  <a:schemeClr val="bg2">
                    <a:lumMod val="75000"/>
                  </a:schemeClr>
                </a:solidFill>
              </a:rPr>
              <a:t>Changes in work/ attitude</a:t>
            </a:r>
          </a:p>
        </p:txBody>
      </p:sp>
      <p:sp>
        <p:nvSpPr>
          <p:cNvPr id="61" name="Freeform 417"/>
          <p:cNvSpPr>
            <a:spLocks noChangeAspect="1" noEditPoints="1"/>
          </p:cNvSpPr>
          <p:nvPr/>
        </p:nvSpPr>
        <p:spPr bwMode="auto">
          <a:xfrm>
            <a:off x="10519179" y="5614214"/>
            <a:ext cx="294538" cy="293888"/>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44 w 64"/>
              <a:gd name="T11" fmla="*/ 16 h 64"/>
              <a:gd name="T12" fmla="*/ 48 w 64"/>
              <a:gd name="T13" fmla="*/ 20 h 64"/>
              <a:gd name="T14" fmla="*/ 44 w 64"/>
              <a:gd name="T15" fmla="*/ 24 h 64"/>
              <a:gd name="T16" fmla="*/ 40 w 64"/>
              <a:gd name="T17" fmla="*/ 20 h 64"/>
              <a:gd name="T18" fmla="*/ 44 w 64"/>
              <a:gd name="T19" fmla="*/ 16 h 64"/>
              <a:gd name="T20" fmla="*/ 20 w 64"/>
              <a:gd name="T21" fmla="*/ 16 h 64"/>
              <a:gd name="T22" fmla="*/ 24 w 64"/>
              <a:gd name="T23" fmla="*/ 20 h 64"/>
              <a:gd name="T24" fmla="*/ 20 w 64"/>
              <a:gd name="T25" fmla="*/ 24 h 64"/>
              <a:gd name="T26" fmla="*/ 16 w 64"/>
              <a:gd name="T27" fmla="*/ 20 h 64"/>
              <a:gd name="T28" fmla="*/ 20 w 64"/>
              <a:gd name="T29" fmla="*/ 16 h 64"/>
              <a:gd name="T30" fmla="*/ 43 w 64"/>
              <a:gd name="T31" fmla="*/ 51 h 64"/>
              <a:gd name="T32" fmla="*/ 30 w 64"/>
              <a:gd name="T33" fmla="*/ 45 h 64"/>
              <a:gd name="T34" fmla="*/ 22 w 64"/>
              <a:gd name="T35" fmla="*/ 41 h 64"/>
              <a:gd name="T36" fmla="*/ 19 w 64"/>
              <a:gd name="T37" fmla="*/ 48 h 64"/>
              <a:gd name="T38" fmla="*/ 15 w 64"/>
              <a:gd name="T39" fmla="*/ 48 h 64"/>
              <a:gd name="T40" fmla="*/ 21 w 64"/>
              <a:gd name="T41" fmla="*/ 37 h 64"/>
              <a:gd name="T42" fmla="*/ 34 w 64"/>
              <a:gd name="T43" fmla="*/ 43 h 64"/>
              <a:gd name="T44" fmla="*/ 42 w 64"/>
              <a:gd name="T45" fmla="*/ 47 h 64"/>
              <a:gd name="T46" fmla="*/ 45 w 64"/>
              <a:gd name="T47" fmla="*/ 40 h 64"/>
              <a:gd name="T48" fmla="*/ 49 w 64"/>
              <a:gd name="T49" fmla="*/ 40 h 64"/>
              <a:gd name="T50" fmla="*/ 43 w 64"/>
              <a:gd name="T51" fmla="*/ 5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 h="64">
                <a:moveTo>
                  <a:pt x="32" y="0"/>
                </a:moveTo>
                <a:cubicBezTo>
                  <a:pt x="14" y="0"/>
                  <a:pt x="0" y="14"/>
                  <a:pt x="0" y="32"/>
                </a:cubicBezTo>
                <a:cubicBezTo>
                  <a:pt x="0" y="50"/>
                  <a:pt x="14" y="64"/>
                  <a:pt x="32" y="64"/>
                </a:cubicBezTo>
                <a:cubicBezTo>
                  <a:pt x="50" y="64"/>
                  <a:pt x="64" y="50"/>
                  <a:pt x="64" y="32"/>
                </a:cubicBezTo>
                <a:cubicBezTo>
                  <a:pt x="64" y="14"/>
                  <a:pt x="50" y="0"/>
                  <a:pt x="32" y="0"/>
                </a:cubicBezTo>
                <a:moveTo>
                  <a:pt x="44" y="16"/>
                </a:moveTo>
                <a:cubicBezTo>
                  <a:pt x="46" y="16"/>
                  <a:pt x="48" y="18"/>
                  <a:pt x="48" y="20"/>
                </a:cubicBezTo>
                <a:cubicBezTo>
                  <a:pt x="48" y="22"/>
                  <a:pt x="46" y="24"/>
                  <a:pt x="44" y="24"/>
                </a:cubicBezTo>
                <a:cubicBezTo>
                  <a:pt x="42" y="24"/>
                  <a:pt x="40" y="22"/>
                  <a:pt x="40" y="20"/>
                </a:cubicBezTo>
                <a:cubicBezTo>
                  <a:pt x="40" y="18"/>
                  <a:pt x="42" y="16"/>
                  <a:pt x="44" y="16"/>
                </a:cubicBezTo>
                <a:moveTo>
                  <a:pt x="20" y="16"/>
                </a:moveTo>
                <a:cubicBezTo>
                  <a:pt x="22" y="16"/>
                  <a:pt x="24" y="18"/>
                  <a:pt x="24" y="20"/>
                </a:cubicBezTo>
                <a:cubicBezTo>
                  <a:pt x="24" y="22"/>
                  <a:pt x="22" y="24"/>
                  <a:pt x="20" y="24"/>
                </a:cubicBezTo>
                <a:cubicBezTo>
                  <a:pt x="18" y="24"/>
                  <a:pt x="16" y="22"/>
                  <a:pt x="16" y="20"/>
                </a:cubicBezTo>
                <a:cubicBezTo>
                  <a:pt x="16" y="18"/>
                  <a:pt x="18" y="16"/>
                  <a:pt x="20" y="16"/>
                </a:cubicBezTo>
                <a:moveTo>
                  <a:pt x="43" y="51"/>
                </a:moveTo>
                <a:cubicBezTo>
                  <a:pt x="38" y="53"/>
                  <a:pt x="32" y="50"/>
                  <a:pt x="30" y="45"/>
                </a:cubicBezTo>
                <a:cubicBezTo>
                  <a:pt x="29" y="42"/>
                  <a:pt x="26" y="40"/>
                  <a:pt x="22" y="41"/>
                </a:cubicBezTo>
                <a:cubicBezTo>
                  <a:pt x="20" y="42"/>
                  <a:pt x="18" y="45"/>
                  <a:pt x="19" y="48"/>
                </a:cubicBezTo>
                <a:cubicBezTo>
                  <a:pt x="15" y="48"/>
                  <a:pt x="15" y="48"/>
                  <a:pt x="15" y="48"/>
                </a:cubicBezTo>
                <a:cubicBezTo>
                  <a:pt x="14" y="43"/>
                  <a:pt x="17" y="39"/>
                  <a:pt x="21" y="37"/>
                </a:cubicBezTo>
                <a:cubicBezTo>
                  <a:pt x="26" y="35"/>
                  <a:pt x="32" y="38"/>
                  <a:pt x="34" y="43"/>
                </a:cubicBezTo>
                <a:cubicBezTo>
                  <a:pt x="35" y="46"/>
                  <a:pt x="38" y="48"/>
                  <a:pt x="42" y="47"/>
                </a:cubicBezTo>
                <a:cubicBezTo>
                  <a:pt x="44" y="46"/>
                  <a:pt x="46" y="43"/>
                  <a:pt x="45" y="40"/>
                </a:cubicBezTo>
                <a:cubicBezTo>
                  <a:pt x="49" y="40"/>
                  <a:pt x="49" y="40"/>
                  <a:pt x="49" y="40"/>
                </a:cubicBezTo>
                <a:cubicBezTo>
                  <a:pt x="50" y="45"/>
                  <a:pt x="47" y="49"/>
                  <a:pt x="43" y="51"/>
                </a:cubicBezTo>
                <a:close/>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grpSp>
        <p:nvGrpSpPr>
          <p:cNvPr id="65" name="Group 64"/>
          <p:cNvGrpSpPr/>
          <p:nvPr/>
        </p:nvGrpSpPr>
        <p:grpSpPr>
          <a:xfrm>
            <a:off x="9617404" y="2019588"/>
            <a:ext cx="2311400" cy="1110806"/>
            <a:chOff x="2952750" y="1860564"/>
            <a:chExt cx="2311400" cy="1110806"/>
          </a:xfrm>
        </p:grpSpPr>
        <p:sp>
          <p:nvSpPr>
            <p:cNvPr id="66" name="TextBox 65"/>
            <p:cNvSpPr txBox="1"/>
            <p:nvPr/>
          </p:nvSpPr>
          <p:spPr>
            <a:xfrm>
              <a:off x="2952750" y="1860564"/>
              <a:ext cx="2298700" cy="338554"/>
            </a:xfrm>
            <a:prstGeom prst="rect">
              <a:avLst/>
            </a:prstGeom>
            <a:noFill/>
          </p:spPr>
          <p:txBody>
            <a:bodyPr wrap="square" rtlCol="0">
              <a:spAutoFit/>
            </a:bodyPr>
            <a:lstStyle/>
            <a:p>
              <a:r>
                <a:rPr lang="en-US" sz="1600" dirty="0" smtClean="0">
                  <a:solidFill>
                    <a:schemeClr val="bg1"/>
                  </a:solidFill>
                </a:rPr>
                <a:t>GREED</a:t>
              </a:r>
              <a:endParaRPr lang="en-US" sz="1600" dirty="0">
                <a:solidFill>
                  <a:schemeClr val="bg1"/>
                </a:solidFill>
              </a:endParaRPr>
            </a:p>
          </p:txBody>
        </p:sp>
        <p:sp>
          <p:nvSpPr>
            <p:cNvPr id="67" name="TextBox 66"/>
            <p:cNvSpPr txBox="1"/>
            <p:nvPr/>
          </p:nvSpPr>
          <p:spPr>
            <a:xfrm>
              <a:off x="2959100" y="2113269"/>
              <a:ext cx="2298700" cy="338554"/>
            </a:xfrm>
            <a:prstGeom prst="rect">
              <a:avLst/>
            </a:prstGeom>
            <a:noFill/>
          </p:spPr>
          <p:txBody>
            <a:bodyPr wrap="square" rtlCol="0">
              <a:spAutoFit/>
            </a:bodyPr>
            <a:lstStyle/>
            <a:p>
              <a:r>
                <a:rPr lang="en-US" sz="1600" dirty="0" smtClean="0">
                  <a:solidFill>
                    <a:schemeClr val="bg1"/>
                  </a:solidFill>
                </a:rPr>
                <a:t>VULNERABILITY</a:t>
              </a:r>
              <a:endParaRPr lang="en-US" sz="1600" dirty="0">
                <a:solidFill>
                  <a:schemeClr val="bg1"/>
                </a:solidFill>
              </a:endParaRPr>
            </a:p>
          </p:txBody>
        </p:sp>
        <p:sp>
          <p:nvSpPr>
            <p:cNvPr id="68" name="TextBox 67"/>
            <p:cNvSpPr txBox="1"/>
            <p:nvPr/>
          </p:nvSpPr>
          <p:spPr>
            <a:xfrm>
              <a:off x="2965450" y="2367577"/>
              <a:ext cx="2298700" cy="338554"/>
            </a:xfrm>
            <a:prstGeom prst="rect">
              <a:avLst/>
            </a:prstGeom>
            <a:noFill/>
          </p:spPr>
          <p:txBody>
            <a:bodyPr wrap="square" rtlCol="0">
              <a:spAutoFit/>
            </a:bodyPr>
            <a:lstStyle/>
            <a:p>
              <a:r>
                <a:rPr lang="en-US" sz="1600" dirty="0" smtClean="0">
                  <a:solidFill>
                    <a:schemeClr val="bg1"/>
                  </a:solidFill>
                </a:rPr>
                <a:t>ANGER</a:t>
              </a:r>
              <a:endParaRPr lang="en-US" sz="1600" dirty="0">
                <a:solidFill>
                  <a:schemeClr val="bg1"/>
                </a:solidFill>
              </a:endParaRPr>
            </a:p>
          </p:txBody>
        </p:sp>
        <p:sp>
          <p:nvSpPr>
            <p:cNvPr id="69" name="TextBox 68"/>
            <p:cNvSpPr txBox="1"/>
            <p:nvPr/>
          </p:nvSpPr>
          <p:spPr>
            <a:xfrm>
              <a:off x="2959100" y="2632816"/>
              <a:ext cx="2298700" cy="338554"/>
            </a:xfrm>
            <a:prstGeom prst="rect">
              <a:avLst/>
            </a:prstGeom>
            <a:noFill/>
          </p:spPr>
          <p:txBody>
            <a:bodyPr wrap="square" rtlCol="0">
              <a:spAutoFit/>
            </a:bodyPr>
            <a:lstStyle/>
            <a:p>
              <a:r>
                <a:rPr lang="en-US" sz="1600" dirty="0" smtClean="0">
                  <a:solidFill>
                    <a:schemeClr val="bg1"/>
                  </a:solidFill>
                </a:rPr>
                <a:t>IDEOLOGY</a:t>
              </a:r>
              <a:endParaRPr lang="en-US" sz="1600" dirty="0">
                <a:solidFill>
                  <a:schemeClr val="bg1"/>
                </a:solidFill>
              </a:endParaRPr>
            </a:p>
          </p:txBody>
        </p:sp>
      </p:grpSp>
      <p:sp>
        <p:nvSpPr>
          <p:cNvPr id="70" name="TextBox 69"/>
          <p:cNvSpPr txBox="1"/>
          <p:nvPr/>
        </p:nvSpPr>
        <p:spPr>
          <a:xfrm>
            <a:off x="9623749" y="3055081"/>
            <a:ext cx="2298700" cy="338554"/>
          </a:xfrm>
          <a:prstGeom prst="rect">
            <a:avLst/>
          </a:prstGeom>
          <a:noFill/>
        </p:spPr>
        <p:txBody>
          <a:bodyPr wrap="square" rtlCol="0">
            <a:spAutoFit/>
          </a:bodyPr>
          <a:lstStyle/>
          <a:p>
            <a:r>
              <a:rPr lang="en-US" sz="1600" dirty="0" smtClean="0">
                <a:solidFill>
                  <a:schemeClr val="bg1"/>
                </a:solidFill>
              </a:rPr>
              <a:t>DIVIDED LOYALTY</a:t>
            </a:r>
            <a:endParaRPr lang="en-US" sz="1600" dirty="0">
              <a:solidFill>
                <a:schemeClr val="bg1"/>
              </a:solidFill>
            </a:endParaRPr>
          </a:p>
        </p:txBody>
      </p:sp>
    </p:spTree>
    <p:extLst>
      <p:ext uri="{BB962C8B-B14F-4D97-AF65-F5344CB8AC3E}">
        <p14:creationId xmlns:p14="http://schemas.microsoft.com/office/powerpoint/2010/main" val="25845614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30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0-#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5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1+#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par>
                                <p:cTn id="21" presetID="22" presetClass="entr" presetSubtype="4" fill="hold" nodeType="withEffect">
                                  <p:stCondLst>
                                    <p:cond delay="500"/>
                                  </p:stCondLst>
                                  <p:childTnLst>
                                    <p:set>
                                      <p:cBhvr>
                                        <p:cTn id="22" dur="1" fill="hold">
                                          <p:stCondLst>
                                            <p:cond delay="0"/>
                                          </p:stCondLst>
                                        </p:cTn>
                                        <p:tgtEl>
                                          <p:spTgt spid="65"/>
                                        </p:tgtEl>
                                        <p:attrNameLst>
                                          <p:attrName>style.visibility</p:attrName>
                                        </p:attrNameLst>
                                      </p:cBhvr>
                                      <p:to>
                                        <p:strVal val="visible"/>
                                      </p:to>
                                    </p:set>
                                    <p:animEffect transition="in" filter="wipe(down)">
                                      <p:cBhvr>
                                        <p:cTn id="23" dur="500"/>
                                        <p:tgtEl>
                                          <p:spTgt spid="65"/>
                                        </p:tgtEl>
                                      </p:cBhvr>
                                    </p:animEffect>
                                  </p:childTnLst>
                                </p:cTn>
                              </p:par>
                              <p:par>
                                <p:cTn id="24" presetID="22" presetClass="entr" presetSubtype="4" fill="hold" grpId="0" nodeType="withEffect">
                                  <p:stCondLst>
                                    <p:cond delay="500"/>
                                  </p:stCondLst>
                                  <p:childTnLst>
                                    <p:set>
                                      <p:cBhvr>
                                        <p:cTn id="25" dur="1" fill="hold">
                                          <p:stCondLst>
                                            <p:cond delay="0"/>
                                          </p:stCondLst>
                                        </p:cTn>
                                        <p:tgtEl>
                                          <p:spTgt spid="70"/>
                                        </p:tgtEl>
                                        <p:attrNameLst>
                                          <p:attrName>style.visibility</p:attrName>
                                        </p:attrNameLst>
                                      </p:cBhvr>
                                      <p:to>
                                        <p:strVal val="visible"/>
                                      </p:to>
                                    </p:set>
                                    <p:animEffect transition="in" filter="wipe(down)">
                                      <p:cBhvr>
                                        <p:cTn id="26" dur="500"/>
                                        <p:tgtEl>
                                          <p:spTgt spid="7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42" presetClass="entr" presetSubtype="0" fill="hold" nodeType="withEffect">
                                  <p:stCondLst>
                                    <p:cond delay="70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70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1000"/>
                                        <p:tgtEl>
                                          <p:spTgt spid="61"/>
                                        </p:tgtEl>
                                      </p:cBhvr>
                                    </p:animEffect>
                                    <p:anim calcmode="lin" valueType="num">
                                      <p:cBhvr>
                                        <p:cTn id="40" dur="1000" fill="hold"/>
                                        <p:tgtEl>
                                          <p:spTgt spid="61"/>
                                        </p:tgtEl>
                                        <p:attrNameLst>
                                          <p:attrName>ppt_x</p:attrName>
                                        </p:attrNameLst>
                                      </p:cBhvr>
                                      <p:tavLst>
                                        <p:tav tm="0">
                                          <p:val>
                                            <p:strVal val="#ppt_x"/>
                                          </p:val>
                                        </p:tav>
                                        <p:tav tm="100000">
                                          <p:val>
                                            <p:strVal val="#ppt_x"/>
                                          </p:val>
                                        </p:tav>
                                      </p:tavLst>
                                    </p:anim>
                                    <p:anim calcmode="lin" valueType="num">
                                      <p:cBhvr>
                                        <p:cTn id="41" dur="1000" fill="hold"/>
                                        <p:tgtEl>
                                          <p:spTgt spid="61"/>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700"/>
                                  </p:stCondLst>
                                  <p:childTnLst>
                                    <p:set>
                                      <p:cBhvr>
                                        <p:cTn id="43" dur="1" fill="hold">
                                          <p:stCondLst>
                                            <p:cond delay="0"/>
                                          </p:stCondLst>
                                        </p:cTn>
                                        <p:tgtEl>
                                          <p:spTgt spid="53"/>
                                        </p:tgtEl>
                                        <p:attrNameLst>
                                          <p:attrName>style.visibility</p:attrName>
                                        </p:attrNameLst>
                                      </p:cBhvr>
                                      <p:to>
                                        <p:strVal val="visible"/>
                                      </p:to>
                                    </p:set>
                                    <p:animEffect transition="in" filter="fade">
                                      <p:cBhvr>
                                        <p:cTn id="44" dur="1000"/>
                                        <p:tgtEl>
                                          <p:spTgt spid="53"/>
                                        </p:tgtEl>
                                      </p:cBhvr>
                                    </p:animEffect>
                                    <p:anim calcmode="lin" valueType="num">
                                      <p:cBhvr>
                                        <p:cTn id="45" dur="1000" fill="hold"/>
                                        <p:tgtEl>
                                          <p:spTgt spid="53"/>
                                        </p:tgtEl>
                                        <p:attrNameLst>
                                          <p:attrName>ppt_x</p:attrName>
                                        </p:attrNameLst>
                                      </p:cBhvr>
                                      <p:tavLst>
                                        <p:tav tm="0">
                                          <p:val>
                                            <p:strVal val="#ppt_x"/>
                                          </p:val>
                                        </p:tav>
                                        <p:tav tm="100000">
                                          <p:val>
                                            <p:strVal val="#ppt_x"/>
                                          </p:val>
                                        </p:tav>
                                      </p:tavLst>
                                    </p:anim>
                                    <p:anim calcmode="lin" valueType="num">
                                      <p:cBhvr>
                                        <p:cTn id="46" dur="1000" fill="hold"/>
                                        <p:tgtEl>
                                          <p:spTgt spid="53"/>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700"/>
                                  </p:stCondLst>
                                  <p:childTnLst>
                                    <p:set>
                                      <p:cBhvr>
                                        <p:cTn id="48" dur="1" fill="hold">
                                          <p:stCondLst>
                                            <p:cond delay="0"/>
                                          </p:stCondLst>
                                        </p:cTn>
                                        <p:tgtEl>
                                          <p:spTgt spid="60"/>
                                        </p:tgtEl>
                                        <p:attrNameLst>
                                          <p:attrName>style.visibility</p:attrName>
                                        </p:attrNameLst>
                                      </p:cBhvr>
                                      <p:to>
                                        <p:strVal val="visible"/>
                                      </p:to>
                                    </p:set>
                                    <p:animEffect transition="in" filter="fade">
                                      <p:cBhvr>
                                        <p:cTn id="49" dur="1000"/>
                                        <p:tgtEl>
                                          <p:spTgt spid="60"/>
                                        </p:tgtEl>
                                      </p:cBhvr>
                                    </p:animEffect>
                                    <p:anim calcmode="lin" valueType="num">
                                      <p:cBhvr>
                                        <p:cTn id="50" dur="1000" fill="hold"/>
                                        <p:tgtEl>
                                          <p:spTgt spid="60"/>
                                        </p:tgtEl>
                                        <p:attrNameLst>
                                          <p:attrName>ppt_x</p:attrName>
                                        </p:attrNameLst>
                                      </p:cBhvr>
                                      <p:tavLst>
                                        <p:tav tm="0">
                                          <p:val>
                                            <p:strVal val="#ppt_x"/>
                                          </p:val>
                                        </p:tav>
                                        <p:tav tm="100000">
                                          <p:val>
                                            <p:strVal val="#ppt_x"/>
                                          </p:val>
                                        </p:tav>
                                      </p:tavLst>
                                    </p:anim>
                                    <p:anim calcmode="lin" valueType="num">
                                      <p:cBhvr>
                                        <p:cTn id="51" dur="1000" fill="hold"/>
                                        <p:tgtEl>
                                          <p:spTgt spid="60"/>
                                        </p:tgtEl>
                                        <p:attrNameLst>
                                          <p:attrName>ppt_y</p:attrName>
                                        </p:attrNameLst>
                                      </p:cBhvr>
                                      <p:tavLst>
                                        <p:tav tm="0">
                                          <p:val>
                                            <p:strVal val="#ppt_y+.1"/>
                                          </p:val>
                                        </p:tav>
                                        <p:tav tm="100000">
                                          <p:val>
                                            <p:strVal val="#ppt_y"/>
                                          </p:val>
                                        </p:tav>
                                      </p:tavLst>
                                    </p:anim>
                                  </p:childTnLst>
                                </p:cTn>
                              </p:par>
                              <p:par>
                                <p:cTn id="52" presetID="10" presetClass="entr" presetSubtype="0" fill="hold" grpId="0" nodeType="withEffect">
                                  <p:stCondLst>
                                    <p:cond delay="700"/>
                                  </p:stCondLst>
                                  <p:childTnLst>
                                    <p:set>
                                      <p:cBhvr>
                                        <p:cTn id="53" dur="1" fill="hold">
                                          <p:stCondLst>
                                            <p:cond delay="0"/>
                                          </p:stCondLst>
                                        </p:cTn>
                                        <p:tgtEl>
                                          <p:spTgt spid="57"/>
                                        </p:tgtEl>
                                        <p:attrNameLst>
                                          <p:attrName>style.visibility</p:attrName>
                                        </p:attrNameLst>
                                      </p:cBhvr>
                                      <p:to>
                                        <p:strVal val="visible"/>
                                      </p:to>
                                    </p:set>
                                    <p:animEffect transition="in" filter="fade">
                                      <p:cBhvr>
                                        <p:cTn id="5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1" grpId="0" animBg="1"/>
      <p:bldP spid="17" grpId="0" animBg="1"/>
      <p:bldP spid="4" grpId="0" animBg="1"/>
      <p:bldP spid="6" grpId="0"/>
      <p:bldP spid="57" grpId="0"/>
      <p:bldP spid="60" grpId="0"/>
      <p:bldP spid="61" grpId="0" animBg="1"/>
      <p:bldP spid="7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451" t="13212" r="30096" b="31516"/>
          <a:stretch/>
        </p:blipFill>
        <p:spPr>
          <a:xfrm>
            <a:off x="0" y="0"/>
            <a:ext cx="12229993" cy="6555036"/>
          </a:xfrm>
          <a:prstGeom prst="rect">
            <a:avLst/>
          </a:prstGeom>
        </p:spPr>
      </p:pic>
      <p:sp>
        <p:nvSpPr>
          <p:cNvPr id="34" name="Rectangle 33"/>
          <p:cNvSpPr/>
          <p:nvPr/>
        </p:nvSpPr>
        <p:spPr>
          <a:xfrm rot="16200000">
            <a:off x="5857375" y="-697234"/>
            <a:ext cx="47725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7" name="Rectangle 36"/>
          <p:cNvSpPr/>
          <p:nvPr/>
        </p:nvSpPr>
        <p:spPr>
          <a:xfrm rot="16200000">
            <a:off x="5432159" y="-21045"/>
            <a:ext cx="1468928" cy="12333252"/>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2" name="TextBox 41"/>
          <p:cNvSpPr txBox="1"/>
          <p:nvPr/>
        </p:nvSpPr>
        <p:spPr>
          <a:xfrm>
            <a:off x="1" y="5744386"/>
            <a:ext cx="12191996" cy="584775"/>
          </a:xfrm>
          <a:prstGeom prst="rect">
            <a:avLst/>
          </a:prstGeom>
          <a:noFill/>
        </p:spPr>
        <p:txBody>
          <a:bodyPr wrap="square" rtlCol="0">
            <a:spAutoFit/>
          </a:bodyPr>
          <a:lstStyle/>
          <a:p>
            <a:pPr algn="ctr"/>
            <a:r>
              <a:rPr lang="en-US" sz="3200" dirty="0" smtClean="0">
                <a:solidFill>
                  <a:schemeClr val="bg2">
                    <a:lumMod val="75000"/>
                  </a:schemeClr>
                </a:solidFill>
              </a:rPr>
              <a:t>What can you do to help?</a:t>
            </a:r>
            <a:endParaRPr lang="en-US" sz="3200" dirty="0">
              <a:solidFill>
                <a:schemeClr val="bg2">
                  <a:lumMod val="75000"/>
                </a:schemeClr>
              </a:solidFill>
            </a:endParaRPr>
          </a:p>
        </p:txBody>
      </p:sp>
      <p:sp>
        <p:nvSpPr>
          <p:cNvPr id="9" name="TextBox 8"/>
          <p:cNvSpPr txBox="1"/>
          <p:nvPr/>
        </p:nvSpPr>
        <p:spPr>
          <a:xfrm>
            <a:off x="6113903" y="1214617"/>
            <a:ext cx="4737252" cy="338554"/>
          </a:xfrm>
          <a:prstGeom prst="rect">
            <a:avLst/>
          </a:prstGeom>
          <a:noFill/>
        </p:spPr>
        <p:txBody>
          <a:bodyPr wrap="square" rtlCol="0">
            <a:spAutoFit/>
          </a:bodyPr>
          <a:lstStyle/>
          <a:p>
            <a:r>
              <a:rPr lang="en-US" sz="1600" dirty="0" smtClean="0">
                <a:solidFill>
                  <a:schemeClr val="tx2">
                    <a:lumMod val="40000"/>
                    <a:lumOff val="60000"/>
                  </a:schemeClr>
                </a:solidFill>
              </a:rPr>
              <a:t>Be aware of the actions of those around you</a:t>
            </a:r>
            <a:endParaRPr lang="en-US" sz="1600" dirty="0">
              <a:solidFill>
                <a:schemeClr val="tx2">
                  <a:lumMod val="40000"/>
                  <a:lumOff val="60000"/>
                </a:schemeClr>
              </a:solidFill>
            </a:endParaRPr>
          </a:p>
        </p:txBody>
      </p:sp>
      <p:sp>
        <p:nvSpPr>
          <p:cNvPr id="10" name="TextBox 9"/>
          <p:cNvSpPr txBox="1"/>
          <p:nvPr/>
        </p:nvSpPr>
        <p:spPr>
          <a:xfrm>
            <a:off x="6113903" y="1634870"/>
            <a:ext cx="4737252" cy="338554"/>
          </a:xfrm>
          <a:prstGeom prst="rect">
            <a:avLst/>
          </a:prstGeom>
          <a:noFill/>
        </p:spPr>
        <p:txBody>
          <a:bodyPr wrap="square" rtlCol="0">
            <a:spAutoFit/>
          </a:bodyPr>
          <a:lstStyle/>
          <a:p>
            <a:r>
              <a:rPr lang="en-US" sz="1600" u="sng" dirty="0" smtClean="0">
                <a:solidFill>
                  <a:schemeClr val="tx2">
                    <a:lumMod val="40000"/>
                    <a:lumOff val="60000"/>
                  </a:schemeClr>
                </a:solidFill>
              </a:rPr>
              <a:t>Report </a:t>
            </a:r>
            <a:r>
              <a:rPr lang="en-US" sz="1600" i="1" dirty="0" smtClean="0">
                <a:solidFill>
                  <a:schemeClr val="tx2">
                    <a:lumMod val="40000"/>
                    <a:lumOff val="60000"/>
                  </a:schemeClr>
                </a:solidFill>
              </a:rPr>
              <a:t>any </a:t>
            </a:r>
            <a:r>
              <a:rPr lang="en-US" sz="1600" dirty="0" smtClean="0">
                <a:solidFill>
                  <a:schemeClr val="tx2">
                    <a:lumMod val="40000"/>
                    <a:lumOff val="60000"/>
                  </a:schemeClr>
                </a:solidFill>
              </a:rPr>
              <a:t>suspicious behavior</a:t>
            </a:r>
            <a:r>
              <a:rPr lang="en-US" sz="1600" i="1" dirty="0" smtClean="0">
                <a:solidFill>
                  <a:schemeClr val="tx2">
                    <a:lumMod val="40000"/>
                    <a:lumOff val="60000"/>
                  </a:schemeClr>
                </a:solidFill>
              </a:rPr>
              <a:t> </a:t>
            </a:r>
            <a:endParaRPr lang="en-US" sz="1600" i="1" dirty="0">
              <a:solidFill>
                <a:schemeClr val="tx2">
                  <a:lumMod val="40000"/>
                  <a:lumOff val="60000"/>
                </a:schemeClr>
              </a:solidFill>
            </a:endParaRPr>
          </a:p>
        </p:txBody>
      </p:sp>
    </p:spTree>
    <p:extLst>
      <p:ext uri="{BB962C8B-B14F-4D97-AF65-F5344CB8AC3E}">
        <p14:creationId xmlns:p14="http://schemas.microsoft.com/office/powerpoint/2010/main" val="28463452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1+#ppt_w/2"/>
                                          </p:val>
                                        </p:tav>
                                        <p:tav tm="100000">
                                          <p:val>
                                            <p:strVal val="#ppt_x"/>
                                          </p:val>
                                        </p:tav>
                                      </p:tavLst>
                                    </p:anim>
                                    <p:anim calcmode="lin" valueType="num">
                                      <p:cBhvr additive="base">
                                        <p:cTn id="16" dur="500" fill="hold"/>
                                        <p:tgtEl>
                                          <p:spTgt spid="34"/>
                                        </p:tgtEl>
                                        <p:attrNameLst>
                                          <p:attrName>ppt_y</p:attrName>
                                        </p:attrNameLst>
                                      </p:cBhvr>
                                      <p:tavLst>
                                        <p:tav tm="0">
                                          <p:val>
                                            <p:strVal val="#ppt_y"/>
                                          </p:val>
                                        </p:tav>
                                        <p:tav tm="100000">
                                          <p:val>
                                            <p:strVal val="#ppt_y"/>
                                          </p:val>
                                        </p:tav>
                                      </p:tavLst>
                                    </p:anim>
                                  </p:childTnLst>
                                </p:cTn>
                              </p:par>
                              <p:par>
                                <p:cTn id="17" presetID="42" presetClass="entr" presetSubtype="0" fill="hold" grpId="0" nodeType="withEffect">
                                  <p:stCondLst>
                                    <p:cond delay="7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120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P spid="42"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ci_brief_intro_2">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11395"/>
            <a:ext cx="12192000" cy="6846605"/>
          </a:xfrm>
        </p:spPr>
      </p:pic>
    </p:spTree>
    <p:extLst>
      <p:ext uri="{BB962C8B-B14F-4D97-AF65-F5344CB8AC3E}">
        <p14:creationId xmlns:p14="http://schemas.microsoft.com/office/powerpoint/2010/main" val="12192243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9" name="Freeform 344"/>
          <p:cNvSpPr>
            <a:spLocks noEditPoints="1"/>
          </p:cNvSpPr>
          <p:nvPr/>
        </p:nvSpPr>
        <p:spPr bwMode="auto">
          <a:xfrm>
            <a:off x="2379809" y="967124"/>
            <a:ext cx="537474" cy="429030"/>
          </a:xfrm>
          <a:custGeom>
            <a:avLst/>
            <a:gdLst>
              <a:gd name="T0" fmla="*/ 56 w 64"/>
              <a:gd name="T1" fmla="*/ 15 h 51"/>
              <a:gd name="T2" fmla="*/ 41 w 64"/>
              <a:gd name="T3" fmla="*/ 0 h 51"/>
              <a:gd name="T4" fmla="*/ 29 w 64"/>
              <a:gd name="T5" fmla="*/ 6 h 51"/>
              <a:gd name="T6" fmla="*/ 23 w 64"/>
              <a:gd name="T7" fmla="*/ 2 h 51"/>
              <a:gd name="T8" fmla="*/ 14 w 64"/>
              <a:gd name="T9" fmla="*/ 11 h 51"/>
              <a:gd name="T10" fmla="*/ 14 w 64"/>
              <a:gd name="T11" fmla="*/ 12 h 51"/>
              <a:gd name="T12" fmla="*/ 12 w 64"/>
              <a:gd name="T13" fmla="*/ 12 h 51"/>
              <a:gd name="T14" fmla="*/ 0 w 64"/>
              <a:gd name="T15" fmla="*/ 24 h 51"/>
              <a:gd name="T16" fmla="*/ 12 w 64"/>
              <a:gd name="T17" fmla="*/ 36 h 51"/>
              <a:gd name="T18" fmla="*/ 18 w 64"/>
              <a:gd name="T19" fmla="*/ 36 h 51"/>
              <a:gd name="T20" fmla="*/ 32 w 64"/>
              <a:gd name="T21" fmla="*/ 51 h 51"/>
              <a:gd name="T22" fmla="*/ 46 w 64"/>
              <a:gd name="T23" fmla="*/ 36 h 51"/>
              <a:gd name="T24" fmla="*/ 53 w 64"/>
              <a:gd name="T25" fmla="*/ 36 h 51"/>
              <a:gd name="T26" fmla="*/ 64 w 64"/>
              <a:gd name="T27" fmla="*/ 25 h 51"/>
              <a:gd name="T28" fmla="*/ 56 w 64"/>
              <a:gd name="T29" fmla="*/ 15 h 51"/>
              <a:gd name="T30" fmla="*/ 32 w 64"/>
              <a:gd name="T31" fmla="*/ 44 h 51"/>
              <a:gd name="T32" fmla="*/ 20 w 64"/>
              <a:gd name="T33" fmla="*/ 32 h 51"/>
              <a:gd name="T34" fmla="*/ 28 w 64"/>
              <a:gd name="T35" fmla="*/ 32 h 51"/>
              <a:gd name="T36" fmla="*/ 28 w 64"/>
              <a:gd name="T37" fmla="*/ 20 h 51"/>
              <a:gd name="T38" fmla="*/ 36 w 64"/>
              <a:gd name="T39" fmla="*/ 20 h 51"/>
              <a:gd name="T40" fmla="*/ 36 w 64"/>
              <a:gd name="T41" fmla="*/ 32 h 51"/>
              <a:gd name="T42" fmla="*/ 44 w 64"/>
              <a:gd name="T43" fmla="*/ 32 h 51"/>
              <a:gd name="T44" fmla="*/ 32 w 64"/>
              <a:gd name="T45" fmla="*/ 4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 h="51">
                <a:moveTo>
                  <a:pt x="56" y="15"/>
                </a:moveTo>
                <a:cubicBezTo>
                  <a:pt x="55" y="6"/>
                  <a:pt x="49" y="0"/>
                  <a:pt x="41" y="0"/>
                </a:cubicBezTo>
                <a:cubicBezTo>
                  <a:pt x="36" y="0"/>
                  <a:pt x="32" y="2"/>
                  <a:pt x="29" y="6"/>
                </a:cubicBezTo>
                <a:cubicBezTo>
                  <a:pt x="28" y="4"/>
                  <a:pt x="25" y="2"/>
                  <a:pt x="23" y="2"/>
                </a:cubicBezTo>
                <a:cubicBezTo>
                  <a:pt x="18" y="2"/>
                  <a:pt x="14" y="6"/>
                  <a:pt x="14" y="11"/>
                </a:cubicBezTo>
                <a:cubicBezTo>
                  <a:pt x="14" y="11"/>
                  <a:pt x="14" y="12"/>
                  <a:pt x="14" y="12"/>
                </a:cubicBezTo>
                <a:cubicBezTo>
                  <a:pt x="14" y="12"/>
                  <a:pt x="13" y="12"/>
                  <a:pt x="12" y="12"/>
                </a:cubicBezTo>
                <a:cubicBezTo>
                  <a:pt x="5" y="12"/>
                  <a:pt x="0" y="17"/>
                  <a:pt x="0" y="24"/>
                </a:cubicBezTo>
                <a:cubicBezTo>
                  <a:pt x="0" y="31"/>
                  <a:pt x="5" y="36"/>
                  <a:pt x="12" y="36"/>
                </a:cubicBezTo>
                <a:cubicBezTo>
                  <a:pt x="18" y="36"/>
                  <a:pt x="18" y="36"/>
                  <a:pt x="18" y="36"/>
                </a:cubicBezTo>
                <a:cubicBezTo>
                  <a:pt x="32" y="51"/>
                  <a:pt x="32" y="51"/>
                  <a:pt x="32" y="51"/>
                </a:cubicBezTo>
                <a:cubicBezTo>
                  <a:pt x="46" y="36"/>
                  <a:pt x="46" y="36"/>
                  <a:pt x="46" y="36"/>
                </a:cubicBezTo>
                <a:cubicBezTo>
                  <a:pt x="53" y="36"/>
                  <a:pt x="53" y="36"/>
                  <a:pt x="53" y="36"/>
                </a:cubicBezTo>
                <a:cubicBezTo>
                  <a:pt x="59" y="36"/>
                  <a:pt x="64" y="31"/>
                  <a:pt x="64" y="25"/>
                </a:cubicBezTo>
                <a:cubicBezTo>
                  <a:pt x="64" y="20"/>
                  <a:pt x="60" y="16"/>
                  <a:pt x="56" y="15"/>
                </a:cubicBezTo>
                <a:close/>
                <a:moveTo>
                  <a:pt x="32" y="44"/>
                </a:moveTo>
                <a:cubicBezTo>
                  <a:pt x="20" y="32"/>
                  <a:pt x="20" y="32"/>
                  <a:pt x="20" y="32"/>
                </a:cubicBezTo>
                <a:cubicBezTo>
                  <a:pt x="28" y="32"/>
                  <a:pt x="28" y="32"/>
                  <a:pt x="28" y="32"/>
                </a:cubicBezTo>
                <a:cubicBezTo>
                  <a:pt x="28" y="20"/>
                  <a:pt x="28" y="20"/>
                  <a:pt x="28" y="20"/>
                </a:cubicBezTo>
                <a:cubicBezTo>
                  <a:pt x="36" y="20"/>
                  <a:pt x="36" y="20"/>
                  <a:pt x="36" y="20"/>
                </a:cubicBezTo>
                <a:cubicBezTo>
                  <a:pt x="36" y="32"/>
                  <a:pt x="36" y="32"/>
                  <a:pt x="36" y="32"/>
                </a:cubicBezTo>
                <a:cubicBezTo>
                  <a:pt x="44" y="32"/>
                  <a:pt x="44" y="32"/>
                  <a:pt x="44" y="32"/>
                </a:cubicBezTo>
                <a:lnTo>
                  <a:pt x="32" y="44"/>
                </a:lnTo>
                <a:close/>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pic>
        <p:nvPicPr>
          <p:cNvPr id="30" name="Picture 29"/>
          <p:cNvPicPr>
            <a:picLocks noChangeAspect="1"/>
          </p:cNvPicPr>
          <p:nvPr/>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2336686" y="2700937"/>
            <a:ext cx="525024" cy="525024"/>
          </a:xfrm>
          <a:prstGeom prst="rect">
            <a:avLst/>
          </a:prstGeom>
        </p:spPr>
      </p:pic>
      <p:sp>
        <p:nvSpPr>
          <p:cNvPr id="5" name="Rectangle 4">
            <a:hlinkClick r:id="" action="ppaction://noaction" highlightClick="1"/>
          </p:cNvPr>
          <p:cNvSpPr/>
          <p:nvPr/>
        </p:nvSpPr>
        <p:spPr>
          <a:xfrm rot="16200000">
            <a:off x="5926019" y="-5936411"/>
            <a:ext cx="319176"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5865909" y="-831069"/>
            <a:ext cx="46018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 name="Rectangle 2"/>
          <p:cNvSpPr/>
          <p:nvPr/>
        </p:nvSpPr>
        <p:spPr>
          <a:xfrm rot="16200000">
            <a:off x="5359931" y="29137"/>
            <a:ext cx="1472131"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9" name="TextBox 18"/>
          <p:cNvSpPr txBox="1"/>
          <p:nvPr/>
        </p:nvSpPr>
        <p:spPr>
          <a:xfrm>
            <a:off x="1" y="5783985"/>
            <a:ext cx="12111486" cy="861774"/>
          </a:xfrm>
          <a:prstGeom prst="rect">
            <a:avLst/>
          </a:prstGeom>
          <a:noFill/>
        </p:spPr>
        <p:txBody>
          <a:bodyPr wrap="square" rtlCol="0">
            <a:spAutoFit/>
          </a:bodyPr>
          <a:lstStyle/>
          <a:p>
            <a:pPr algn="ctr"/>
            <a:r>
              <a:rPr lang="en-US" sz="3200" dirty="0" smtClean="0">
                <a:solidFill>
                  <a:schemeClr val="bg2">
                    <a:lumMod val="75000"/>
                  </a:schemeClr>
                </a:solidFill>
              </a:rPr>
              <a:t>SUMMARY</a:t>
            </a:r>
          </a:p>
          <a:p>
            <a:pPr algn="ctr"/>
            <a:r>
              <a:rPr lang="en-US" dirty="0" smtClean="0">
                <a:solidFill>
                  <a:schemeClr val="bg2">
                    <a:lumMod val="75000"/>
                  </a:schemeClr>
                </a:solidFill>
              </a:rPr>
              <a:t>INSIDER THREAT</a:t>
            </a:r>
            <a:endParaRPr lang="en-US" dirty="0">
              <a:solidFill>
                <a:schemeClr val="bg2">
                  <a:lumMod val="75000"/>
                </a:schemeClr>
              </a:solidFill>
            </a:endParaRPr>
          </a:p>
        </p:txBody>
      </p:sp>
      <p:sp>
        <p:nvSpPr>
          <p:cNvPr id="20" name="TextBox 19"/>
          <p:cNvSpPr txBox="1"/>
          <p:nvPr/>
        </p:nvSpPr>
        <p:spPr>
          <a:xfrm>
            <a:off x="1130506" y="5043823"/>
            <a:ext cx="9729138" cy="369332"/>
          </a:xfrm>
          <a:prstGeom prst="rect">
            <a:avLst/>
          </a:prstGeom>
          <a:noFill/>
        </p:spPr>
        <p:txBody>
          <a:bodyPr wrap="square" rtlCol="0">
            <a:spAutoFit/>
          </a:bodyPr>
          <a:lstStyle/>
          <a:p>
            <a:pPr algn="ctr"/>
            <a:r>
              <a:rPr lang="en-US" b="1"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Things to Remember- Behavioral indicators include…</a:t>
            </a:r>
            <a:endParaRPr lang="en-US" b="1"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graphicFrame>
        <p:nvGraphicFramePr>
          <p:cNvPr id="6" name="Table 5"/>
          <p:cNvGraphicFramePr>
            <a:graphicFrameLocks noGrp="1"/>
          </p:cNvGraphicFramePr>
          <p:nvPr>
            <p:extLst>
              <p:ext uri="{D42A27DB-BD31-4B8C-83A1-F6EECF244321}">
                <p14:modId xmlns:p14="http://schemas.microsoft.com/office/powerpoint/2010/main" val="259528287"/>
              </p:ext>
            </p:extLst>
          </p:nvPr>
        </p:nvGraphicFramePr>
        <p:xfrm>
          <a:off x="2052102" y="673406"/>
          <a:ext cx="5386717" cy="3931920"/>
        </p:xfrm>
        <a:graphic>
          <a:graphicData uri="http://schemas.openxmlformats.org/drawingml/2006/table">
            <a:tbl>
              <a:tblPr firstRow="1" bandRow="1">
                <a:tableStyleId>{5C22544A-7EE6-4342-B048-85BDC9FD1C3A}</a:tableStyleId>
              </a:tblPr>
              <a:tblGrid>
                <a:gridCol w="1203118"/>
                <a:gridCol w="4183599"/>
              </a:tblGrid>
              <a:tr h="914234">
                <a:tc>
                  <a:txBody>
                    <a:bodyPr/>
                    <a:lstStyle/>
                    <a:p>
                      <a:endParaRPr lang="en-US" dirty="0" smtClean="0"/>
                    </a:p>
                    <a:p>
                      <a:endParaRPr lang="en-US" dirty="0" smtClean="0"/>
                    </a:p>
                    <a:p>
                      <a:endParaRPr lang="en-US" dirty="0" smtClean="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b="0" dirty="0" smtClean="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p>
                      <a:pPr algn="l"/>
                      <a:endParaRPr lang="en-US" sz="1600" dirty="0" smtClean="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7717134" y="753626"/>
            <a:ext cx="4220308" cy="400110"/>
          </a:xfrm>
          <a:prstGeom prst="rect">
            <a:avLst/>
          </a:prstGeom>
          <a:noFill/>
        </p:spPr>
        <p:txBody>
          <a:bodyPr wrap="square" rtlCol="0">
            <a:spAutoFit/>
          </a:bodyPr>
          <a:lstStyle/>
          <a:p>
            <a:r>
              <a:rPr lang="en-US" sz="2000" dirty="0" smtClean="0">
                <a:solidFill>
                  <a:srgbClr val="C00000"/>
                </a:solidFill>
              </a:rPr>
              <a:t>A.</a:t>
            </a:r>
            <a:r>
              <a:rPr lang="en-US" sz="1600" dirty="0" smtClean="0"/>
              <a:t> </a:t>
            </a:r>
            <a:r>
              <a:rPr lang="en-US" sz="1600" dirty="0" smtClean="0">
                <a:solidFill>
                  <a:schemeClr val="tx2">
                    <a:lumMod val="75000"/>
                  </a:schemeClr>
                </a:solidFill>
              </a:rPr>
              <a:t>Meeting with foreign contacts </a:t>
            </a:r>
            <a:endParaRPr lang="en-US" sz="1600" dirty="0">
              <a:solidFill>
                <a:schemeClr val="tx2">
                  <a:lumMod val="75000"/>
                </a:schemeClr>
              </a:solidFill>
            </a:endParaRPr>
          </a:p>
        </p:txBody>
      </p:sp>
      <p:sp>
        <p:nvSpPr>
          <p:cNvPr id="42" name="TextBox 41"/>
          <p:cNvSpPr txBox="1"/>
          <p:nvPr/>
        </p:nvSpPr>
        <p:spPr>
          <a:xfrm>
            <a:off x="7717134" y="1663771"/>
            <a:ext cx="4220308" cy="400110"/>
          </a:xfrm>
          <a:prstGeom prst="rect">
            <a:avLst/>
          </a:prstGeom>
          <a:noFill/>
        </p:spPr>
        <p:txBody>
          <a:bodyPr wrap="square" rtlCol="0">
            <a:spAutoFit/>
          </a:bodyPr>
          <a:lstStyle/>
          <a:p>
            <a:r>
              <a:rPr lang="en-US" sz="2000" dirty="0">
                <a:solidFill>
                  <a:srgbClr val="C00000"/>
                </a:solidFill>
              </a:rPr>
              <a:t>B</a:t>
            </a:r>
            <a:r>
              <a:rPr lang="en-US" sz="2000" dirty="0" smtClean="0">
                <a:solidFill>
                  <a:srgbClr val="C00000"/>
                </a:solidFill>
              </a:rPr>
              <a:t>.</a:t>
            </a:r>
            <a:r>
              <a:rPr lang="en-US" sz="1600" dirty="0" smtClean="0"/>
              <a:t> </a:t>
            </a:r>
            <a:r>
              <a:rPr lang="en-US" sz="1600" dirty="0" smtClean="0">
                <a:solidFill>
                  <a:schemeClr val="tx2">
                    <a:lumMod val="75000"/>
                  </a:schemeClr>
                </a:solidFill>
              </a:rPr>
              <a:t>Unexplained affluence</a:t>
            </a:r>
            <a:endParaRPr lang="en-US" sz="1600" dirty="0">
              <a:solidFill>
                <a:schemeClr val="tx2">
                  <a:lumMod val="75000"/>
                </a:schemeClr>
              </a:solidFill>
            </a:endParaRPr>
          </a:p>
        </p:txBody>
      </p:sp>
      <p:sp>
        <p:nvSpPr>
          <p:cNvPr id="43" name="TextBox 42"/>
          <p:cNvSpPr txBox="1"/>
          <p:nvPr/>
        </p:nvSpPr>
        <p:spPr>
          <a:xfrm>
            <a:off x="7748905" y="2632908"/>
            <a:ext cx="4220308" cy="400110"/>
          </a:xfrm>
          <a:prstGeom prst="rect">
            <a:avLst/>
          </a:prstGeom>
          <a:noFill/>
        </p:spPr>
        <p:txBody>
          <a:bodyPr wrap="square" rtlCol="0">
            <a:spAutoFit/>
          </a:bodyPr>
          <a:lstStyle/>
          <a:p>
            <a:r>
              <a:rPr lang="en-US" sz="2000" dirty="0" smtClean="0">
                <a:solidFill>
                  <a:srgbClr val="C00000"/>
                </a:solidFill>
              </a:rPr>
              <a:t>C.</a:t>
            </a:r>
            <a:r>
              <a:rPr lang="en-US" sz="1600" dirty="0" smtClean="0"/>
              <a:t> </a:t>
            </a:r>
            <a:r>
              <a:rPr lang="en-US" sz="1600" dirty="0" smtClean="0">
                <a:solidFill>
                  <a:schemeClr val="tx2">
                    <a:lumMod val="75000"/>
                  </a:schemeClr>
                </a:solidFill>
              </a:rPr>
              <a:t>Theft of information</a:t>
            </a:r>
            <a:endParaRPr lang="en-US" sz="1600" dirty="0">
              <a:solidFill>
                <a:schemeClr val="tx2">
                  <a:lumMod val="75000"/>
                </a:schemeClr>
              </a:solidFill>
            </a:endParaRPr>
          </a:p>
        </p:txBody>
      </p:sp>
      <p:grpSp>
        <p:nvGrpSpPr>
          <p:cNvPr id="2" name="Group 1"/>
          <p:cNvGrpSpPr/>
          <p:nvPr/>
        </p:nvGrpSpPr>
        <p:grpSpPr>
          <a:xfrm>
            <a:off x="2336686" y="1725739"/>
            <a:ext cx="611652" cy="610296"/>
            <a:chOff x="444970" y="2528832"/>
            <a:chExt cx="389150" cy="388288"/>
          </a:xfrm>
        </p:grpSpPr>
        <p:sp>
          <p:nvSpPr>
            <p:cNvPr id="27" name="Oval 382"/>
            <p:cNvSpPr>
              <a:spLocks noChangeArrowheads="1"/>
            </p:cNvSpPr>
            <p:nvPr/>
          </p:nvSpPr>
          <p:spPr bwMode="auto">
            <a:xfrm>
              <a:off x="469290" y="2528832"/>
              <a:ext cx="72967" cy="72806"/>
            </a:xfrm>
            <a:prstGeom prst="ellipse">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bg-BG"/>
            </a:p>
          </p:txBody>
        </p:sp>
        <p:sp>
          <p:nvSpPr>
            <p:cNvPr id="32" name="Oval 383"/>
            <p:cNvSpPr>
              <a:spLocks noChangeArrowheads="1"/>
            </p:cNvSpPr>
            <p:nvPr/>
          </p:nvSpPr>
          <p:spPr bwMode="auto">
            <a:xfrm>
              <a:off x="688189" y="2528832"/>
              <a:ext cx="72967" cy="72806"/>
            </a:xfrm>
            <a:prstGeom prst="ellipse">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bg-BG"/>
            </a:p>
          </p:txBody>
        </p:sp>
        <p:sp>
          <p:nvSpPr>
            <p:cNvPr id="33" name="Freeform 384"/>
            <p:cNvSpPr>
              <a:spLocks/>
            </p:cNvSpPr>
            <p:nvPr/>
          </p:nvSpPr>
          <p:spPr bwMode="auto">
            <a:xfrm>
              <a:off x="444970" y="2625904"/>
              <a:ext cx="121611" cy="291216"/>
            </a:xfrm>
            <a:custGeom>
              <a:avLst/>
              <a:gdLst>
                <a:gd name="T0" fmla="*/ 16 w 20"/>
                <a:gd name="T1" fmla="*/ 0 h 48"/>
                <a:gd name="T2" fmla="*/ 4 w 20"/>
                <a:gd name="T3" fmla="*/ 0 h 48"/>
                <a:gd name="T4" fmla="*/ 0 w 20"/>
                <a:gd name="T5" fmla="*/ 4 h 48"/>
                <a:gd name="T6" fmla="*/ 0 w 20"/>
                <a:gd name="T7" fmla="*/ 24 h 48"/>
                <a:gd name="T8" fmla="*/ 4 w 20"/>
                <a:gd name="T9" fmla="*/ 24 h 48"/>
                <a:gd name="T10" fmla="*/ 4 w 20"/>
                <a:gd name="T11" fmla="*/ 48 h 48"/>
                <a:gd name="T12" fmla="*/ 9 w 20"/>
                <a:gd name="T13" fmla="*/ 48 h 48"/>
                <a:gd name="T14" fmla="*/ 9 w 20"/>
                <a:gd name="T15" fmla="*/ 24 h 48"/>
                <a:gd name="T16" fmla="*/ 11 w 20"/>
                <a:gd name="T17" fmla="*/ 24 h 48"/>
                <a:gd name="T18" fmla="*/ 11 w 20"/>
                <a:gd name="T19" fmla="*/ 48 h 48"/>
                <a:gd name="T20" fmla="*/ 16 w 20"/>
                <a:gd name="T21" fmla="*/ 48 h 48"/>
                <a:gd name="T22" fmla="*/ 16 w 20"/>
                <a:gd name="T23" fmla="*/ 24 h 48"/>
                <a:gd name="T24" fmla="*/ 20 w 20"/>
                <a:gd name="T25" fmla="*/ 24 h 48"/>
                <a:gd name="T26" fmla="*/ 20 w 20"/>
                <a:gd name="T27" fmla="*/ 4 h 48"/>
                <a:gd name="T28" fmla="*/ 16 w 20"/>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48">
                  <a:moveTo>
                    <a:pt x="16" y="0"/>
                  </a:moveTo>
                  <a:cubicBezTo>
                    <a:pt x="4" y="0"/>
                    <a:pt x="4" y="0"/>
                    <a:pt x="4" y="0"/>
                  </a:cubicBezTo>
                  <a:cubicBezTo>
                    <a:pt x="2" y="0"/>
                    <a:pt x="0" y="2"/>
                    <a:pt x="0" y="4"/>
                  </a:cubicBezTo>
                  <a:cubicBezTo>
                    <a:pt x="0" y="24"/>
                    <a:pt x="0" y="24"/>
                    <a:pt x="0" y="24"/>
                  </a:cubicBezTo>
                  <a:cubicBezTo>
                    <a:pt x="4" y="24"/>
                    <a:pt x="4" y="24"/>
                    <a:pt x="4" y="24"/>
                  </a:cubicBezTo>
                  <a:cubicBezTo>
                    <a:pt x="4" y="48"/>
                    <a:pt x="4" y="48"/>
                    <a:pt x="4" y="48"/>
                  </a:cubicBezTo>
                  <a:cubicBezTo>
                    <a:pt x="9" y="48"/>
                    <a:pt x="9" y="48"/>
                    <a:pt x="9" y="48"/>
                  </a:cubicBezTo>
                  <a:cubicBezTo>
                    <a:pt x="9" y="24"/>
                    <a:pt x="9" y="24"/>
                    <a:pt x="9" y="24"/>
                  </a:cubicBezTo>
                  <a:cubicBezTo>
                    <a:pt x="11" y="24"/>
                    <a:pt x="11" y="24"/>
                    <a:pt x="11" y="24"/>
                  </a:cubicBezTo>
                  <a:cubicBezTo>
                    <a:pt x="11" y="48"/>
                    <a:pt x="11" y="48"/>
                    <a:pt x="11" y="48"/>
                  </a:cubicBezTo>
                  <a:cubicBezTo>
                    <a:pt x="16" y="48"/>
                    <a:pt x="16" y="48"/>
                    <a:pt x="16" y="48"/>
                  </a:cubicBezTo>
                  <a:cubicBezTo>
                    <a:pt x="16" y="24"/>
                    <a:pt x="16" y="24"/>
                    <a:pt x="16" y="24"/>
                  </a:cubicBezTo>
                  <a:cubicBezTo>
                    <a:pt x="20" y="24"/>
                    <a:pt x="20" y="24"/>
                    <a:pt x="20" y="24"/>
                  </a:cubicBezTo>
                  <a:cubicBezTo>
                    <a:pt x="20" y="4"/>
                    <a:pt x="20" y="4"/>
                    <a:pt x="20" y="4"/>
                  </a:cubicBezTo>
                  <a:cubicBezTo>
                    <a:pt x="20" y="2"/>
                    <a:pt x="18" y="0"/>
                    <a:pt x="16" y="0"/>
                  </a:cubicBezTo>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bg-BG"/>
            </a:p>
          </p:txBody>
        </p:sp>
        <p:sp>
          <p:nvSpPr>
            <p:cNvPr id="34" name="Freeform 385"/>
            <p:cNvSpPr>
              <a:spLocks/>
            </p:cNvSpPr>
            <p:nvPr/>
          </p:nvSpPr>
          <p:spPr bwMode="auto">
            <a:xfrm>
              <a:off x="615222" y="2625904"/>
              <a:ext cx="218898" cy="291216"/>
            </a:xfrm>
            <a:custGeom>
              <a:avLst/>
              <a:gdLst>
                <a:gd name="T0" fmla="*/ 33 w 36"/>
                <a:gd name="T1" fmla="*/ 16 h 48"/>
                <a:gd name="T2" fmla="*/ 36 w 36"/>
                <a:gd name="T3" fmla="*/ 14 h 48"/>
                <a:gd name="T4" fmla="*/ 28 w 36"/>
                <a:gd name="T5" fmla="*/ 1 h 48"/>
                <a:gd name="T6" fmla="*/ 26 w 36"/>
                <a:gd name="T7" fmla="*/ 0 h 48"/>
                <a:gd name="T8" fmla="*/ 10 w 36"/>
                <a:gd name="T9" fmla="*/ 0 h 48"/>
                <a:gd name="T10" fmla="*/ 8 w 36"/>
                <a:gd name="T11" fmla="*/ 1 h 48"/>
                <a:gd name="T12" fmla="*/ 0 w 36"/>
                <a:gd name="T13" fmla="*/ 14 h 48"/>
                <a:gd name="T14" fmla="*/ 3 w 36"/>
                <a:gd name="T15" fmla="*/ 16 h 48"/>
                <a:gd name="T16" fmla="*/ 10 w 36"/>
                <a:gd name="T17" fmla="*/ 7 h 48"/>
                <a:gd name="T18" fmla="*/ 12 w 36"/>
                <a:gd name="T19" fmla="*/ 13 h 48"/>
                <a:gd name="T20" fmla="*/ 4 w 36"/>
                <a:gd name="T21" fmla="*/ 28 h 48"/>
                <a:gd name="T22" fmla="*/ 12 w 36"/>
                <a:gd name="T23" fmla="*/ 28 h 48"/>
                <a:gd name="T24" fmla="*/ 13 w 36"/>
                <a:gd name="T25" fmla="*/ 48 h 48"/>
                <a:gd name="T26" fmla="*/ 17 w 36"/>
                <a:gd name="T27" fmla="*/ 48 h 48"/>
                <a:gd name="T28" fmla="*/ 17 w 36"/>
                <a:gd name="T29" fmla="*/ 28 h 48"/>
                <a:gd name="T30" fmla="*/ 19 w 36"/>
                <a:gd name="T31" fmla="*/ 28 h 48"/>
                <a:gd name="T32" fmla="*/ 19 w 36"/>
                <a:gd name="T33" fmla="*/ 48 h 48"/>
                <a:gd name="T34" fmla="*/ 23 w 36"/>
                <a:gd name="T35" fmla="*/ 48 h 48"/>
                <a:gd name="T36" fmla="*/ 24 w 36"/>
                <a:gd name="T37" fmla="*/ 28 h 48"/>
                <a:gd name="T38" fmla="*/ 32 w 36"/>
                <a:gd name="T39" fmla="*/ 28 h 48"/>
                <a:gd name="T40" fmla="*/ 24 w 36"/>
                <a:gd name="T41" fmla="*/ 13 h 48"/>
                <a:gd name="T42" fmla="*/ 26 w 36"/>
                <a:gd name="T43" fmla="*/ 7 h 48"/>
                <a:gd name="T44" fmla="*/ 33 w 36"/>
                <a:gd name="T45"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48">
                  <a:moveTo>
                    <a:pt x="33" y="16"/>
                  </a:moveTo>
                  <a:cubicBezTo>
                    <a:pt x="36" y="14"/>
                    <a:pt x="36" y="14"/>
                    <a:pt x="36" y="14"/>
                  </a:cubicBezTo>
                  <a:cubicBezTo>
                    <a:pt x="28" y="1"/>
                    <a:pt x="28" y="1"/>
                    <a:pt x="28" y="1"/>
                  </a:cubicBezTo>
                  <a:cubicBezTo>
                    <a:pt x="27" y="0"/>
                    <a:pt x="27" y="0"/>
                    <a:pt x="26" y="0"/>
                  </a:cubicBezTo>
                  <a:cubicBezTo>
                    <a:pt x="10" y="0"/>
                    <a:pt x="10" y="0"/>
                    <a:pt x="10" y="0"/>
                  </a:cubicBezTo>
                  <a:cubicBezTo>
                    <a:pt x="9" y="0"/>
                    <a:pt x="9" y="0"/>
                    <a:pt x="8" y="1"/>
                  </a:cubicBezTo>
                  <a:cubicBezTo>
                    <a:pt x="0" y="14"/>
                    <a:pt x="0" y="14"/>
                    <a:pt x="0" y="14"/>
                  </a:cubicBezTo>
                  <a:cubicBezTo>
                    <a:pt x="3" y="16"/>
                    <a:pt x="3" y="16"/>
                    <a:pt x="3" y="16"/>
                  </a:cubicBezTo>
                  <a:cubicBezTo>
                    <a:pt x="10" y="7"/>
                    <a:pt x="10" y="7"/>
                    <a:pt x="10" y="7"/>
                  </a:cubicBezTo>
                  <a:cubicBezTo>
                    <a:pt x="12" y="13"/>
                    <a:pt x="12" y="13"/>
                    <a:pt x="12" y="13"/>
                  </a:cubicBezTo>
                  <a:cubicBezTo>
                    <a:pt x="4" y="28"/>
                    <a:pt x="4" y="28"/>
                    <a:pt x="4" y="28"/>
                  </a:cubicBezTo>
                  <a:cubicBezTo>
                    <a:pt x="12" y="28"/>
                    <a:pt x="12" y="28"/>
                    <a:pt x="12" y="28"/>
                  </a:cubicBezTo>
                  <a:cubicBezTo>
                    <a:pt x="13" y="48"/>
                    <a:pt x="13" y="48"/>
                    <a:pt x="13" y="48"/>
                  </a:cubicBezTo>
                  <a:cubicBezTo>
                    <a:pt x="17" y="48"/>
                    <a:pt x="17" y="48"/>
                    <a:pt x="17" y="48"/>
                  </a:cubicBezTo>
                  <a:cubicBezTo>
                    <a:pt x="17" y="28"/>
                    <a:pt x="17" y="28"/>
                    <a:pt x="17" y="28"/>
                  </a:cubicBezTo>
                  <a:cubicBezTo>
                    <a:pt x="19" y="28"/>
                    <a:pt x="19" y="28"/>
                    <a:pt x="19" y="28"/>
                  </a:cubicBezTo>
                  <a:cubicBezTo>
                    <a:pt x="19" y="48"/>
                    <a:pt x="19" y="48"/>
                    <a:pt x="19" y="48"/>
                  </a:cubicBezTo>
                  <a:cubicBezTo>
                    <a:pt x="23" y="48"/>
                    <a:pt x="23" y="48"/>
                    <a:pt x="23" y="48"/>
                  </a:cubicBezTo>
                  <a:cubicBezTo>
                    <a:pt x="24" y="28"/>
                    <a:pt x="24" y="28"/>
                    <a:pt x="24" y="28"/>
                  </a:cubicBezTo>
                  <a:cubicBezTo>
                    <a:pt x="32" y="28"/>
                    <a:pt x="32" y="28"/>
                    <a:pt x="32" y="28"/>
                  </a:cubicBezTo>
                  <a:cubicBezTo>
                    <a:pt x="24" y="13"/>
                    <a:pt x="24" y="13"/>
                    <a:pt x="24" y="13"/>
                  </a:cubicBezTo>
                  <a:cubicBezTo>
                    <a:pt x="26" y="7"/>
                    <a:pt x="26" y="7"/>
                    <a:pt x="26" y="7"/>
                  </a:cubicBezTo>
                  <a:cubicBezTo>
                    <a:pt x="33" y="16"/>
                    <a:pt x="33" y="16"/>
                    <a:pt x="33" y="16"/>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bg-BG"/>
            </a:p>
          </p:txBody>
        </p:sp>
      </p:grpSp>
      <p:sp>
        <p:nvSpPr>
          <p:cNvPr id="51" name="TextBox 50"/>
          <p:cNvSpPr txBox="1"/>
          <p:nvPr/>
        </p:nvSpPr>
        <p:spPr>
          <a:xfrm>
            <a:off x="3325732" y="3528595"/>
            <a:ext cx="1718410" cy="523220"/>
          </a:xfrm>
          <a:prstGeom prst="rect">
            <a:avLst/>
          </a:prstGeom>
          <a:noFill/>
        </p:spPr>
        <p:txBody>
          <a:bodyPr wrap="square" rtlCol="0">
            <a:spAutoFit/>
          </a:bodyPr>
          <a:lstStyle/>
          <a:p>
            <a:pPr algn="ctr"/>
            <a:endParaRPr lang="en-US" sz="2800" dirty="0">
              <a:solidFill>
                <a:srgbClr val="C00000"/>
              </a:solidFill>
            </a:endParaRPr>
          </a:p>
        </p:txBody>
      </p:sp>
      <p:sp>
        <p:nvSpPr>
          <p:cNvPr id="26" name="TextBox 25"/>
          <p:cNvSpPr txBox="1"/>
          <p:nvPr/>
        </p:nvSpPr>
        <p:spPr>
          <a:xfrm>
            <a:off x="7748905" y="3630895"/>
            <a:ext cx="4220308" cy="400110"/>
          </a:xfrm>
          <a:prstGeom prst="rect">
            <a:avLst/>
          </a:prstGeom>
          <a:noFill/>
        </p:spPr>
        <p:txBody>
          <a:bodyPr wrap="square" rtlCol="0">
            <a:spAutoFit/>
          </a:bodyPr>
          <a:lstStyle/>
          <a:p>
            <a:r>
              <a:rPr lang="en-US" sz="2000" dirty="0">
                <a:solidFill>
                  <a:srgbClr val="C00000"/>
                </a:solidFill>
              </a:rPr>
              <a:t>D</a:t>
            </a:r>
            <a:r>
              <a:rPr lang="en-US" sz="2000" dirty="0" smtClean="0">
                <a:solidFill>
                  <a:srgbClr val="C00000"/>
                </a:solidFill>
              </a:rPr>
              <a:t>.</a:t>
            </a:r>
            <a:r>
              <a:rPr lang="en-US" sz="1600" dirty="0" smtClean="0"/>
              <a:t> </a:t>
            </a:r>
            <a:r>
              <a:rPr lang="en-US" sz="1600" dirty="0" smtClean="0">
                <a:solidFill>
                  <a:schemeClr val="tx2">
                    <a:lumMod val="75000"/>
                  </a:schemeClr>
                </a:solidFill>
              </a:rPr>
              <a:t>Changes in work/attitude</a:t>
            </a:r>
            <a:endParaRPr lang="en-US" sz="1600" dirty="0">
              <a:solidFill>
                <a:schemeClr val="tx2">
                  <a:lumMod val="75000"/>
                </a:schemeClr>
              </a:solidFill>
            </a:endParaRPr>
          </a:p>
        </p:txBody>
      </p:sp>
      <p:sp>
        <p:nvSpPr>
          <p:cNvPr id="31" name="Freeform 417"/>
          <p:cNvSpPr>
            <a:spLocks noChangeAspect="1" noEditPoints="1"/>
          </p:cNvSpPr>
          <p:nvPr/>
        </p:nvSpPr>
        <p:spPr bwMode="auto">
          <a:xfrm>
            <a:off x="2366753" y="3669212"/>
            <a:ext cx="458745" cy="457733"/>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44 w 64"/>
              <a:gd name="T11" fmla="*/ 16 h 64"/>
              <a:gd name="T12" fmla="*/ 48 w 64"/>
              <a:gd name="T13" fmla="*/ 20 h 64"/>
              <a:gd name="T14" fmla="*/ 44 w 64"/>
              <a:gd name="T15" fmla="*/ 24 h 64"/>
              <a:gd name="T16" fmla="*/ 40 w 64"/>
              <a:gd name="T17" fmla="*/ 20 h 64"/>
              <a:gd name="T18" fmla="*/ 44 w 64"/>
              <a:gd name="T19" fmla="*/ 16 h 64"/>
              <a:gd name="T20" fmla="*/ 20 w 64"/>
              <a:gd name="T21" fmla="*/ 16 h 64"/>
              <a:gd name="T22" fmla="*/ 24 w 64"/>
              <a:gd name="T23" fmla="*/ 20 h 64"/>
              <a:gd name="T24" fmla="*/ 20 w 64"/>
              <a:gd name="T25" fmla="*/ 24 h 64"/>
              <a:gd name="T26" fmla="*/ 16 w 64"/>
              <a:gd name="T27" fmla="*/ 20 h 64"/>
              <a:gd name="T28" fmla="*/ 20 w 64"/>
              <a:gd name="T29" fmla="*/ 16 h 64"/>
              <a:gd name="T30" fmla="*/ 43 w 64"/>
              <a:gd name="T31" fmla="*/ 51 h 64"/>
              <a:gd name="T32" fmla="*/ 30 w 64"/>
              <a:gd name="T33" fmla="*/ 45 h 64"/>
              <a:gd name="T34" fmla="*/ 22 w 64"/>
              <a:gd name="T35" fmla="*/ 41 h 64"/>
              <a:gd name="T36" fmla="*/ 19 w 64"/>
              <a:gd name="T37" fmla="*/ 48 h 64"/>
              <a:gd name="T38" fmla="*/ 15 w 64"/>
              <a:gd name="T39" fmla="*/ 48 h 64"/>
              <a:gd name="T40" fmla="*/ 21 w 64"/>
              <a:gd name="T41" fmla="*/ 37 h 64"/>
              <a:gd name="T42" fmla="*/ 34 w 64"/>
              <a:gd name="T43" fmla="*/ 43 h 64"/>
              <a:gd name="T44" fmla="*/ 42 w 64"/>
              <a:gd name="T45" fmla="*/ 47 h 64"/>
              <a:gd name="T46" fmla="*/ 45 w 64"/>
              <a:gd name="T47" fmla="*/ 40 h 64"/>
              <a:gd name="T48" fmla="*/ 49 w 64"/>
              <a:gd name="T49" fmla="*/ 40 h 64"/>
              <a:gd name="T50" fmla="*/ 43 w 64"/>
              <a:gd name="T51" fmla="*/ 5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 h="64">
                <a:moveTo>
                  <a:pt x="32" y="0"/>
                </a:moveTo>
                <a:cubicBezTo>
                  <a:pt x="14" y="0"/>
                  <a:pt x="0" y="14"/>
                  <a:pt x="0" y="32"/>
                </a:cubicBezTo>
                <a:cubicBezTo>
                  <a:pt x="0" y="50"/>
                  <a:pt x="14" y="64"/>
                  <a:pt x="32" y="64"/>
                </a:cubicBezTo>
                <a:cubicBezTo>
                  <a:pt x="50" y="64"/>
                  <a:pt x="64" y="50"/>
                  <a:pt x="64" y="32"/>
                </a:cubicBezTo>
                <a:cubicBezTo>
                  <a:pt x="64" y="14"/>
                  <a:pt x="50" y="0"/>
                  <a:pt x="32" y="0"/>
                </a:cubicBezTo>
                <a:moveTo>
                  <a:pt x="44" y="16"/>
                </a:moveTo>
                <a:cubicBezTo>
                  <a:pt x="46" y="16"/>
                  <a:pt x="48" y="18"/>
                  <a:pt x="48" y="20"/>
                </a:cubicBezTo>
                <a:cubicBezTo>
                  <a:pt x="48" y="22"/>
                  <a:pt x="46" y="24"/>
                  <a:pt x="44" y="24"/>
                </a:cubicBezTo>
                <a:cubicBezTo>
                  <a:pt x="42" y="24"/>
                  <a:pt x="40" y="22"/>
                  <a:pt x="40" y="20"/>
                </a:cubicBezTo>
                <a:cubicBezTo>
                  <a:pt x="40" y="18"/>
                  <a:pt x="42" y="16"/>
                  <a:pt x="44" y="16"/>
                </a:cubicBezTo>
                <a:moveTo>
                  <a:pt x="20" y="16"/>
                </a:moveTo>
                <a:cubicBezTo>
                  <a:pt x="22" y="16"/>
                  <a:pt x="24" y="18"/>
                  <a:pt x="24" y="20"/>
                </a:cubicBezTo>
                <a:cubicBezTo>
                  <a:pt x="24" y="22"/>
                  <a:pt x="22" y="24"/>
                  <a:pt x="20" y="24"/>
                </a:cubicBezTo>
                <a:cubicBezTo>
                  <a:pt x="18" y="24"/>
                  <a:pt x="16" y="22"/>
                  <a:pt x="16" y="20"/>
                </a:cubicBezTo>
                <a:cubicBezTo>
                  <a:pt x="16" y="18"/>
                  <a:pt x="18" y="16"/>
                  <a:pt x="20" y="16"/>
                </a:cubicBezTo>
                <a:moveTo>
                  <a:pt x="43" y="51"/>
                </a:moveTo>
                <a:cubicBezTo>
                  <a:pt x="38" y="53"/>
                  <a:pt x="32" y="50"/>
                  <a:pt x="30" y="45"/>
                </a:cubicBezTo>
                <a:cubicBezTo>
                  <a:pt x="29" y="42"/>
                  <a:pt x="26" y="40"/>
                  <a:pt x="22" y="41"/>
                </a:cubicBezTo>
                <a:cubicBezTo>
                  <a:pt x="20" y="42"/>
                  <a:pt x="18" y="45"/>
                  <a:pt x="19" y="48"/>
                </a:cubicBezTo>
                <a:cubicBezTo>
                  <a:pt x="15" y="48"/>
                  <a:pt x="15" y="48"/>
                  <a:pt x="15" y="48"/>
                </a:cubicBezTo>
                <a:cubicBezTo>
                  <a:pt x="14" y="43"/>
                  <a:pt x="17" y="39"/>
                  <a:pt x="21" y="37"/>
                </a:cubicBezTo>
                <a:cubicBezTo>
                  <a:pt x="26" y="35"/>
                  <a:pt x="32" y="38"/>
                  <a:pt x="34" y="43"/>
                </a:cubicBezTo>
                <a:cubicBezTo>
                  <a:pt x="35" y="46"/>
                  <a:pt x="38" y="48"/>
                  <a:pt x="42" y="47"/>
                </a:cubicBezTo>
                <a:cubicBezTo>
                  <a:pt x="44" y="46"/>
                  <a:pt x="46" y="43"/>
                  <a:pt x="45" y="40"/>
                </a:cubicBezTo>
                <a:cubicBezTo>
                  <a:pt x="49" y="40"/>
                  <a:pt x="49" y="40"/>
                  <a:pt x="49" y="40"/>
                </a:cubicBezTo>
                <a:cubicBezTo>
                  <a:pt x="50" y="45"/>
                  <a:pt x="47" y="49"/>
                  <a:pt x="43" y="51"/>
                </a:cubicBezTo>
                <a:close/>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grpSp>
        <p:nvGrpSpPr>
          <p:cNvPr id="46" name="Group 45"/>
          <p:cNvGrpSpPr/>
          <p:nvPr/>
        </p:nvGrpSpPr>
        <p:grpSpPr>
          <a:xfrm>
            <a:off x="0" y="318219"/>
            <a:ext cx="12206747" cy="4686712"/>
            <a:chOff x="-35543" y="485541"/>
            <a:chExt cx="12239578" cy="4550771"/>
          </a:xfrm>
        </p:grpSpPr>
        <p:sp>
          <p:nvSpPr>
            <p:cNvPr id="47" name="Rectangle 46"/>
            <p:cNvSpPr/>
            <p:nvPr/>
          </p:nvSpPr>
          <p:spPr>
            <a:xfrm>
              <a:off x="-4" y="766118"/>
              <a:ext cx="12204039" cy="3986353"/>
            </a:xfrm>
            <a:prstGeom prst="rect">
              <a:avLst/>
            </a:prstGeom>
            <a:solidFill>
              <a:srgbClr val="D6DCE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p:cNvSpPr txBox="1"/>
            <p:nvPr/>
          </p:nvSpPr>
          <p:spPr>
            <a:xfrm>
              <a:off x="-35543" y="485541"/>
              <a:ext cx="1110976" cy="4550771"/>
            </a:xfrm>
            <a:prstGeom prst="rect">
              <a:avLst/>
            </a:prstGeom>
            <a:noFill/>
          </p:spPr>
          <p:txBody>
            <a:bodyPr vert="vert270" wrap="square" rtlCol="0">
              <a:spAutoFit/>
            </a:bodyPr>
            <a:lstStyle/>
            <a:p>
              <a:pPr algn="ctr"/>
              <a:r>
                <a:rPr lang="en-US" sz="6000" dirty="0" smtClean="0">
                  <a:solidFill>
                    <a:schemeClr val="tx2">
                      <a:lumMod val="75000"/>
                    </a:schemeClr>
                  </a:solidFill>
                </a:rPr>
                <a:t>ANSWERS</a:t>
              </a:r>
              <a:endParaRPr lang="en-US" sz="6000" dirty="0">
                <a:solidFill>
                  <a:schemeClr val="tx2">
                    <a:lumMod val="75000"/>
                  </a:schemeClr>
                </a:solidFill>
              </a:endParaRPr>
            </a:p>
          </p:txBody>
        </p:sp>
      </p:grpSp>
      <p:sp>
        <p:nvSpPr>
          <p:cNvPr id="10" name="TextBox 9"/>
          <p:cNvSpPr txBox="1"/>
          <p:nvPr/>
        </p:nvSpPr>
        <p:spPr>
          <a:xfrm>
            <a:off x="3325732" y="763606"/>
            <a:ext cx="1718410" cy="523220"/>
          </a:xfrm>
          <a:prstGeom prst="rect">
            <a:avLst/>
          </a:prstGeom>
          <a:noFill/>
        </p:spPr>
        <p:txBody>
          <a:bodyPr wrap="square" rtlCol="0">
            <a:spAutoFit/>
          </a:bodyPr>
          <a:lstStyle/>
          <a:p>
            <a:pPr algn="ctr"/>
            <a:r>
              <a:rPr lang="en-US" sz="2800" dirty="0">
                <a:solidFill>
                  <a:srgbClr val="C00000"/>
                </a:solidFill>
              </a:rPr>
              <a:t>C</a:t>
            </a:r>
          </a:p>
        </p:txBody>
      </p:sp>
      <p:sp>
        <p:nvSpPr>
          <p:cNvPr id="49" name="TextBox 48"/>
          <p:cNvSpPr txBox="1"/>
          <p:nvPr/>
        </p:nvSpPr>
        <p:spPr>
          <a:xfrm>
            <a:off x="3325732" y="1673751"/>
            <a:ext cx="1718410" cy="523220"/>
          </a:xfrm>
          <a:prstGeom prst="rect">
            <a:avLst/>
          </a:prstGeom>
          <a:noFill/>
        </p:spPr>
        <p:txBody>
          <a:bodyPr wrap="square" rtlCol="0">
            <a:spAutoFit/>
          </a:bodyPr>
          <a:lstStyle/>
          <a:p>
            <a:pPr algn="ctr"/>
            <a:r>
              <a:rPr lang="en-US" sz="2800" dirty="0">
                <a:solidFill>
                  <a:srgbClr val="C00000"/>
                </a:solidFill>
              </a:rPr>
              <a:t>A</a:t>
            </a:r>
          </a:p>
        </p:txBody>
      </p:sp>
      <p:sp>
        <p:nvSpPr>
          <p:cNvPr id="50" name="TextBox 49"/>
          <p:cNvSpPr txBox="1"/>
          <p:nvPr/>
        </p:nvSpPr>
        <p:spPr>
          <a:xfrm>
            <a:off x="3325732" y="2583896"/>
            <a:ext cx="1718410" cy="523220"/>
          </a:xfrm>
          <a:prstGeom prst="rect">
            <a:avLst/>
          </a:prstGeom>
          <a:noFill/>
        </p:spPr>
        <p:txBody>
          <a:bodyPr wrap="square" rtlCol="0">
            <a:spAutoFit/>
          </a:bodyPr>
          <a:lstStyle/>
          <a:p>
            <a:pPr algn="ctr"/>
            <a:r>
              <a:rPr lang="en-US" sz="2800" dirty="0">
                <a:solidFill>
                  <a:srgbClr val="C00000"/>
                </a:solidFill>
              </a:rPr>
              <a:t>B</a:t>
            </a:r>
          </a:p>
        </p:txBody>
      </p:sp>
      <p:sp>
        <p:nvSpPr>
          <p:cNvPr id="28" name="TextBox 27"/>
          <p:cNvSpPr txBox="1"/>
          <p:nvPr/>
        </p:nvSpPr>
        <p:spPr>
          <a:xfrm>
            <a:off x="3333279" y="3560171"/>
            <a:ext cx="1718410" cy="523220"/>
          </a:xfrm>
          <a:prstGeom prst="rect">
            <a:avLst/>
          </a:prstGeom>
          <a:noFill/>
        </p:spPr>
        <p:txBody>
          <a:bodyPr wrap="square" rtlCol="0">
            <a:spAutoFit/>
          </a:bodyPr>
          <a:lstStyle/>
          <a:p>
            <a:pPr algn="ctr"/>
            <a:r>
              <a:rPr lang="en-US" sz="2800" dirty="0" smtClean="0">
                <a:solidFill>
                  <a:srgbClr val="C00000"/>
                </a:solidFill>
              </a:rPr>
              <a:t>D</a:t>
            </a:r>
            <a:endParaRPr lang="en-US" sz="2800" dirty="0">
              <a:solidFill>
                <a:srgbClr val="C00000"/>
              </a:solidFill>
            </a:endParaRPr>
          </a:p>
        </p:txBody>
      </p:sp>
    </p:spTree>
    <p:extLst>
      <p:ext uri="{BB962C8B-B14F-4D97-AF65-F5344CB8AC3E}">
        <p14:creationId xmlns:p14="http://schemas.microsoft.com/office/powerpoint/2010/main" val="11267604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160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ipe(right)">
                                      <p:cBhvr>
                                        <p:cTn id="28" dur="500"/>
                                        <p:tgtEl>
                                          <p:spTgt spid="4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3" grpId="0" animBg="1"/>
      <p:bldP spid="19" grpId="0"/>
      <p:bldP spid="20" grpId="0"/>
      <p:bldP spid="10" grpId="0"/>
      <p:bldP spid="49" grpId="0"/>
      <p:bldP spid="50"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962" t="8403" r="3677" b="19526"/>
          <a:stretch/>
        </p:blipFill>
        <p:spPr>
          <a:xfrm>
            <a:off x="4961" y="0"/>
            <a:ext cx="12191997" cy="5989286"/>
          </a:xfrm>
          <a:prstGeom prst="rect">
            <a:avLst/>
          </a:prstGeom>
        </p:spPr>
      </p:pic>
      <p:sp>
        <p:nvSpPr>
          <p:cNvPr id="9" name="Rectangle 8"/>
          <p:cNvSpPr/>
          <p:nvPr/>
        </p:nvSpPr>
        <p:spPr>
          <a:xfrm rot="16200000">
            <a:off x="5857375" y="-697234"/>
            <a:ext cx="47725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0" name="Rectangle 9"/>
          <p:cNvSpPr/>
          <p:nvPr/>
        </p:nvSpPr>
        <p:spPr>
          <a:xfrm rot="16200000">
            <a:off x="5361533" y="49581"/>
            <a:ext cx="1468928"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1" name="TextBox 10"/>
          <p:cNvSpPr txBox="1"/>
          <p:nvPr/>
        </p:nvSpPr>
        <p:spPr>
          <a:xfrm>
            <a:off x="2542675" y="5528632"/>
            <a:ext cx="7459579" cy="584775"/>
          </a:xfrm>
          <a:prstGeom prst="rect">
            <a:avLst/>
          </a:prstGeom>
          <a:noFill/>
        </p:spPr>
        <p:txBody>
          <a:bodyPr wrap="square" rtlCol="0">
            <a:spAutoFit/>
          </a:bodyPr>
          <a:lstStyle/>
          <a:p>
            <a:pPr algn="ctr"/>
            <a:r>
              <a:rPr lang="en-US" sz="3200" dirty="0" smtClean="0">
                <a:solidFill>
                  <a:schemeClr val="bg2">
                    <a:lumMod val="75000"/>
                  </a:schemeClr>
                </a:solidFill>
              </a:rPr>
              <a:t>OPSEC</a:t>
            </a:r>
            <a:endParaRPr lang="en-US" sz="3200" dirty="0">
              <a:solidFill>
                <a:schemeClr val="bg2">
                  <a:lumMod val="75000"/>
                </a:schemeClr>
              </a:solidFill>
            </a:endParaRPr>
          </a:p>
        </p:txBody>
      </p:sp>
      <p:sp>
        <p:nvSpPr>
          <p:cNvPr id="12" name="TextBox 11"/>
          <p:cNvSpPr txBox="1"/>
          <p:nvPr/>
        </p:nvSpPr>
        <p:spPr>
          <a:xfrm>
            <a:off x="2238864" y="1370724"/>
            <a:ext cx="1326629" cy="461665"/>
          </a:xfrm>
          <a:prstGeom prst="rect">
            <a:avLst/>
          </a:prstGeom>
          <a:noFill/>
        </p:spPr>
        <p:txBody>
          <a:bodyPr wrap="square" rtlCol="0">
            <a:spAutoFit/>
          </a:bodyPr>
          <a:lstStyle/>
          <a:p>
            <a:r>
              <a:rPr lang="en-US" sz="2400" b="1" dirty="0" smtClean="0">
                <a:solidFill>
                  <a:srgbClr val="C00000"/>
                </a:solidFill>
                <a:latin typeface="MV Boli" panose="02000500030200090000" pitchFamily="2" charset="0"/>
                <a:cs typeface="MV Boli" panose="02000500030200090000" pitchFamily="2" charset="0"/>
              </a:rPr>
              <a:t>OPSEC?</a:t>
            </a:r>
            <a:endParaRPr lang="en-US" sz="2400" b="1" dirty="0">
              <a:solidFill>
                <a:srgbClr val="C00000"/>
              </a:solidFill>
              <a:latin typeface="MV Boli" panose="02000500030200090000" pitchFamily="2" charset="0"/>
              <a:cs typeface="MV Boli" panose="02000500030200090000" pitchFamily="2" charset="0"/>
            </a:endParaRPr>
          </a:p>
        </p:txBody>
      </p:sp>
      <p:sp>
        <p:nvSpPr>
          <p:cNvPr id="13" name="TextBox 12"/>
          <p:cNvSpPr txBox="1"/>
          <p:nvPr/>
        </p:nvSpPr>
        <p:spPr>
          <a:xfrm>
            <a:off x="562465" y="2116028"/>
            <a:ext cx="1135708" cy="338554"/>
          </a:xfrm>
          <a:prstGeom prst="rect">
            <a:avLst/>
          </a:prstGeom>
          <a:noFill/>
        </p:spPr>
        <p:txBody>
          <a:bodyPr wrap="square" rtlCol="0">
            <a:spAutoFit/>
          </a:bodyPr>
          <a:lstStyle/>
          <a:p>
            <a:r>
              <a:rPr lang="en-US" sz="1600" b="1" dirty="0" smtClean="0">
                <a:solidFill>
                  <a:srgbClr val="C00000"/>
                </a:solidFill>
                <a:latin typeface="MV Boli" panose="02000500030200090000" pitchFamily="2" charset="0"/>
                <a:cs typeface="MV Boli" panose="02000500030200090000" pitchFamily="2" charset="0"/>
              </a:rPr>
              <a:t>NCSC.gov</a:t>
            </a:r>
            <a:endParaRPr lang="en-US" sz="1600" b="1" dirty="0">
              <a:solidFill>
                <a:srgbClr val="C00000"/>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0761374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10" presetClass="entr" presetSubtype="0" fill="hold" grpId="0" nodeType="afterEffect">
                                  <p:stCondLst>
                                    <p:cond delay="300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300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social e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9356" y="349289"/>
            <a:ext cx="11578320" cy="6268327"/>
          </a:xfrm>
          <a:prstGeom prst="rect">
            <a:avLst/>
          </a:prstGeom>
        </p:spPr>
      </p:pic>
      <p:sp>
        <p:nvSpPr>
          <p:cNvPr id="2" name="Rectangle 1"/>
          <p:cNvSpPr/>
          <p:nvPr/>
        </p:nvSpPr>
        <p:spPr>
          <a:xfrm rot="16200000">
            <a:off x="5726832" y="-5746711"/>
            <a:ext cx="738335"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 name="Rectangle 2"/>
          <p:cNvSpPr/>
          <p:nvPr/>
        </p:nvSpPr>
        <p:spPr>
          <a:xfrm>
            <a:off x="-1" y="0"/>
            <a:ext cx="598715" cy="6858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5753100" y="419100"/>
            <a:ext cx="685800" cy="12192000"/>
          </a:xfrm>
          <a:prstGeom prst="rect">
            <a:avLst/>
          </a:prstGeom>
          <a:solidFill>
            <a:srgbClr val="333F50">
              <a:alpha val="89804"/>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5" name="Rectangle 4"/>
          <p:cNvSpPr/>
          <p:nvPr/>
        </p:nvSpPr>
        <p:spPr>
          <a:xfrm>
            <a:off x="11604171" y="0"/>
            <a:ext cx="587828" cy="6858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8" name="TextBox 7"/>
          <p:cNvSpPr txBox="1"/>
          <p:nvPr/>
        </p:nvSpPr>
        <p:spPr>
          <a:xfrm>
            <a:off x="360590" y="263966"/>
            <a:ext cx="11517086" cy="369332"/>
          </a:xfrm>
          <a:prstGeom prst="rect">
            <a:avLst/>
          </a:prstGeom>
          <a:noFill/>
        </p:spPr>
        <p:txBody>
          <a:bodyPr wrap="square" rtlCol="0">
            <a:spAutoFit/>
          </a:bodyPr>
          <a:lstStyle/>
          <a:p>
            <a:pPr algn="ctr"/>
            <a:r>
              <a:rPr lang="en-US" dirty="0" smtClean="0">
                <a:solidFill>
                  <a:schemeClr val="bg2">
                    <a:lumMod val="75000"/>
                  </a:schemeClr>
                </a:solidFill>
              </a:rPr>
              <a:t>OPSEC VIDEO</a:t>
            </a:r>
            <a:endParaRPr lang="en-US" dirty="0">
              <a:solidFill>
                <a:schemeClr val="bg2">
                  <a:lumMod val="75000"/>
                </a:schemeClr>
              </a:solidFill>
            </a:endParaRPr>
          </a:p>
        </p:txBody>
      </p:sp>
    </p:spTree>
    <p:extLst>
      <p:ext uri="{BB962C8B-B14F-4D97-AF65-F5344CB8AC3E}">
        <p14:creationId xmlns:p14="http://schemas.microsoft.com/office/powerpoint/2010/main" val="21487840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6"/>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6"/>
                                        </p:tgtEl>
                                      </p:cBhvr>
                                    </p:cmd>
                                  </p:childTnLst>
                                </p:cTn>
                              </p:par>
                            </p:childTnLst>
                          </p:cTn>
                        </p:par>
                      </p:childTnLst>
                    </p:cTn>
                  </p:par>
                </p:childTnLst>
              </p:cTn>
              <p:nextCondLst>
                <p:cond evt="onClick" delay="0">
                  <p:tgtEl>
                    <p:spTgt spid="6"/>
                  </p:tgtEl>
                </p:cond>
              </p:nextCondLst>
            </p:seq>
            <p:video>
              <p:cMediaNode vol="80000">
                <p:cTn id="29" fill="hold" display="0">
                  <p:stCondLst>
                    <p:cond delay="indefinite"/>
                  </p:stCondLst>
                </p:cTn>
                <p:tgtEl>
                  <p:spTgt spid="6"/>
                </p:tgtEl>
              </p:cMediaNode>
            </p:video>
          </p:childTnLst>
        </p:cTn>
      </p:par>
    </p:tnLst>
    <p:bldLst>
      <p:bldP spid="2" grpId="0" animBg="1"/>
      <p:bldP spid="3" grpId="0" animBg="1"/>
      <p:bldP spid="4" grpId="0" animBg="1"/>
      <p:bldP spid="5" grpId="0" animBg="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 y="0"/>
            <a:ext cx="12192000" cy="6858000"/>
          </a:xfrm>
          <a:prstGeom prst="rect">
            <a:avLst/>
          </a:prstGeom>
        </p:spPr>
      </p:pic>
      <p:sp>
        <p:nvSpPr>
          <p:cNvPr id="17" name="Rectangle 16"/>
          <p:cNvSpPr/>
          <p:nvPr/>
        </p:nvSpPr>
        <p:spPr>
          <a:xfrm rot="16200000">
            <a:off x="5940353" y="-1202294"/>
            <a:ext cx="306535" cy="12216068"/>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grpSp>
        <p:nvGrpSpPr>
          <p:cNvPr id="14" name="Group 13"/>
          <p:cNvGrpSpPr/>
          <p:nvPr/>
        </p:nvGrpSpPr>
        <p:grpSpPr>
          <a:xfrm>
            <a:off x="-48716" y="665843"/>
            <a:ext cx="12239578" cy="4116454"/>
            <a:chOff x="-35543" y="755417"/>
            <a:chExt cx="12239578" cy="3997054"/>
          </a:xfrm>
        </p:grpSpPr>
        <p:sp>
          <p:nvSpPr>
            <p:cNvPr id="5" name="Rectangle 4"/>
            <p:cNvSpPr/>
            <p:nvPr/>
          </p:nvSpPr>
          <p:spPr>
            <a:xfrm>
              <a:off x="-4" y="766118"/>
              <a:ext cx="12204039" cy="3986353"/>
            </a:xfrm>
            <a:prstGeom prst="rect">
              <a:avLst/>
            </a:prstGeom>
            <a:solidFill>
              <a:srgbClr val="D6DCE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35543" y="755417"/>
              <a:ext cx="1107996" cy="3969226"/>
            </a:xfrm>
            <a:prstGeom prst="rect">
              <a:avLst/>
            </a:prstGeom>
            <a:noFill/>
          </p:spPr>
          <p:txBody>
            <a:bodyPr vert="vert270" wrap="square" rtlCol="0">
              <a:spAutoFit/>
            </a:bodyPr>
            <a:lstStyle/>
            <a:p>
              <a:pPr algn="ctr"/>
              <a:r>
                <a:rPr lang="en-US" sz="6000" dirty="0" smtClean="0">
                  <a:solidFill>
                    <a:schemeClr val="tx2">
                      <a:lumMod val="75000"/>
                    </a:schemeClr>
                  </a:solidFill>
                </a:rPr>
                <a:t>OPSEC</a:t>
              </a:r>
              <a:endParaRPr lang="en-US" sz="6000" dirty="0">
                <a:solidFill>
                  <a:schemeClr val="tx2">
                    <a:lumMod val="75000"/>
                  </a:schemeClr>
                </a:solidFill>
              </a:endParaRPr>
            </a:p>
          </p:txBody>
        </p:sp>
      </p:grpSp>
      <p:sp>
        <p:nvSpPr>
          <p:cNvPr id="10" name="TextBox 9"/>
          <p:cNvSpPr txBox="1"/>
          <p:nvPr/>
        </p:nvSpPr>
        <p:spPr>
          <a:xfrm>
            <a:off x="1831230" y="1301798"/>
            <a:ext cx="9037683" cy="923330"/>
          </a:xfrm>
          <a:prstGeom prst="rect">
            <a:avLst/>
          </a:prstGeom>
          <a:noFill/>
        </p:spPr>
        <p:txBody>
          <a:bodyPr wrap="square" rtlCol="0">
            <a:spAutoFit/>
          </a:bodyPr>
          <a:lstStyle/>
          <a:p>
            <a:r>
              <a:rPr lang="en-US" dirty="0" smtClean="0">
                <a:solidFill>
                  <a:schemeClr val="tx2">
                    <a:lumMod val="75000"/>
                  </a:schemeClr>
                </a:solidFill>
              </a:rPr>
              <a:t>OPSEC, or Operational Security, is the process of identifying, controlling and protecting sensitive and proprietary information which, if it became known to a competitor or adversary, could be used to weaken our security or competitiveness.</a:t>
            </a:r>
            <a:endParaRPr lang="en-US" dirty="0">
              <a:solidFill>
                <a:schemeClr val="tx2">
                  <a:lumMod val="75000"/>
                </a:schemeClr>
              </a:solidFill>
            </a:endParaRPr>
          </a:p>
        </p:txBody>
      </p:sp>
      <p:sp>
        <p:nvSpPr>
          <p:cNvPr id="2" name="Rectangle 1"/>
          <p:cNvSpPr/>
          <p:nvPr/>
        </p:nvSpPr>
        <p:spPr>
          <a:xfrm rot="16200000">
            <a:off x="5722117" y="-5722118"/>
            <a:ext cx="747765"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7" name="Rectangle 36"/>
          <p:cNvSpPr/>
          <p:nvPr/>
        </p:nvSpPr>
        <p:spPr>
          <a:xfrm rot="16200000">
            <a:off x="5195907" y="-138093"/>
            <a:ext cx="1800186"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pic>
        <p:nvPicPr>
          <p:cNvPr id="41" name="Picture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25243" y="1984788"/>
            <a:ext cx="450371" cy="450371"/>
          </a:xfrm>
          <a:prstGeom prst="rect">
            <a:avLst/>
          </a:prstGeom>
        </p:spPr>
      </p:pic>
      <p:pic>
        <p:nvPicPr>
          <p:cNvPr id="46" name="Picture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01933" y="2752481"/>
            <a:ext cx="450371" cy="450371"/>
          </a:xfrm>
          <a:prstGeom prst="rect">
            <a:avLst/>
          </a:prstGeom>
        </p:spPr>
      </p:pic>
      <p:pic>
        <p:nvPicPr>
          <p:cNvPr id="47" name="Picture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52304" y="4288993"/>
            <a:ext cx="450371" cy="450371"/>
          </a:xfrm>
          <a:prstGeom prst="rect">
            <a:avLst/>
          </a:prstGeom>
        </p:spPr>
      </p:pic>
      <p:pic>
        <p:nvPicPr>
          <p:cNvPr id="53" name="Picture 5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43847" y="3280645"/>
            <a:ext cx="450371" cy="450371"/>
          </a:xfrm>
          <a:prstGeom prst="rect">
            <a:avLst/>
          </a:prstGeom>
        </p:spPr>
      </p:pic>
      <p:pic>
        <p:nvPicPr>
          <p:cNvPr id="54" name="Picture 5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5989" y="4063807"/>
            <a:ext cx="450371" cy="450371"/>
          </a:xfrm>
          <a:prstGeom prst="rect">
            <a:avLst/>
          </a:prstGeom>
        </p:spPr>
      </p:pic>
      <p:pic>
        <p:nvPicPr>
          <p:cNvPr id="55" name="Picture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69827" y="2920048"/>
            <a:ext cx="450371" cy="450371"/>
          </a:xfrm>
          <a:prstGeom prst="rect">
            <a:avLst/>
          </a:prstGeom>
        </p:spPr>
      </p:pic>
      <p:sp>
        <p:nvSpPr>
          <p:cNvPr id="61" name="TextBox 60"/>
          <p:cNvSpPr txBox="1"/>
          <p:nvPr/>
        </p:nvSpPr>
        <p:spPr>
          <a:xfrm rot="5400000">
            <a:off x="5680550" y="-206579"/>
            <a:ext cx="800219" cy="12187674"/>
          </a:xfrm>
          <a:prstGeom prst="rect">
            <a:avLst/>
          </a:prstGeom>
          <a:noFill/>
        </p:spPr>
        <p:txBody>
          <a:bodyPr vert="vert270" wrap="square" rtlCol="0">
            <a:spAutoFit/>
          </a:bodyPr>
          <a:lstStyle/>
          <a:p>
            <a:pPr algn="ctr"/>
            <a:r>
              <a:rPr lang="en-US" sz="4000" dirty="0" smtClean="0">
                <a:solidFill>
                  <a:srgbClr val="D6DCE5"/>
                </a:solidFill>
              </a:rPr>
              <a:t>Social Engineering</a:t>
            </a:r>
            <a:endParaRPr lang="en-US" sz="4000" dirty="0">
              <a:solidFill>
                <a:srgbClr val="D6DCE5"/>
              </a:solidFill>
            </a:endParaRPr>
          </a:p>
        </p:txBody>
      </p:sp>
      <p:pic>
        <p:nvPicPr>
          <p:cNvPr id="62" name="Picture 6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75159">
            <a:off x="7233976" y="2203937"/>
            <a:ext cx="504619" cy="403696"/>
          </a:xfrm>
          <a:prstGeom prst="rect">
            <a:avLst/>
          </a:prstGeom>
        </p:spPr>
      </p:pic>
      <p:pic>
        <p:nvPicPr>
          <p:cNvPr id="65" name="Picture 6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6659510">
            <a:off x="2194145" y="2331153"/>
            <a:ext cx="504619" cy="403696"/>
          </a:xfrm>
          <a:prstGeom prst="rect">
            <a:avLst/>
          </a:prstGeom>
        </p:spPr>
      </p:pic>
      <p:pic>
        <p:nvPicPr>
          <p:cNvPr id="66" name="Picture 6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75159">
            <a:off x="6215271" y="3326152"/>
            <a:ext cx="504619" cy="403696"/>
          </a:xfrm>
          <a:prstGeom prst="rect">
            <a:avLst/>
          </a:prstGeom>
        </p:spPr>
      </p:pic>
      <p:sp>
        <p:nvSpPr>
          <p:cNvPr id="67" name="TextBox 66"/>
          <p:cNvSpPr txBox="1"/>
          <p:nvPr/>
        </p:nvSpPr>
        <p:spPr>
          <a:xfrm rot="5400000">
            <a:off x="5722558" y="-190264"/>
            <a:ext cx="861774" cy="12174497"/>
          </a:xfrm>
          <a:prstGeom prst="rect">
            <a:avLst/>
          </a:prstGeom>
          <a:noFill/>
        </p:spPr>
        <p:txBody>
          <a:bodyPr vert="vert270" wrap="square" rtlCol="0">
            <a:spAutoFit/>
          </a:bodyPr>
          <a:lstStyle/>
          <a:p>
            <a:pPr algn="ctr"/>
            <a:r>
              <a:rPr lang="en-US" sz="4400" dirty="0" smtClean="0">
                <a:solidFill>
                  <a:srgbClr val="D6DCE5"/>
                </a:solidFill>
              </a:rPr>
              <a:t>Communications Intercept</a:t>
            </a:r>
            <a:endParaRPr lang="en-US" sz="4400" dirty="0">
              <a:solidFill>
                <a:srgbClr val="D6DCE5"/>
              </a:solidFill>
            </a:endParaRPr>
          </a:p>
        </p:txBody>
      </p:sp>
      <p:sp>
        <p:nvSpPr>
          <p:cNvPr id="68" name="TextBox 67"/>
          <p:cNvSpPr txBox="1"/>
          <p:nvPr/>
        </p:nvSpPr>
        <p:spPr>
          <a:xfrm rot="5400000">
            <a:off x="5656360" y="-182911"/>
            <a:ext cx="861774" cy="12174497"/>
          </a:xfrm>
          <a:prstGeom prst="rect">
            <a:avLst/>
          </a:prstGeom>
          <a:noFill/>
        </p:spPr>
        <p:txBody>
          <a:bodyPr vert="vert270" wrap="square" rtlCol="0">
            <a:spAutoFit/>
          </a:bodyPr>
          <a:lstStyle/>
          <a:p>
            <a:pPr algn="ctr"/>
            <a:r>
              <a:rPr lang="en-US" sz="4400" dirty="0" smtClean="0">
                <a:solidFill>
                  <a:srgbClr val="D6DCE5"/>
                </a:solidFill>
              </a:rPr>
              <a:t>Elicitation</a:t>
            </a:r>
            <a:endParaRPr lang="en-US" sz="4400" dirty="0">
              <a:solidFill>
                <a:srgbClr val="D6DCE5"/>
              </a:solidFill>
            </a:endParaRPr>
          </a:p>
        </p:txBody>
      </p:sp>
      <p:pic>
        <p:nvPicPr>
          <p:cNvPr id="69" name="Picture 68"/>
          <p:cNvPicPr>
            <a:picLocks noChangeAspect="1"/>
          </p:cNvPicPr>
          <p:nvPr/>
        </p:nvPicPr>
        <p:blipFill rotWithShape="1">
          <a:blip r:embed="rId7" cstate="print">
            <a:extLst>
              <a:ext uri="{28A0092B-C50C-407E-A947-70E740481C1C}">
                <a14:useLocalDpi xmlns:a14="http://schemas.microsoft.com/office/drawing/2010/main" val="0"/>
              </a:ext>
            </a:extLst>
          </a:blip>
          <a:srcRect b="31535"/>
          <a:stretch/>
        </p:blipFill>
        <p:spPr>
          <a:xfrm>
            <a:off x="2578652" y="2938038"/>
            <a:ext cx="446577" cy="356706"/>
          </a:xfrm>
          <a:prstGeom prst="rect">
            <a:avLst/>
          </a:prstGeom>
        </p:spPr>
      </p:pic>
      <p:pic>
        <p:nvPicPr>
          <p:cNvPr id="74" name="Picture 7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861879">
            <a:off x="3568367" y="2467461"/>
            <a:ext cx="339831" cy="339831"/>
          </a:xfrm>
          <a:prstGeom prst="rect">
            <a:avLst/>
          </a:prstGeom>
        </p:spPr>
      </p:pic>
      <p:sp>
        <p:nvSpPr>
          <p:cNvPr id="75" name="TextBox 74"/>
          <p:cNvSpPr txBox="1"/>
          <p:nvPr/>
        </p:nvSpPr>
        <p:spPr>
          <a:xfrm rot="5400000">
            <a:off x="5664544" y="-240067"/>
            <a:ext cx="861774" cy="12190862"/>
          </a:xfrm>
          <a:prstGeom prst="rect">
            <a:avLst/>
          </a:prstGeom>
          <a:noFill/>
        </p:spPr>
        <p:txBody>
          <a:bodyPr vert="vert270" wrap="square" rtlCol="0">
            <a:spAutoFit/>
          </a:bodyPr>
          <a:lstStyle/>
          <a:p>
            <a:pPr algn="ctr"/>
            <a:r>
              <a:rPr lang="en-US" sz="4400" dirty="0" smtClean="0">
                <a:solidFill>
                  <a:srgbClr val="D6DCE5"/>
                </a:solidFill>
              </a:rPr>
              <a:t>Espionage</a:t>
            </a:r>
            <a:endParaRPr lang="en-US" sz="4400" dirty="0">
              <a:solidFill>
                <a:srgbClr val="D6DCE5"/>
              </a:solidFill>
            </a:endParaRPr>
          </a:p>
        </p:txBody>
      </p:sp>
    </p:spTree>
    <p:extLst>
      <p:ext uri="{BB962C8B-B14F-4D97-AF65-F5344CB8AC3E}">
        <p14:creationId xmlns:p14="http://schemas.microsoft.com/office/powerpoint/2010/main" val="27181161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1"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1+#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0" nodeType="clickEffect">
                                  <p:stCondLst>
                                    <p:cond delay="0"/>
                                  </p:stCondLst>
                                  <p:childTnLst>
                                    <p:animEffect transition="out" filter="fade">
                                      <p:cBhvr>
                                        <p:cTn id="16" dur="1000"/>
                                        <p:tgtEl>
                                          <p:spTgt spid="17"/>
                                        </p:tgtEl>
                                      </p:cBhvr>
                                    </p:animEffect>
                                    <p:anim calcmode="lin" valueType="num">
                                      <p:cBhvr>
                                        <p:cTn id="17" dur="1000"/>
                                        <p:tgtEl>
                                          <p:spTgt spid="17"/>
                                        </p:tgtEl>
                                        <p:attrNameLst>
                                          <p:attrName>ppt_x</p:attrName>
                                        </p:attrNameLst>
                                      </p:cBhvr>
                                      <p:tavLst>
                                        <p:tav tm="0">
                                          <p:val>
                                            <p:strVal val="ppt_x"/>
                                          </p:val>
                                        </p:tav>
                                        <p:tav tm="100000">
                                          <p:val>
                                            <p:strVal val="ppt_x"/>
                                          </p:val>
                                        </p:tav>
                                      </p:tavLst>
                                    </p:anim>
                                    <p:anim calcmode="lin" valueType="num">
                                      <p:cBhvr>
                                        <p:cTn id="18" dur="1000"/>
                                        <p:tgtEl>
                                          <p:spTgt spid="17"/>
                                        </p:tgtEl>
                                        <p:attrNameLst>
                                          <p:attrName>ppt_y</p:attrName>
                                        </p:attrNameLst>
                                      </p:cBhvr>
                                      <p:tavLst>
                                        <p:tav tm="0">
                                          <p:val>
                                            <p:strVal val="ppt_y"/>
                                          </p:val>
                                        </p:tav>
                                        <p:tav tm="100000">
                                          <p:val>
                                            <p:strVal val="ppt_y+.1"/>
                                          </p:val>
                                        </p:tav>
                                      </p:tavLst>
                                    </p:anim>
                                    <p:set>
                                      <p:cBhvr>
                                        <p:cTn id="19" dur="1" fill="hold">
                                          <p:stCondLst>
                                            <p:cond delay="999"/>
                                          </p:stCondLst>
                                        </p:cTn>
                                        <p:tgtEl>
                                          <p:spTgt spid="17"/>
                                        </p:tgtEl>
                                        <p:attrNameLst>
                                          <p:attrName>style.visibility</p:attrName>
                                        </p:attrNameLst>
                                      </p:cBhvr>
                                      <p:to>
                                        <p:strVal val="hidden"/>
                                      </p:to>
                                    </p:set>
                                  </p:childTnLst>
                                </p:cTn>
                              </p:par>
                              <p:par>
                                <p:cTn id="20" presetID="42" presetClass="exit" presetSubtype="0" fill="hold" nodeType="withEffect">
                                  <p:stCondLst>
                                    <p:cond delay="0"/>
                                  </p:stCondLst>
                                  <p:childTnLst>
                                    <p:animEffect transition="out" filter="fade">
                                      <p:cBhvr>
                                        <p:cTn id="21" dur="1000"/>
                                        <p:tgtEl>
                                          <p:spTgt spid="14"/>
                                        </p:tgtEl>
                                      </p:cBhvr>
                                    </p:animEffect>
                                    <p:anim calcmode="lin" valueType="num">
                                      <p:cBhvr>
                                        <p:cTn id="22" dur="1000"/>
                                        <p:tgtEl>
                                          <p:spTgt spid="14"/>
                                        </p:tgtEl>
                                        <p:attrNameLst>
                                          <p:attrName>ppt_x</p:attrName>
                                        </p:attrNameLst>
                                      </p:cBhvr>
                                      <p:tavLst>
                                        <p:tav tm="0">
                                          <p:val>
                                            <p:strVal val="ppt_x"/>
                                          </p:val>
                                        </p:tav>
                                        <p:tav tm="100000">
                                          <p:val>
                                            <p:strVal val="ppt_x"/>
                                          </p:val>
                                        </p:tav>
                                      </p:tavLst>
                                    </p:anim>
                                    <p:anim calcmode="lin" valueType="num">
                                      <p:cBhvr>
                                        <p:cTn id="23" dur="1000"/>
                                        <p:tgtEl>
                                          <p:spTgt spid="14"/>
                                        </p:tgtEl>
                                        <p:attrNameLst>
                                          <p:attrName>ppt_y</p:attrName>
                                        </p:attrNameLst>
                                      </p:cBhvr>
                                      <p:tavLst>
                                        <p:tav tm="0">
                                          <p:val>
                                            <p:strVal val="ppt_y"/>
                                          </p:val>
                                        </p:tav>
                                        <p:tav tm="100000">
                                          <p:val>
                                            <p:strVal val="ppt_y+.1"/>
                                          </p:val>
                                        </p:tav>
                                      </p:tavLst>
                                    </p:anim>
                                    <p:set>
                                      <p:cBhvr>
                                        <p:cTn id="24" dur="1" fill="hold">
                                          <p:stCondLst>
                                            <p:cond delay="999"/>
                                          </p:stCondLst>
                                        </p:cTn>
                                        <p:tgtEl>
                                          <p:spTgt spid="14"/>
                                        </p:tgtEl>
                                        <p:attrNameLst>
                                          <p:attrName>style.visibility</p:attrName>
                                        </p:attrNameLst>
                                      </p:cBhvr>
                                      <p:to>
                                        <p:strVal val="hidden"/>
                                      </p:to>
                                    </p:set>
                                  </p:childTnLst>
                                </p:cTn>
                              </p:par>
                              <p:par>
                                <p:cTn id="25" presetID="42" presetClass="exit" presetSubtype="0" fill="hold" grpId="0" nodeType="withEffect">
                                  <p:stCondLst>
                                    <p:cond delay="0"/>
                                  </p:stCondLst>
                                  <p:childTnLst>
                                    <p:animEffect transition="out" filter="fade">
                                      <p:cBhvr>
                                        <p:cTn id="26" dur="1000"/>
                                        <p:tgtEl>
                                          <p:spTgt spid="10"/>
                                        </p:tgtEl>
                                      </p:cBhvr>
                                    </p:animEffect>
                                    <p:anim calcmode="lin" valueType="num">
                                      <p:cBhvr>
                                        <p:cTn id="27" dur="1000"/>
                                        <p:tgtEl>
                                          <p:spTgt spid="10"/>
                                        </p:tgtEl>
                                        <p:attrNameLst>
                                          <p:attrName>ppt_x</p:attrName>
                                        </p:attrNameLst>
                                      </p:cBhvr>
                                      <p:tavLst>
                                        <p:tav tm="0">
                                          <p:val>
                                            <p:strVal val="ppt_x"/>
                                          </p:val>
                                        </p:tav>
                                        <p:tav tm="100000">
                                          <p:val>
                                            <p:strVal val="ppt_x"/>
                                          </p:val>
                                        </p:tav>
                                      </p:tavLst>
                                    </p:anim>
                                    <p:anim calcmode="lin" valueType="num">
                                      <p:cBhvr>
                                        <p:cTn id="28" dur="1000"/>
                                        <p:tgtEl>
                                          <p:spTgt spid="10"/>
                                        </p:tgtEl>
                                        <p:attrNameLst>
                                          <p:attrName>ppt_y</p:attrName>
                                        </p:attrNameLst>
                                      </p:cBhvr>
                                      <p:tavLst>
                                        <p:tav tm="0">
                                          <p:val>
                                            <p:strVal val="ppt_y"/>
                                          </p:val>
                                        </p:tav>
                                        <p:tav tm="100000">
                                          <p:val>
                                            <p:strVal val="ppt_y+.1"/>
                                          </p:val>
                                        </p:tav>
                                      </p:tavLst>
                                    </p:anim>
                                    <p:set>
                                      <p:cBhvr>
                                        <p:cTn id="29" dur="1" fill="hold">
                                          <p:stCondLst>
                                            <p:cond delay="999"/>
                                          </p:stCondLst>
                                        </p:cTn>
                                        <p:tgtEl>
                                          <p:spTgt spid="10"/>
                                        </p:tgtEl>
                                        <p:attrNameLst>
                                          <p:attrName>style.visibility</p:attrName>
                                        </p:attrNameLst>
                                      </p:cBhvr>
                                      <p:to>
                                        <p:strVal val="hidden"/>
                                      </p:to>
                                    </p:set>
                                  </p:childTnLst>
                                </p:cTn>
                              </p:par>
                            </p:childTnLst>
                          </p:cTn>
                        </p:par>
                        <p:par>
                          <p:cTn id="30" fill="hold">
                            <p:stCondLst>
                              <p:cond delay="1000"/>
                            </p:stCondLst>
                            <p:childTnLst>
                              <p:par>
                                <p:cTn id="31" presetID="2" presetClass="entr" presetSubtype="2" fill="hold" grpId="0" nodeType="afterEffect">
                                  <p:stCondLst>
                                    <p:cond delay="0"/>
                                  </p:stCondLst>
                                  <p:childTnLst>
                                    <p:set>
                                      <p:cBhvr>
                                        <p:cTn id="32" dur="1" fill="hold">
                                          <p:stCondLst>
                                            <p:cond delay="0"/>
                                          </p:stCondLst>
                                        </p:cTn>
                                        <p:tgtEl>
                                          <p:spTgt spid="37"/>
                                        </p:tgtEl>
                                        <p:attrNameLst>
                                          <p:attrName>style.visibility</p:attrName>
                                        </p:attrNameLst>
                                      </p:cBhvr>
                                      <p:to>
                                        <p:strVal val="visible"/>
                                      </p:to>
                                    </p:set>
                                    <p:anim calcmode="lin" valueType="num">
                                      <p:cBhvr additive="base">
                                        <p:cTn id="33" dur="500" fill="hold"/>
                                        <p:tgtEl>
                                          <p:spTgt spid="37"/>
                                        </p:tgtEl>
                                        <p:attrNameLst>
                                          <p:attrName>ppt_x</p:attrName>
                                        </p:attrNameLst>
                                      </p:cBhvr>
                                      <p:tavLst>
                                        <p:tav tm="0">
                                          <p:val>
                                            <p:strVal val="1+#ppt_w/2"/>
                                          </p:val>
                                        </p:tav>
                                        <p:tav tm="100000">
                                          <p:val>
                                            <p:strVal val="#ppt_x"/>
                                          </p:val>
                                        </p:tav>
                                      </p:tavLst>
                                    </p:anim>
                                    <p:anim calcmode="lin" valueType="num">
                                      <p:cBhvr additive="base">
                                        <p:cTn id="34" dur="500" fill="hold"/>
                                        <p:tgtEl>
                                          <p:spTgt spid="37"/>
                                        </p:tgtEl>
                                        <p:attrNameLst>
                                          <p:attrName>ppt_y</p:attrName>
                                        </p:attrNameLst>
                                      </p:cBhvr>
                                      <p:tavLst>
                                        <p:tav tm="0">
                                          <p:val>
                                            <p:strVal val="#ppt_y"/>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1"/>
                                        </p:tgtEl>
                                        <p:attrNameLst>
                                          <p:attrName>style.visibility</p:attrName>
                                        </p:attrNameLst>
                                      </p:cBhvr>
                                      <p:to>
                                        <p:strVal val="visible"/>
                                      </p:to>
                                    </p:set>
                                    <p:animEffect transition="in" filter="fade">
                                      <p:cBhvr>
                                        <p:cTn id="37" dur="1000"/>
                                        <p:tgtEl>
                                          <p:spTgt spid="61"/>
                                        </p:tgtEl>
                                      </p:cBhvr>
                                    </p:animEffect>
                                    <p:anim calcmode="lin" valueType="num">
                                      <p:cBhvr>
                                        <p:cTn id="38" dur="1000" fill="hold"/>
                                        <p:tgtEl>
                                          <p:spTgt spid="61"/>
                                        </p:tgtEl>
                                        <p:attrNameLst>
                                          <p:attrName>ppt_x</p:attrName>
                                        </p:attrNameLst>
                                      </p:cBhvr>
                                      <p:tavLst>
                                        <p:tav tm="0">
                                          <p:val>
                                            <p:strVal val="#ppt_x"/>
                                          </p:val>
                                        </p:tav>
                                        <p:tav tm="100000">
                                          <p:val>
                                            <p:strVal val="#ppt_x"/>
                                          </p:val>
                                        </p:tav>
                                      </p:tavLst>
                                    </p:anim>
                                    <p:anim calcmode="lin" valueType="num">
                                      <p:cBhvr>
                                        <p:cTn id="39" dur="1000" fill="hold"/>
                                        <p:tgtEl>
                                          <p:spTgt spid="61"/>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30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1000"/>
                                        <p:tgtEl>
                                          <p:spTgt spid="46"/>
                                        </p:tgtEl>
                                      </p:cBhvr>
                                    </p:animEffect>
                                    <p:anim calcmode="lin" valueType="num">
                                      <p:cBhvr>
                                        <p:cTn id="43" dur="1000" fill="hold"/>
                                        <p:tgtEl>
                                          <p:spTgt spid="46"/>
                                        </p:tgtEl>
                                        <p:attrNameLst>
                                          <p:attrName>ppt_x</p:attrName>
                                        </p:attrNameLst>
                                      </p:cBhvr>
                                      <p:tavLst>
                                        <p:tav tm="0">
                                          <p:val>
                                            <p:strVal val="#ppt_x"/>
                                          </p:val>
                                        </p:tav>
                                        <p:tav tm="100000">
                                          <p:val>
                                            <p:strVal val="#ppt_x"/>
                                          </p:val>
                                        </p:tav>
                                      </p:tavLst>
                                    </p:anim>
                                    <p:anim calcmode="lin" valueType="num">
                                      <p:cBhvr>
                                        <p:cTn id="44" dur="1000" fill="hold"/>
                                        <p:tgtEl>
                                          <p:spTgt spid="46"/>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300"/>
                                  </p:stCondLst>
                                  <p:childTnLst>
                                    <p:set>
                                      <p:cBhvr>
                                        <p:cTn id="46" dur="1" fill="hold">
                                          <p:stCondLst>
                                            <p:cond delay="0"/>
                                          </p:stCondLst>
                                        </p:cTn>
                                        <p:tgtEl>
                                          <p:spTgt spid="47"/>
                                        </p:tgtEl>
                                        <p:attrNameLst>
                                          <p:attrName>style.visibility</p:attrName>
                                        </p:attrNameLst>
                                      </p:cBhvr>
                                      <p:to>
                                        <p:strVal val="visible"/>
                                      </p:to>
                                    </p:set>
                                    <p:animEffect transition="in" filter="fade">
                                      <p:cBhvr>
                                        <p:cTn id="47" dur="1000"/>
                                        <p:tgtEl>
                                          <p:spTgt spid="47"/>
                                        </p:tgtEl>
                                      </p:cBhvr>
                                    </p:animEffect>
                                    <p:anim calcmode="lin" valueType="num">
                                      <p:cBhvr>
                                        <p:cTn id="48" dur="1000" fill="hold"/>
                                        <p:tgtEl>
                                          <p:spTgt spid="47"/>
                                        </p:tgtEl>
                                        <p:attrNameLst>
                                          <p:attrName>ppt_x</p:attrName>
                                        </p:attrNameLst>
                                      </p:cBhvr>
                                      <p:tavLst>
                                        <p:tav tm="0">
                                          <p:val>
                                            <p:strVal val="#ppt_x"/>
                                          </p:val>
                                        </p:tav>
                                        <p:tav tm="100000">
                                          <p:val>
                                            <p:strVal val="#ppt_x"/>
                                          </p:val>
                                        </p:tav>
                                      </p:tavLst>
                                    </p:anim>
                                    <p:anim calcmode="lin" valueType="num">
                                      <p:cBhvr>
                                        <p:cTn id="49" dur="1000" fill="hold"/>
                                        <p:tgtEl>
                                          <p:spTgt spid="47"/>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fade">
                                      <p:cBhvr>
                                        <p:cTn id="52" dur="1000"/>
                                        <p:tgtEl>
                                          <p:spTgt spid="53"/>
                                        </p:tgtEl>
                                      </p:cBhvr>
                                    </p:animEffect>
                                    <p:anim calcmode="lin" valueType="num">
                                      <p:cBhvr>
                                        <p:cTn id="53" dur="1000" fill="hold"/>
                                        <p:tgtEl>
                                          <p:spTgt spid="53"/>
                                        </p:tgtEl>
                                        <p:attrNameLst>
                                          <p:attrName>ppt_x</p:attrName>
                                        </p:attrNameLst>
                                      </p:cBhvr>
                                      <p:tavLst>
                                        <p:tav tm="0">
                                          <p:val>
                                            <p:strVal val="#ppt_x"/>
                                          </p:val>
                                        </p:tav>
                                        <p:tav tm="100000">
                                          <p:val>
                                            <p:strVal val="#ppt_x"/>
                                          </p:val>
                                        </p:tav>
                                      </p:tavLst>
                                    </p:anim>
                                    <p:anim calcmode="lin" valueType="num">
                                      <p:cBhvr>
                                        <p:cTn id="54" dur="1000" fill="hold"/>
                                        <p:tgtEl>
                                          <p:spTgt spid="53"/>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600"/>
                                  </p:stCondLst>
                                  <p:childTnLst>
                                    <p:set>
                                      <p:cBhvr>
                                        <p:cTn id="56" dur="1" fill="hold">
                                          <p:stCondLst>
                                            <p:cond delay="0"/>
                                          </p:stCondLst>
                                        </p:cTn>
                                        <p:tgtEl>
                                          <p:spTgt spid="54"/>
                                        </p:tgtEl>
                                        <p:attrNameLst>
                                          <p:attrName>style.visibility</p:attrName>
                                        </p:attrNameLst>
                                      </p:cBhvr>
                                      <p:to>
                                        <p:strVal val="visible"/>
                                      </p:to>
                                    </p:set>
                                    <p:animEffect transition="in" filter="fade">
                                      <p:cBhvr>
                                        <p:cTn id="57" dur="1000"/>
                                        <p:tgtEl>
                                          <p:spTgt spid="54"/>
                                        </p:tgtEl>
                                      </p:cBhvr>
                                    </p:animEffect>
                                    <p:anim calcmode="lin" valueType="num">
                                      <p:cBhvr>
                                        <p:cTn id="58" dur="1000" fill="hold"/>
                                        <p:tgtEl>
                                          <p:spTgt spid="54"/>
                                        </p:tgtEl>
                                        <p:attrNameLst>
                                          <p:attrName>ppt_x</p:attrName>
                                        </p:attrNameLst>
                                      </p:cBhvr>
                                      <p:tavLst>
                                        <p:tav tm="0">
                                          <p:val>
                                            <p:strVal val="#ppt_x"/>
                                          </p:val>
                                        </p:tav>
                                        <p:tav tm="100000">
                                          <p:val>
                                            <p:strVal val="#ppt_x"/>
                                          </p:val>
                                        </p:tav>
                                      </p:tavLst>
                                    </p:anim>
                                    <p:anim calcmode="lin" valueType="num">
                                      <p:cBhvr>
                                        <p:cTn id="59" dur="1000" fill="hold"/>
                                        <p:tgtEl>
                                          <p:spTgt spid="54"/>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55"/>
                                        </p:tgtEl>
                                        <p:attrNameLst>
                                          <p:attrName>style.visibility</p:attrName>
                                        </p:attrNameLst>
                                      </p:cBhvr>
                                      <p:to>
                                        <p:strVal val="visible"/>
                                      </p:to>
                                    </p:set>
                                    <p:animEffect transition="in" filter="fade">
                                      <p:cBhvr>
                                        <p:cTn id="62" dur="1000"/>
                                        <p:tgtEl>
                                          <p:spTgt spid="55"/>
                                        </p:tgtEl>
                                      </p:cBhvr>
                                    </p:animEffect>
                                    <p:anim calcmode="lin" valueType="num">
                                      <p:cBhvr>
                                        <p:cTn id="63" dur="1000" fill="hold"/>
                                        <p:tgtEl>
                                          <p:spTgt spid="55"/>
                                        </p:tgtEl>
                                        <p:attrNameLst>
                                          <p:attrName>ppt_x</p:attrName>
                                        </p:attrNameLst>
                                      </p:cBhvr>
                                      <p:tavLst>
                                        <p:tav tm="0">
                                          <p:val>
                                            <p:strVal val="#ppt_x"/>
                                          </p:val>
                                        </p:tav>
                                        <p:tav tm="100000">
                                          <p:val>
                                            <p:strVal val="#ppt_x"/>
                                          </p:val>
                                        </p:tav>
                                      </p:tavLst>
                                    </p:anim>
                                    <p:anim calcmode="lin" valueType="num">
                                      <p:cBhvr>
                                        <p:cTn id="64" dur="1000" fill="hold"/>
                                        <p:tgtEl>
                                          <p:spTgt spid="55"/>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400"/>
                                  </p:stCondLst>
                                  <p:childTnLst>
                                    <p:set>
                                      <p:cBhvr>
                                        <p:cTn id="66" dur="1" fill="hold">
                                          <p:stCondLst>
                                            <p:cond delay="0"/>
                                          </p:stCondLst>
                                        </p:cTn>
                                        <p:tgtEl>
                                          <p:spTgt spid="41"/>
                                        </p:tgtEl>
                                        <p:attrNameLst>
                                          <p:attrName>style.visibility</p:attrName>
                                        </p:attrNameLst>
                                      </p:cBhvr>
                                      <p:to>
                                        <p:strVal val="visible"/>
                                      </p:to>
                                    </p:set>
                                    <p:animEffect transition="in" filter="fade">
                                      <p:cBhvr>
                                        <p:cTn id="67" dur="1000"/>
                                        <p:tgtEl>
                                          <p:spTgt spid="41"/>
                                        </p:tgtEl>
                                      </p:cBhvr>
                                    </p:animEffect>
                                    <p:anim calcmode="lin" valueType="num">
                                      <p:cBhvr>
                                        <p:cTn id="68" dur="1000" fill="hold"/>
                                        <p:tgtEl>
                                          <p:spTgt spid="41"/>
                                        </p:tgtEl>
                                        <p:attrNameLst>
                                          <p:attrName>ppt_x</p:attrName>
                                        </p:attrNameLst>
                                      </p:cBhvr>
                                      <p:tavLst>
                                        <p:tav tm="0">
                                          <p:val>
                                            <p:strVal val="#ppt_x"/>
                                          </p:val>
                                        </p:tav>
                                        <p:tav tm="100000">
                                          <p:val>
                                            <p:strVal val="#ppt_x"/>
                                          </p:val>
                                        </p:tav>
                                      </p:tavLst>
                                    </p:anim>
                                    <p:anim calcmode="lin" valueType="num">
                                      <p:cBhvr>
                                        <p:cTn id="6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xit" presetSubtype="0" fill="hold" grpId="1" nodeType="clickEffect">
                                  <p:stCondLst>
                                    <p:cond delay="0"/>
                                  </p:stCondLst>
                                  <p:childTnLst>
                                    <p:animEffect transition="out" filter="fade">
                                      <p:cBhvr>
                                        <p:cTn id="73" dur="1000"/>
                                        <p:tgtEl>
                                          <p:spTgt spid="61"/>
                                        </p:tgtEl>
                                      </p:cBhvr>
                                    </p:animEffect>
                                    <p:anim calcmode="lin" valueType="num">
                                      <p:cBhvr>
                                        <p:cTn id="74" dur="1000"/>
                                        <p:tgtEl>
                                          <p:spTgt spid="61"/>
                                        </p:tgtEl>
                                        <p:attrNameLst>
                                          <p:attrName>ppt_x</p:attrName>
                                        </p:attrNameLst>
                                      </p:cBhvr>
                                      <p:tavLst>
                                        <p:tav tm="0">
                                          <p:val>
                                            <p:strVal val="ppt_x"/>
                                          </p:val>
                                        </p:tav>
                                        <p:tav tm="100000">
                                          <p:val>
                                            <p:strVal val="ppt_x"/>
                                          </p:val>
                                        </p:tav>
                                      </p:tavLst>
                                    </p:anim>
                                    <p:anim calcmode="lin" valueType="num">
                                      <p:cBhvr>
                                        <p:cTn id="75" dur="1000"/>
                                        <p:tgtEl>
                                          <p:spTgt spid="61"/>
                                        </p:tgtEl>
                                        <p:attrNameLst>
                                          <p:attrName>ppt_y</p:attrName>
                                        </p:attrNameLst>
                                      </p:cBhvr>
                                      <p:tavLst>
                                        <p:tav tm="0">
                                          <p:val>
                                            <p:strVal val="ppt_y"/>
                                          </p:val>
                                        </p:tav>
                                        <p:tav tm="100000">
                                          <p:val>
                                            <p:strVal val="ppt_y+.1"/>
                                          </p:val>
                                        </p:tav>
                                      </p:tavLst>
                                    </p:anim>
                                    <p:set>
                                      <p:cBhvr>
                                        <p:cTn id="76" dur="1" fill="hold">
                                          <p:stCondLst>
                                            <p:cond delay="999"/>
                                          </p:stCondLst>
                                        </p:cTn>
                                        <p:tgtEl>
                                          <p:spTgt spid="61"/>
                                        </p:tgtEl>
                                        <p:attrNameLst>
                                          <p:attrName>style.visibility</p:attrName>
                                        </p:attrNameLst>
                                      </p:cBhvr>
                                      <p:to>
                                        <p:strVal val="hidden"/>
                                      </p:to>
                                    </p:set>
                                  </p:childTnLst>
                                </p:cTn>
                              </p:par>
                              <p:par>
                                <p:cTn id="77" presetID="42" presetClass="entr" presetSubtype="0" fill="hold" nodeType="withEffect">
                                  <p:stCondLst>
                                    <p:cond delay="0"/>
                                  </p:stCondLst>
                                  <p:childTnLst>
                                    <p:set>
                                      <p:cBhvr>
                                        <p:cTn id="78" dur="1" fill="hold">
                                          <p:stCondLst>
                                            <p:cond delay="0"/>
                                          </p:stCondLst>
                                        </p:cTn>
                                        <p:tgtEl>
                                          <p:spTgt spid="65"/>
                                        </p:tgtEl>
                                        <p:attrNameLst>
                                          <p:attrName>style.visibility</p:attrName>
                                        </p:attrNameLst>
                                      </p:cBhvr>
                                      <p:to>
                                        <p:strVal val="visible"/>
                                      </p:to>
                                    </p:set>
                                    <p:animEffect transition="in" filter="fade">
                                      <p:cBhvr>
                                        <p:cTn id="79" dur="500"/>
                                        <p:tgtEl>
                                          <p:spTgt spid="65"/>
                                        </p:tgtEl>
                                      </p:cBhvr>
                                    </p:animEffect>
                                    <p:anim calcmode="lin" valueType="num">
                                      <p:cBhvr>
                                        <p:cTn id="80" dur="500" fill="hold"/>
                                        <p:tgtEl>
                                          <p:spTgt spid="65"/>
                                        </p:tgtEl>
                                        <p:attrNameLst>
                                          <p:attrName>ppt_x</p:attrName>
                                        </p:attrNameLst>
                                      </p:cBhvr>
                                      <p:tavLst>
                                        <p:tav tm="0">
                                          <p:val>
                                            <p:strVal val="#ppt_x"/>
                                          </p:val>
                                        </p:tav>
                                        <p:tav tm="100000">
                                          <p:val>
                                            <p:strVal val="#ppt_x"/>
                                          </p:val>
                                        </p:tav>
                                      </p:tavLst>
                                    </p:anim>
                                    <p:anim calcmode="lin" valueType="num">
                                      <p:cBhvr>
                                        <p:cTn id="81" dur="500" fill="hold"/>
                                        <p:tgtEl>
                                          <p:spTgt spid="65"/>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66"/>
                                        </p:tgtEl>
                                        <p:attrNameLst>
                                          <p:attrName>style.visibility</p:attrName>
                                        </p:attrNameLst>
                                      </p:cBhvr>
                                      <p:to>
                                        <p:strVal val="visible"/>
                                      </p:to>
                                    </p:set>
                                    <p:animEffect transition="in" filter="fade">
                                      <p:cBhvr>
                                        <p:cTn id="84" dur="1000"/>
                                        <p:tgtEl>
                                          <p:spTgt spid="66"/>
                                        </p:tgtEl>
                                      </p:cBhvr>
                                    </p:animEffect>
                                    <p:anim calcmode="lin" valueType="num">
                                      <p:cBhvr>
                                        <p:cTn id="85" dur="1000" fill="hold"/>
                                        <p:tgtEl>
                                          <p:spTgt spid="66"/>
                                        </p:tgtEl>
                                        <p:attrNameLst>
                                          <p:attrName>ppt_x</p:attrName>
                                        </p:attrNameLst>
                                      </p:cBhvr>
                                      <p:tavLst>
                                        <p:tav tm="0">
                                          <p:val>
                                            <p:strVal val="#ppt_x"/>
                                          </p:val>
                                        </p:tav>
                                        <p:tav tm="100000">
                                          <p:val>
                                            <p:strVal val="#ppt_x"/>
                                          </p:val>
                                        </p:tav>
                                      </p:tavLst>
                                    </p:anim>
                                    <p:anim calcmode="lin" valueType="num">
                                      <p:cBhvr>
                                        <p:cTn id="86" dur="1000" fill="hold"/>
                                        <p:tgtEl>
                                          <p:spTgt spid="66"/>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200"/>
                                  </p:stCondLst>
                                  <p:childTnLst>
                                    <p:set>
                                      <p:cBhvr>
                                        <p:cTn id="88" dur="1" fill="hold">
                                          <p:stCondLst>
                                            <p:cond delay="0"/>
                                          </p:stCondLst>
                                        </p:cTn>
                                        <p:tgtEl>
                                          <p:spTgt spid="62"/>
                                        </p:tgtEl>
                                        <p:attrNameLst>
                                          <p:attrName>style.visibility</p:attrName>
                                        </p:attrNameLst>
                                      </p:cBhvr>
                                      <p:to>
                                        <p:strVal val="visible"/>
                                      </p:to>
                                    </p:set>
                                    <p:animEffect transition="in" filter="fade">
                                      <p:cBhvr>
                                        <p:cTn id="89" dur="500"/>
                                        <p:tgtEl>
                                          <p:spTgt spid="62"/>
                                        </p:tgtEl>
                                      </p:cBhvr>
                                    </p:animEffect>
                                    <p:anim calcmode="lin" valueType="num">
                                      <p:cBhvr>
                                        <p:cTn id="90" dur="500" fill="hold"/>
                                        <p:tgtEl>
                                          <p:spTgt spid="62"/>
                                        </p:tgtEl>
                                        <p:attrNameLst>
                                          <p:attrName>ppt_x</p:attrName>
                                        </p:attrNameLst>
                                      </p:cBhvr>
                                      <p:tavLst>
                                        <p:tav tm="0">
                                          <p:val>
                                            <p:strVal val="#ppt_x"/>
                                          </p:val>
                                        </p:tav>
                                        <p:tav tm="100000">
                                          <p:val>
                                            <p:strVal val="#ppt_x"/>
                                          </p:val>
                                        </p:tav>
                                      </p:tavLst>
                                    </p:anim>
                                    <p:anim calcmode="lin" valueType="num">
                                      <p:cBhvr>
                                        <p:cTn id="91" dur="500" fill="hold"/>
                                        <p:tgtEl>
                                          <p:spTgt spid="62"/>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67"/>
                                        </p:tgtEl>
                                        <p:attrNameLst>
                                          <p:attrName>style.visibility</p:attrName>
                                        </p:attrNameLst>
                                      </p:cBhvr>
                                      <p:to>
                                        <p:strVal val="visible"/>
                                      </p:to>
                                    </p:set>
                                    <p:animEffect transition="in" filter="fade">
                                      <p:cBhvr>
                                        <p:cTn id="94" dur="1000"/>
                                        <p:tgtEl>
                                          <p:spTgt spid="67"/>
                                        </p:tgtEl>
                                      </p:cBhvr>
                                    </p:animEffect>
                                    <p:anim calcmode="lin" valueType="num">
                                      <p:cBhvr>
                                        <p:cTn id="95" dur="1000" fill="hold"/>
                                        <p:tgtEl>
                                          <p:spTgt spid="67"/>
                                        </p:tgtEl>
                                        <p:attrNameLst>
                                          <p:attrName>ppt_x</p:attrName>
                                        </p:attrNameLst>
                                      </p:cBhvr>
                                      <p:tavLst>
                                        <p:tav tm="0">
                                          <p:val>
                                            <p:strVal val="#ppt_x"/>
                                          </p:val>
                                        </p:tav>
                                        <p:tav tm="100000">
                                          <p:val>
                                            <p:strVal val="#ppt_x"/>
                                          </p:val>
                                        </p:tav>
                                      </p:tavLst>
                                    </p:anim>
                                    <p:anim calcmode="lin" valueType="num">
                                      <p:cBhvr>
                                        <p:cTn id="96"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xit" presetSubtype="0" fill="hold" grpId="1" nodeType="clickEffect">
                                  <p:stCondLst>
                                    <p:cond delay="0"/>
                                  </p:stCondLst>
                                  <p:childTnLst>
                                    <p:animEffect transition="out" filter="fade">
                                      <p:cBhvr>
                                        <p:cTn id="100" dur="1000"/>
                                        <p:tgtEl>
                                          <p:spTgt spid="67"/>
                                        </p:tgtEl>
                                      </p:cBhvr>
                                    </p:animEffect>
                                    <p:anim calcmode="lin" valueType="num">
                                      <p:cBhvr>
                                        <p:cTn id="101" dur="1000"/>
                                        <p:tgtEl>
                                          <p:spTgt spid="67"/>
                                        </p:tgtEl>
                                        <p:attrNameLst>
                                          <p:attrName>ppt_x</p:attrName>
                                        </p:attrNameLst>
                                      </p:cBhvr>
                                      <p:tavLst>
                                        <p:tav tm="0">
                                          <p:val>
                                            <p:strVal val="ppt_x"/>
                                          </p:val>
                                        </p:tav>
                                        <p:tav tm="100000">
                                          <p:val>
                                            <p:strVal val="ppt_x"/>
                                          </p:val>
                                        </p:tav>
                                      </p:tavLst>
                                    </p:anim>
                                    <p:anim calcmode="lin" valueType="num">
                                      <p:cBhvr>
                                        <p:cTn id="102" dur="1000"/>
                                        <p:tgtEl>
                                          <p:spTgt spid="67"/>
                                        </p:tgtEl>
                                        <p:attrNameLst>
                                          <p:attrName>ppt_y</p:attrName>
                                        </p:attrNameLst>
                                      </p:cBhvr>
                                      <p:tavLst>
                                        <p:tav tm="0">
                                          <p:val>
                                            <p:strVal val="ppt_y"/>
                                          </p:val>
                                        </p:tav>
                                        <p:tav tm="100000">
                                          <p:val>
                                            <p:strVal val="ppt_y+.1"/>
                                          </p:val>
                                        </p:tav>
                                      </p:tavLst>
                                    </p:anim>
                                    <p:set>
                                      <p:cBhvr>
                                        <p:cTn id="103" dur="1" fill="hold">
                                          <p:stCondLst>
                                            <p:cond delay="999"/>
                                          </p:stCondLst>
                                        </p:cTn>
                                        <p:tgtEl>
                                          <p:spTgt spid="67"/>
                                        </p:tgtEl>
                                        <p:attrNameLst>
                                          <p:attrName>style.visibility</p:attrName>
                                        </p:attrNameLst>
                                      </p:cBhvr>
                                      <p:to>
                                        <p:strVal val="hidden"/>
                                      </p:to>
                                    </p:set>
                                  </p:childTnLst>
                                </p:cTn>
                              </p:par>
                              <p:par>
                                <p:cTn id="104" presetID="42" presetClass="entr" presetSubtype="0" fill="hold" grpId="0" nodeType="withEffect">
                                  <p:stCondLst>
                                    <p:cond delay="0"/>
                                  </p:stCondLst>
                                  <p:childTnLst>
                                    <p:set>
                                      <p:cBhvr>
                                        <p:cTn id="105" dur="1" fill="hold">
                                          <p:stCondLst>
                                            <p:cond delay="0"/>
                                          </p:stCondLst>
                                        </p:cTn>
                                        <p:tgtEl>
                                          <p:spTgt spid="68"/>
                                        </p:tgtEl>
                                        <p:attrNameLst>
                                          <p:attrName>style.visibility</p:attrName>
                                        </p:attrNameLst>
                                      </p:cBhvr>
                                      <p:to>
                                        <p:strVal val="visible"/>
                                      </p:to>
                                    </p:set>
                                    <p:animEffect transition="in" filter="fade">
                                      <p:cBhvr>
                                        <p:cTn id="106" dur="1000"/>
                                        <p:tgtEl>
                                          <p:spTgt spid="68"/>
                                        </p:tgtEl>
                                      </p:cBhvr>
                                    </p:animEffect>
                                    <p:anim calcmode="lin" valueType="num">
                                      <p:cBhvr>
                                        <p:cTn id="107" dur="1000" fill="hold"/>
                                        <p:tgtEl>
                                          <p:spTgt spid="68"/>
                                        </p:tgtEl>
                                        <p:attrNameLst>
                                          <p:attrName>ppt_x</p:attrName>
                                        </p:attrNameLst>
                                      </p:cBhvr>
                                      <p:tavLst>
                                        <p:tav tm="0">
                                          <p:val>
                                            <p:strVal val="#ppt_x"/>
                                          </p:val>
                                        </p:tav>
                                        <p:tav tm="100000">
                                          <p:val>
                                            <p:strVal val="#ppt_x"/>
                                          </p:val>
                                        </p:tav>
                                      </p:tavLst>
                                    </p:anim>
                                    <p:anim calcmode="lin" valueType="num">
                                      <p:cBhvr>
                                        <p:cTn id="108" dur="1000" fill="hold"/>
                                        <p:tgtEl>
                                          <p:spTgt spid="68"/>
                                        </p:tgtEl>
                                        <p:attrNameLst>
                                          <p:attrName>ppt_y</p:attrName>
                                        </p:attrNameLst>
                                      </p:cBhvr>
                                      <p:tavLst>
                                        <p:tav tm="0">
                                          <p:val>
                                            <p:strVal val="#ppt_y+.1"/>
                                          </p:val>
                                        </p:tav>
                                        <p:tav tm="100000">
                                          <p:val>
                                            <p:strVal val="#ppt_y"/>
                                          </p:val>
                                        </p:tav>
                                      </p:tavLst>
                                    </p:anim>
                                  </p:childTnLst>
                                </p:cTn>
                              </p:par>
                              <p:par>
                                <p:cTn id="109" presetID="42" presetClass="entr" presetSubtype="0" fill="hold" nodeType="withEffect">
                                  <p:stCondLst>
                                    <p:cond delay="0"/>
                                  </p:stCondLst>
                                  <p:childTnLst>
                                    <p:set>
                                      <p:cBhvr>
                                        <p:cTn id="110" dur="1" fill="hold">
                                          <p:stCondLst>
                                            <p:cond delay="0"/>
                                          </p:stCondLst>
                                        </p:cTn>
                                        <p:tgtEl>
                                          <p:spTgt spid="69"/>
                                        </p:tgtEl>
                                        <p:attrNameLst>
                                          <p:attrName>style.visibility</p:attrName>
                                        </p:attrNameLst>
                                      </p:cBhvr>
                                      <p:to>
                                        <p:strVal val="visible"/>
                                      </p:to>
                                    </p:set>
                                    <p:animEffect transition="in" filter="fade">
                                      <p:cBhvr>
                                        <p:cTn id="111" dur="1000"/>
                                        <p:tgtEl>
                                          <p:spTgt spid="69"/>
                                        </p:tgtEl>
                                      </p:cBhvr>
                                    </p:animEffect>
                                    <p:anim calcmode="lin" valueType="num">
                                      <p:cBhvr>
                                        <p:cTn id="112" dur="1000" fill="hold"/>
                                        <p:tgtEl>
                                          <p:spTgt spid="69"/>
                                        </p:tgtEl>
                                        <p:attrNameLst>
                                          <p:attrName>ppt_x</p:attrName>
                                        </p:attrNameLst>
                                      </p:cBhvr>
                                      <p:tavLst>
                                        <p:tav tm="0">
                                          <p:val>
                                            <p:strVal val="#ppt_x"/>
                                          </p:val>
                                        </p:tav>
                                        <p:tav tm="100000">
                                          <p:val>
                                            <p:strVal val="#ppt_x"/>
                                          </p:val>
                                        </p:tav>
                                      </p:tavLst>
                                    </p:anim>
                                    <p:anim calcmode="lin" valueType="num">
                                      <p:cBhvr>
                                        <p:cTn id="113"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grpId="0" nodeType="clickEffect">
                                  <p:stCondLst>
                                    <p:cond delay="0"/>
                                  </p:stCondLst>
                                  <p:childTnLst>
                                    <p:set>
                                      <p:cBhvr>
                                        <p:cTn id="117" dur="1" fill="hold">
                                          <p:stCondLst>
                                            <p:cond delay="0"/>
                                          </p:stCondLst>
                                        </p:cTn>
                                        <p:tgtEl>
                                          <p:spTgt spid="75"/>
                                        </p:tgtEl>
                                        <p:attrNameLst>
                                          <p:attrName>style.visibility</p:attrName>
                                        </p:attrNameLst>
                                      </p:cBhvr>
                                      <p:to>
                                        <p:strVal val="visible"/>
                                      </p:to>
                                    </p:set>
                                    <p:animEffect transition="in" filter="fade">
                                      <p:cBhvr>
                                        <p:cTn id="118" dur="1000"/>
                                        <p:tgtEl>
                                          <p:spTgt spid="75"/>
                                        </p:tgtEl>
                                      </p:cBhvr>
                                    </p:animEffect>
                                    <p:anim calcmode="lin" valueType="num">
                                      <p:cBhvr>
                                        <p:cTn id="119" dur="1000" fill="hold"/>
                                        <p:tgtEl>
                                          <p:spTgt spid="75"/>
                                        </p:tgtEl>
                                        <p:attrNameLst>
                                          <p:attrName>ppt_x</p:attrName>
                                        </p:attrNameLst>
                                      </p:cBhvr>
                                      <p:tavLst>
                                        <p:tav tm="0">
                                          <p:val>
                                            <p:strVal val="#ppt_x"/>
                                          </p:val>
                                        </p:tav>
                                        <p:tav tm="100000">
                                          <p:val>
                                            <p:strVal val="#ppt_x"/>
                                          </p:val>
                                        </p:tav>
                                      </p:tavLst>
                                    </p:anim>
                                    <p:anim calcmode="lin" valueType="num">
                                      <p:cBhvr>
                                        <p:cTn id="120" dur="1000" fill="hold"/>
                                        <p:tgtEl>
                                          <p:spTgt spid="75"/>
                                        </p:tgtEl>
                                        <p:attrNameLst>
                                          <p:attrName>ppt_y</p:attrName>
                                        </p:attrNameLst>
                                      </p:cBhvr>
                                      <p:tavLst>
                                        <p:tav tm="0">
                                          <p:val>
                                            <p:strVal val="#ppt_y+.1"/>
                                          </p:val>
                                        </p:tav>
                                        <p:tav tm="100000">
                                          <p:val>
                                            <p:strVal val="#ppt_y"/>
                                          </p:val>
                                        </p:tav>
                                      </p:tavLst>
                                    </p:anim>
                                  </p:childTnLst>
                                </p:cTn>
                              </p:par>
                              <p:par>
                                <p:cTn id="121" presetID="42" presetClass="exit" presetSubtype="0" fill="hold" grpId="1" nodeType="withEffect">
                                  <p:stCondLst>
                                    <p:cond delay="0"/>
                                  </p:stCondLst>
                                  <p:childTnLst>
                                    <p:animEffect transition="out" filter="fade">
                                      <p:cBhvr>
                                        <p:cTn id="122" dur="1000"/>
                                        <p:tgtEl>
                                          <p:spTgt spid="68"/>
                                        </p:tgtEl>
                                      </p:cBhvr>
                                    </p:animEffect>
                                    <p:anim calcmode="lin" valueType="num">
                                      <p:cBhvr>
                                        <p:cTn id="123" dur="1000"/>
                                        <p:tgtEl>
                                          <p:spTgt spid="68"/>
                                        </p:tgtEl>
                                        <p:attrNameLst>
                                          <p:attrName>ppt_x</p:attrName>
                                        </p:attrNameLst>
                                      </p:cBhvr>
                                      <p:tavLst>
                                        <p:tav tm="0">
                                          <p:val>
                                            <p:strVal val="ppt_x"/>
                                          </p:val>
                                        </p:tav>
                                        <p:tav tm="100000">
                                          <p:val>
                                            <p:strVal val="ppt_x"/>
                                          </p:val>
                                        </p:tav>
                                      </p:tavLst>
                                    </p:anim>
                                    <p:anim calcmode="lin" valueType="num">
                                      <p:cBhvr>
                                        <p:cTn id="124" dur="1000"/>
                                        <p:tgtEl>
                                          <p:spTgt spid="68"/>
                                        </p:tgtEl>
                                        <p:attrNameLst>
                                          <p:attrName>ppt_y</p:attrName>
                                        </p:attrNameLst>
                                      </p:cBhvr>
                                      <p:tavLst>
                                        <p:tav tm="0">
                                          <p:val>
                                            <p:strVal val="ppt_y"/>
                                          </p:val>
                                        </p:tav>
                                        <p:tav tm="100000">
                                          <p:val>
                                            <p:strVal val="ppt_y+.1"/>
                                          </p:val>
                                        </p:tav>
                                      </p:tavLst>
                                    </p:anim>
                                    <p:set>
                                      <p:cBhvr>
                                        <p:cTn id="125" dur="1" fill="hold">
                                          <p:stCondLst>
                                            <p:cond delay="999"/>
                                          </p:stCondLst>
                                        </p:cTn>
                                        <p:tgtEl>
                                          <p:spTgt spid="68"/>
                                        </p:tgtEl>
                                        <p:attrNameLst>
                                          <p:attrName>style.visibility</p:attrName>
                                        </p:attrNameLst>
                                      </p:cBhvr>
                                      <p:to>
                                        <p:strVal val="hidden"/>
                                      </p:to>
                                    </p:set>
                                  </p:childTnLst>
                                </p:cTn>
                              </p:par>
                              <p:par>
                                <p:cTn id="126" presetID="42" presetClass="entr" presetSubtype="0" fill="hold" nodeType="withEffect">
                                  <p:stCondLst>
                                    <p:cond delay="0"/>
                                  </p:stCondLst>
                                  <p:childTnLst>
                                    <p:set>
                                      <p:cBhvr>
                                        <p:cTn id="127" dur="1" fill="hold">
                                          <p:stCondLst>
                                            <p:cond delay="0"/>
                                          </p:stCondLst>
                                        </p:cTn>
                                        <p:tgtEl>
                                          <p:spTgt spid="74"/>
                                        </p:tgtEl>
                                        <p:attrNameLst>
                                          <p:attrName>style.visibility</p:attrName>
                                        </p:attrNameLst>
                                      </p:cBhvr>
                                      <p:to>
                                        <p:strVal val="visible"/>
                                      </p:to>
                                    </p:set>
                                    <p:animEffect transition="in" filter="fade">
                                      <p:cBhvr>
                                        <p:cTn id="128" dur="1000"/>
                                        <p:tgtEl>
                                          <p:spTgt spid="74"/>
                                        </p:tgtEl>
                                      </p:cBhvr>
                                    </p:animEffect>
                                    <p:anim calcmode="lin" valueType="num">
                                      <p:cBhvr>
                                        <p:cTn id="129" dur="1000" fill="hold"/>
                                        <p:tgtEl>
                                          <p:spTgt spid="74"/>
                                        </p:tgtEl>
                                        <p:attrNameLst>
                                          <p:attrName>ppt_x</p:attrName>
                                        </p:attrNameLst>
                                      </p:cBhvr>
                                      <p:tavLst>
                                        <p:tav tm="0">
                                          <p:val>
                                            <p:strVal val="#ppt_x"/>
                                          </p:val>
                                        </p:tav>
                                        <p:tav tm="100000">
                                          <p:val>
                                            <p:strVal val="#ppt_x"/>
                                          </p:val>
                                        </p:tav>
                                      </p:tavLst>
                                    </p:anim>
                                    <p:anim calcmode="lin" valueType="num">
                                      <p:cBhvr>
                                        <p:cTn id="130"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0" grpId="0"/>
      <p:bldP spid="2" grpId="0" animBg="1"/>
      <p:bldP spid="37" grpId="0" animBg="1"/>
      <p:bldP spid="61" grpId="0"/>
      <p:bldP spid="61" grpId="1"/>
      <p:bldP spid="67" grpId="0"/>
      <p:bldP spid="67" grpId="1"/>
      <p:bldP spid="68" grpId="0"/>
      <p:bldP spid="68" grpId="1"/>
      <p:bldP spid="7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952"/>
            <a:ext cx="12192000" cy="6858000"/>
          </a:xfrm>
          <a:prstGeom prst="rect">
            <a:avLst/>
          </a:prstGeom>
        </p:spPr>
      </p:pic>
      <p:sp>
        <p:nvSpPr>
          <p:cNvPr id="34" name="Rectangle 33"/>
          <p:cNvSpPr/>
          <p:nvPr/>
        </p:nvSpPr>
        <p:spPr>
          <a:xfrm rot="16200000">
            <a:off x="5857375" y="-697234"/>
            <a:ext cx="47725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7" name="Rectangle 36"/>
          <p:cNvSpPr/>
          <p:nvPr/>
        </p:nvSpPr>
        <p:spPr>
          <a:xfrm rot="16200000">
            <a:off x="5361533" y="49581"/>
            <a:ext cx="1468928"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2" name="TextBox 41"/>
          <p:cNvSpPr txBox="1"/>
          <p:nvPr/>
        </p:nvSpPr>
        <p:spPr>
          <a:xfrm>
            <a:off x="0" y="5744386"/>
            <a:ext cx="12191997" cy="584775"/>
          </a:xfrm>
          <a:prstGeom prst="rect">
            <a:avLst/>
          </a:prstGeom>
          <a:noFill/>
        </p:spPr>
        <p:txBody>
          <a:bodyPr wrap="square" rtlCol="0">
            <a:spAutoFit/>
          </a:bodyPr>
          <a:lstStyle/>
          <a:p>
            <a:pPr algn="ctr"/>
            <a:r>
              <a:rPr lang="en-US" sz="3200" dirty="0" smtClean="0">
                <a:solidFill>
                  <a:schemeClr val="bg2">
                    <a:lumMod val="75000"/>
                  </a:schemeClr>
                </a:solidFill>
              </a:rPr>
              <a:t>But, sometimes we inadvertently give it to them</a:t>
            </a:r>
            <a:endParaRPr lang="en-US" sz="3200" dirty="0">
              <a:solidFill>
                <a:schemeClr val="bg2">
                  <a:lumMod val="75000"/>
                </a:schemeClr>
              </a:solidFill>
            </a:endParaRPr>
          </a:p>
        </p:txBody>
      </p:sp>
      <p:sp>
        <p:nvSpPr>
          <p:cNvPr id="11" name="TextBox 10"/>
          <p:cNvSpPr txBox="1"/>
          <p:nvPr/>
        </p:nvSpPr>
        <p:spPr>
          <a:xfrm>
            <a:off x="7867660" y="1339312"/>
            <a:ext cx="4737252" cy="338554"/>
          </a:xfrm>
          <a:prstGeom prst="rect">
            <a:avLst/>
          </a:prstGeom>
          <a:noFill/>
        </p:spPr>
        <p:txBody>
          <a:bodyPr wrap="square" rtlCol="0">
            <a:spAutoFit/>
          </a:bodyPr>
          <a:lstStyle/>
          <a:p>
            <a:r>
              <a:rPr lang="en-US" sz="1600" dirty="0" smtClean="0">
                <a:solidFill>
                  <a:schemeClr val="tx2">
                    <a:lumMod val="20000"/>
                    <a:lumOff val="80000"/>
                  </a:schemeClr>
                </a:solidFill>
              </a:rPr>
              <a:t>Conversations in public areas</a:t>
            </a:r>
            <a:endParaRPr lang="en-US" sz="1600" dirty="0">
              <a:solidFill>
                <a:schemeClr val="tx2">
                  <a:lumMod val="20000"/>
                  <a:lumOff val="80000"/>
                </a:schemeClr>
              </a:solidFill>
            </a:endParaRPr>
          </a:p>
        </p:txBody>
      </p:sp>
      <p:sp>
        <p:nvSpPr>
          <p:cNvPr id="12" name="TextBox 11"/>
          <p:cNvSpPr txBox="1"/>
          <p:nvPr/>
        </p:nvSpPr>
        <p:spPr>
          <a:xfrm>
            <a:off x="7895370" y="1778225"/>
            <a:ext cx="4737252" cy="338554"/>
          </a:xfrm>
          <a:prstGeom prst="rect">
            <a:avLst/>
          </a:prstGeom>
          <a:noFill/>
        </p:spPr>
        <p:txBody>
          <a:bodyPr wrap="square" rtlCol="0">
            <a:spAutoFit/>
          </a:bodyPr>
          <a:lstStyle/>
          <a:p>
            <a:r>
              <a:rPr lang="en-US" sz="1600" dirty="0" smtClean="0">
                <a:solidFill>
                  <a:schemeClr val="tx2">
                    <a:lumMod val="20000"/>
                    <a:lumOff val="80000"/>
                  </a:schemeClr>
                </a:solidFill>
              </a:rPr>
              <a:t>Social networking</a:t>
            </a:r>
            <a:endParaRPr lang="en-US" sz="1600" i="1" dirty="0">
              <a:solidFill>
                <a:schemeClr val="tx2">
                  <a:lumMod val="20000"/>
                  <a:lumOff val="80000"/>
                </a:schemeClr>
              </a:solidFill>
            </a:endParaRPr>
          </a:p>
        </p:txBody>
      </p:sp>
      <p:sp>
        <p:nvSpPr>
          <p:cNvPr id="13" name="TextBox 12"/>
          <p:cNvSpPr txBox="1"/>
          <p:nvPr/>
        </p:nvSpPr>
        <p:spPr>
          <a:xfrm>
            <a:off x="7895367" y="2216770"/>
            <a:ext cx="4737252" cy="338554"/>
          </a:xfrm>
          <a:prstGeom prst="rect">
            <a:avLst/>
          </a:prstGeom>
          <a:noFill/>
        </p:spPr>
        <p:txBody>
          <a:bodyPr wrap="square" rtlCol="0">
            <a:spAutoFit/>
          </a:bodyPr>
          <a:lstStyle/>
          <a:p>
            <a:r>
              <a:rPr lang="en-US" sz="1600" dirty="0" smtClean="0">
                <a:solidFill>
                  <a:schemeClr val="tx2">
                    <a:lumMod val="20000"/>
                    <a:lumOff val="80000"/>
                  </a:schemeClr>
                </a:solidFill>
              </a:rPr>
              <a:t>Web pages*</a:t>
            </a:r>
            <a:endParaRPr lang="en-US" sz="1600" i="1" dirty="0">
              <a:solidFill>
                <a:schemeClr val="tx2">
                  <a:lumMod val="20000"/>
                  <a:lumOff val="80000"/>
                </a:schemeClr>
              </a:solidFill>
            </a:endParaRPr>
          </a:p>
        </p:txBody>
      </p:sp>
      <p:sp>
        <p:nvSpPr>
          <p:cNvPr id="14" name="TextBox 13"/>
          <p:cNvSpPr txBox="1"/>
          <p:nvPr/>
        </p:nvSpPr>
        <p:spPr>
          <a:xfrm>
            <a:off x="7920246" y="2627599"/>
            <a:ext cx="4737252" cy="338554"/>
          </a:xfrm>
          <a:prstGeom prst="rect">
            <a:avLst/>
          </a:prstGeom>
          <a:noFill/>
        </p:spPr>
        <p:txBody>
          <a:bodyPr wrap="square" rtlCol="0">
            <a:spAutoFit/>
          </a:bodyPr>
          <a:lstStyle/>
          <a:p>
            <a:r>
              <a:rPr lang="en-US" sz="1600" dirty="0" smtClean="0">
                <a:solidFill>
                  <a:schemeClr val="tx2">
                    <a:lumMod val="20000"/>
                    <a:lumOff val="80000"/>
                  </a:schemeClr>
                </a:solidFill>
              </a:rPr>
              <a:t>Emails</a:t>
            </a:r>
            <a:endParaRPr lang="en-US" sz="1600" i="1" dirty="0">
              <a:solidFill>
                <a:schemeClr val="tx2">
                  <a:lumMod val="20000"/>
                  <a:lumOff val="80000"/>
                </a:schemeClr>
              </a:solidFill>
            </a:endParaRPr>
          </a:p>
        </p:txBody>
      </p:sp>
    </p:spTree>
    <p:extLst>
      <p:ext uri="{BB962C8B-B14F-4D97-AF65-F5344CB8AC3E}">
        <p14:creationId xmlns:p14="http://schemas.microsoft.com/office/powerpoint/2010/main" val="14225086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1+#ppt_w/2"/>
                                          </p:val>
                                        </p:tav>
                                        <p:tav tm="100000">
                                          <p:val>
                                            <p:strVal val="#ppt_x"/>
                                          </p:val>
                                        </p:tav>
                                      </p:tavLst>
                                    </p:anim>
                                    <p:anim calcmode="lin" valueType="num">
                                      <p:cBhvr additive="base">
                                        <p:cTn id="16" dur="500" fill="hold"/>
                                        <p:tgtEl>
                                          <p:spTgt spid="34"/>
                                        </p:tgtEl>
                                        <p:attrNameLst>
                                          <p:attrName>ppt_y</p:attrName>
                                        </p:attrNameLst>
                                      </p:cBhvr>
                                      <p:tavLst>
                                        <p:tav tm="0">
                                          <p:val>
                                            <p:strVal val="#ppt_y"/>
                                          </p:val>
                                        </p:tav>
                                        <p:tav tm="100000">
                                          <p:val>
                                            <p:strVal val="#ppt_y"/>
                                          </p:val>
                                        </p:tav>
                                      </p:tavLst>
                                    </p:anim>
                                  </p:childTnLst>
                                </p:cTn>
                              </p:par>
                              <p:par>
                                <p:cTn id="17" presetID="42" presetClass="entr" presetSubtype="0" fill="hold" grpId="0" nodeType="withEffect">
                                  <p:stCondLst>
                                    <p:cond delay="7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120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170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200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P spid="42" grpId="0"/>
      <p:bldP spid="11" grpId="0"/>
      <p:bldP spid="12" grpId="0"/>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13976"/>
          <a:stretch/>
        </p:blipFill>
        <p:spPr>
          <a:xfrm>
            <a:off x="0" y="-20455"/>
            <a:ext cx="12195810" cy="6857996"/>
          </a:xfrm>
          <a:prstGeom prst="rect">
            <a:avLst/>
          </a:prstGeom>
        </p:spPr>
      </p:pic>
      <p:sp>
        <p:nvSpPr>
          <p:cNvPr id="15" name="Rectangle 14"/>
          <p:cNvSpPr/>
          <p:nvPr/>
        </p:nvSpPr>
        <p:spPr>
          <a:xfrm rot="16200000">
            <a:off x="5857375" y="-697234"/>
            <a:ext cx="47725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6" name="Rectangle 15"/>
          <p:cNvSpPr/>
          <p:nvPr/>
        </p:nvSpPr>
        <p:spPr>
          <a:xfrm rot="16200000">
            <a:off x="5361533" y="49581"/>
            <a:ext cx="1468928"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7" name="TextBox 16"/>
          <p:cNvSpPr txBox="1"/>
          <p:nvPr/>
        </p:nvSpPr>
        <p:spPr>
          <a:xfrm>
            <a:off x="-324466" y="5744386"/>
            <a:ext cx="12191997" cy="584775"/>
          </a:xfrm>
          <a:prstGeom prst="rect">
            <a:avLst/>
          </a:prstGeom>
          <a:noFill/>
        </p:spPr>
        <p:txBody>
          <a:bodyPr wrap="square" rtlCol="0">
            <a:spAutoFit/>
          </a:bodyPr>
          <a:lstStyle/>
          <a:p>
            <a:pPr algn="ctr"/>
            <a:r>
              <a:rPr lang="en-US" sz="3200" dirty="0">
                <a:solidFill>
                  <a:schemeClr val="bg2">
                    <a:lumMod val="75000"/>
                  </a:schemeClr>
                </a:solidFill>
              </a:rPr>
              <a:t>	</a:t>
            </a:r>
            <a:r>
              <a:rPr lang="en-US" sz="3200" dirty="0" smtClean="0">
                <a:solidFill>
                  <a:schemeClr val="bg2">
                    <a:lumMod val="75000"/>
                  </a:schemeClr>
                </a:solidFill>
              </a:rPr>
              <a:t>Employees with access to sensitive and proprietary information</a:t>
            </a:r>
            <a:endParaRPr lang="en-US" sz="3200" dirty="0">
              <a:solidFill>
                <a:schemeClr val="bg2">
                  <a:lumMod val="75000"/>
                </a:schemeClr>
              </a:solidFill>
            </a:endParaRPr>
          </a:p>
        </p:txBody>
      </p:sp>
      <p:sp>
        <p:nvSpPr>
          <p:cNvPr id="20" name="TextBox 19"/>
          <p:cNvSpPr txBox="1"/>
          <p:nvPr/>
        </p:nvSpPr>
        <p:spPr>
          <a:xfrm>
            <a:off x="7400933" y="984186"/>
            <a:ext cx="4737252" cy="338554"/>
          </a:xfrm>
          <a:prstGeom prst="rect">
            <a:avLst/>
          </a:prstGeom>
          <a:noFill/>
        </p:spPr>
        <p:txBody>
          <a:bodyPr wrap="square" rtlCol="0">
            <a:spAutoFit/>
          </a:bodyPr>
          <a:lstStyle/>
          <a:p>
            <a:r>
              <a:rPr lang="en-US" sz="1600" dirty="0" smtClean="0">
                <a:solidFill>
                  <a:schemeClr val="tx2">
                    <a:lumMod val="20000"/>
                    <a:lumOff val="80000"/>
                  </a:schemeClr>
                </a:solidFill>
              </a:rPr>
              <a:t>What information do you want to protect?</a:t>
            </a:r>
            <a:endParaRPr lang="en-US" sz="1600" dirty="0">
              <a:solidFill>
                <a:schemeClr val="tx2">
                  <a:lumMod val="20000"/>
                  <a:lumOff val="80000"/>
                </a:schemeClr>
              </a:solidFill>
            </a:endParaRPr>
          </a:p>
        </p:txBody>
      </p:sp>
      <p:sp>
        <p:nvSpPr>
          <p:cNvPr id="21" name="TextBox 20"/>
          <p:cNvSpPr txBox="1"/>
          <p:nvPr/>
        </p:nvSpPr>
        <p:spPr>
          <a:xfrm>
            <a:off x="7397463" y="1423099"/>
            <a:ext cx="4737252" cy="338554"/>
          </a:xfrm>
          <a:prstGeom prst="rect">
            <a:avLst/>
          </a:prstGeom>
          <a:noFill/>
        </p:spPr>
        <p:txBody>
          <a:bodyPr wrap="square" rtlCol="0">
            <a:spAutoFit/>
          </a:bodyPr>
          <a:lstStyle/>
          <a:p>
            <a:r>
              <a:rPr lang="en-US" sz="1600" dirty="0" smtClean="0">
                <a:solidFill>
                  <a:schemeClr val="tx2">
                    <a:lumMod val="20000"/>
                    <a:lumOff val="80000"/>
                  </a:schemeClr>
                </a:solidFill>
              </a:rPr>
              <a:t>Who wants your information?</a:t>
            </a:r>
            <a:endParaRPr lang="en-US" sz="1600" i="1" dirty="0">
              <a:solidFill>
                <a:schemeClr val="tx2">
                  <a:lumMod val="20000"/>
                  <a:lumOff val="80000"/>
                </a:schemeClr>
              </a:solidFill>
            </a:endParaRPr>
          </a:p>
        </p:txBody>
      </p:sp>
      <p:sp>
        <p:nvSpPr>
          <p:cNvPr id="22" name="TextBox 21"/>
          <p:cNvSpPr txBox="1"/>
          <p:nvPr/>
        </p:nvSpPr>
        <p:spPr>
          <a:xfrm>
            <a:off x="7414568" y="1861644"/>
            <a:ext cx="4737252" cy="338554"/>
          </a:xfrm>
          <a:prstGeom prst="rect">
            <a:avLst/>
          </a:prstGeom>
          <a:noFill/>
        </p:spPr>
        <p:txBody>
          <a:bodyPr wrap="square" rtlCol="0">
            <a:spAutoFit/>
          </a:bodyPr>
          <a:lstStyle/>
          <a:p>
            <a:r>
              <a:rPr lang="en-US" sz="1600" dirty="0">
                <a:solidFill>
                  <a:schemeClr val="tx2">
                    <a:lumMod val="20000"/>
                    <a:lumOff val="80000"/>
                  </a:schemeClr>
                </a:solidFill>
              </a:rPr>
              <a:t>I</a:t>
            </a:r>
            <a:r>
              <a:rPr lang="en-US" sz="1600" dirty="0" smtClean="0">
                <a:solidFill>
                  <a:schemeClr val="tx2">
                    <a:lumMod val="20000"/>
                    <a:lumOff val="80000"/>
                  </a:schemeClr>
                </a:solidFill>
              </a:rPr>
              <a:t>s your information vulnerable?</a:t>
            </a:r>
            <a:endParaRPr lang="en-US" sz="1600" i="1" dirty="0">
              <a:solidFill>
                <a:schemeClr val="tx2">
                  <a:lumMod val="20000"/>
                  <a:lumOff val="80000"/>
                </a:schemeClr>
              </a:solidFill>
            </a:endParaRPr>
          </a:p>
        </p:txBody>
      </p:sp>
      <p:sp>
        <p:nvSpPr>
          <p:cNvPr id="24" name="TextBox 23"/>
          <p:cNvSpPr txBox="1"/>
          <p:nvPr/>
        </p:nvSpPr>
        <p:spPr>
          <a:xfrm>
            <a:off x="7403326" y="2290321"/>
            <a:ext cx="4737252" cy="338554"/>
          </a:xfrm>
          <a:prstGeom prst="rect">
            <a:avLst/>
          </a:prstGeom>
          <a:noFill/>
        </p:spPr>
        <p:txBody>
          <a:bodyPr wrap="square" rtlCol="0">
            <a:spAutoFit/>
          </a:bodyPr>
          <a:lstStyle/>
          <a:p>
            <a:r>
              <a:rPr lang="en-US" sz="1600" dirty="0" smtClean="0">
                <a:solidFill>
                  <a:schemeClr val="tx2">
                    <a:lumMod val="20000"/>
                    <a:lumOff val="80000"/>
                  </a:schemeClr>
                </a:solidFill>
              </a:rPr>
              <a:t>How can you protect your information?</a:t>
            </a:r>
            <a:endParaRPr lang="en-US" sz="1600" i="1" dirty="0">
              <a:solidFill>
                <a:schemeClr val="tx2">
                  <a:lumMod val="20000"/>
                  <a:lumOff val="80000"/>
                </a:schemeClr>
              </a:solidFill>
            </a:endParaRPr>
          </a:p>
        </p:txBody>
      </p:sp>
    </p:spTree>
    <p:extLst>
      <p:ext uri="{BB962C8B-B14F-4D97-AF65-F5344CB8AC3E}">
        <p14:creationId xmlns:p14="http://schemas.microsoft.com/office/powerpoint/2010/main" val="37444612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1+#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par>
                                <p:cTn id="17" presetID="42" presetClass="entr" presetSubtype="0" fill="hold" grpId="0" nodeType="withEffect">
                                  <p:stCondLst>
                                    <p:cond delay="70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120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17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anim calcmode="lin" valueType="num">
                                      <p:cBhvr>
                                        <p:cTn id="30" dur="1000" fill="hold"/>
                                        <p:tgtEl>
                                          <p:spTgt spid="22"/>
                                        </p:tgtEl>
                                        <p:attrNameLst>
                                          <p:attrName>ppt_x</p:attrName>
                                        </p:attrNameLst>
                                      </p:cBhvr>
                                      <p:tavLst>
                                        <p:tav tm="0">
                                          <p:val>
                                            <p:strVal val="#ppt_x"/>
                                          </p:val>
                                        </p:tav>
                                        <p:tav tm="100000">
                                          <p:val>
                                            <p:strVal val="#ppt_x"/>
                                          </p:val>
                                        </p:tav>
                                      </p:tavLst>
                                    </p:anim>
                                    <p:anim calcmode="lin" valueType="num">
                                      <p:cBhvr>
                                        <p:cTn id="31" dur="1000" fill="hold"/>
                                        <p:tgtEl>
                                          <p:spTgt spid="2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200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1000"/>
                                        <p:tgtEl>
                                          <p:spTgt spid="24"/>
                                        </p:tgtEl>
                                      </p:cBhvr>
                                    </p:animEffect>
                                    <p:anim calcmode="lin" valueType="num">
                                      <p:cBhvr>
                                        <p:cTn id="35" dur="1000" fill="hold"/>
                                        <p:tgtEl>
                                          <p:spTgt spid="24"/>
                                        </p:tgtEl>
                                        <p:attrNameLst>
                                          <p:attrName>ppt_x</p:attrName>
                                        </p:attrNameLst>
                                      </p:cBhvr>
                                      <p:tavLst>
                                        <p:tav tm="0">
                                          <p:val>
                                            <p:strVal val="#ppt_x"/>
                                          </p:val>
                                        </p:tav>
                                        <p:tav tm="100000">
                                          <p:val>
                                            <p:strVal val="#ppt_x"/>
                                          </p:val>
                                        </p:tav>
                                      </p:tavLst>
                                    </p:anim>
                                    <p:anim calcmode="lin" valueType="num">
                                      <p:cBhvr>
                                        <p:cTn id="3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p:bldP spid="20" grpId="0"/>
      <p:bldP spid="21" grpId="0"/>
      <p:bldP spid="22" grpId="0"/>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t="25971" b="9708"/>
          <a:stretch/>
        </p:blipFill>
        <p:spPr>
          <a:xfrm>
            <a:off x="0" y="-12700"/>
            <a:ext cx="12192000" cy="5575300"/>
          </a:xfrm>
          <a:prstGeom prst="rect">
            <a:avLst/>
          </a:prstGeom>
        </p:spPr>
      </p:pic>
      <p:sp>
        <p:nvSpPr>
          <p:cNvPr id="4" name="Rectangle 3"/>
          <p:cNvSpPr/>
          <p:nvPr/>
        </p:nvSpPr>
        <p:spPr>
          <a:xfrm>
            <a:off x="5672296" y="3818235"/>
            <a:ext cx="4970304" cy="707886"/>
          </a:xfrm>
          <a:prstGeom prst="rect">
            <a:avLst/>
          </a:prstGeom>
          <a:noFill/>
          <a:scene3d>
            <a:camera prst="isometricOffAxis2Left"/>
            <a:lightRig rig="threePt" dir="t"/>
          </a:scene3d>
        </p:spPr>
        <p:txBody>
          <a:bodyPr wrap="square" lIns="91440" tIns="45720" rIns="91440" bIns="45720">
            <a:spAutoFit/>
          </a:bodyPr>
          <a:lstStyle/>
          <a:p>
            <a:pPr algn="ctr"/>
            <a:r>
              <a:rPr lang="en-US" sz="4000" b="1" cap="none" spc="0" dirty="0" smtClean="0">
                <a:ln w="12700">
                  <a:solidFill>
                    <a:schemeClr val="accent3">
                      <a:lumMod val="50000"/>
                    </a:schemeClr>
                  </a:solidFill>
                  <a:prstDash val="solid"/>
                </a:ln>
                <a:solidFill>
                  <a:schemeClr val="tx2">
                    <a:lumMod val="20000"/>
                    <a:lumOff val="80000"/>
                  </a:schemeClr>
                </a:solidFill>
                <a:effectLst>
                  <a:innerShdw blurRad="177800">
                    <a:schemeClr val="accent3">
                      <a:lumMod val="50000"/>
                    </a:schemeClr>
                  </a:innerShdw>
                </a:effectLst>
              </a:rPr>
              <a:t>Practice good OPSEC</a:t>
            </a:r>
            <a:endParaRPr lang="en-US" sz="4000" b="1" cap="none" spc="0" dirty="0">
              <a:ln w="12700">
                <a:solidFill>
                  <a:schemeClr val="accent3">
                    <a:lumMod val="50000"/>
                  </a:schemeClr>
                </a:solidFill>
                <a:prstDash val="solid"/>
              </a:ln>
              <a:solidFill>
                <a:schemeClr val="tx2">
                  <a:lumMod val="20000"/>
                  <a:lumOff val="80000"/>
                </a:schemeClr>
              </a:solidFill>
              <a:effectLst>
                <a:innerShdw blurRad="177800">
                  <a:schemeClr val="accent3">
                    <a:lumMod val="50000"/>
                  </a:schemeClr>
                </a:innerShdw>
              </a:effectLst>
            </a:endParaRPr>
          </a:p>
        </p:txBody>
      </p:sp>
      <p:sp>
        <p:nvSpPr>
          <p:cNvPr id="24" name="Rectangle 23"/>
          <p:cNvSpPr/>
          <p:nvPr/>
        </p:nvSpPr>
        <p:spPr>
          <a:xfrm rot="16200000">
            <a:off x="5195907" y="-138093"/>
            <a:ext cx="1800186"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25" name="Rectangle 24"/>
          <p:cNvSpPr/>
          <p:nvPr/>
        </p:nvSpPr>
        <p:spPr>
          <a:xfrm rot="16200000">
            <a:off x="5954763" y="-1202294"/>
            <a:ext cx="306535" cy="12216068"/>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26" name="TextBox 25"/>
          <p:cNvSpPr txBox="1"/>
          <p:nvPr/>
        </p:nvSpPr>
        <p:spPr>
          <a:xfrm>
            <a:off x="1130506" y="4724643"/>
            <a:ext cx="9729138" cy="369332"/>
          </a:xfrm>
          <a:prstGeom prst="rect">
            <a:avLst/>
          </a:prstGeom>
          <a:noFill/>
        </p:spPr>
        <p:txBody>
          <a:bodyPr wrap="square" rtlCol="0">
            <a:spAutoFit/>
          </a:bodyPr>
          <a:lstStyle/>
          <a:p>
            <a:pPr algn="ctr"/>
            <a:r>
              <a:rPr lang="en-US" b="1"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Things to Remember</a:t>
            </a:r>
            <a:endParaRPr lang="en-US" b="1"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9" name="Group 8"/>
          <p:cNvGrpSpPr/>
          <p:nvPr/>
        </p:nvGrpSpPr>
        <p:grpSpPr>
          <a:xfrm>
            <a:off x="943689" y="5749179"/>
            <a:ext cx="9051074" cy="942380"/>
            <a:chOff x="943689" y="5529190"/>
            <a:chExt cx="9051074" cy="942380"/>
          </a:xfrm>
        </p:grpSpPr>
        <p:sp>
          <p:nvSpPr>
            <p:cNvPr id="10" name="Rectangle 9"/>
            <p:cNvSpPr/>
            <p:nvPr/>
          </p:nvSpPr>
          <p:spPr>
            <a:xfrm>
              <a:off x="943689"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1</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1" name="Rectangle 10"/>
            <p:cNvSpPr/>
            <p:nvPr/>
          </p:nvSpPr>
          <p:spPr>
            <a:xfrm>
              <a:off x="3658314"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2</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2" name="Rectangle 11"/>
            <p:cNvSpPr/>
            <p:nvPr/>
          </p:nvSpPr>
          <p:spPr>
            <a:xfrm>
              <a:off x="6496764"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3</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3" name="Rectangle 12"/>
            <p:cNvSpPr/>
            <p:nvPr/>
          </p:nvSpPr>
          <p:spPr>
            <a:xfrm>
              <a:off x="9459039" y="552919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4</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grpSp>
      <p:sp>
        <p:nvSpPr>
          <p:cNvPr id="16" name="TextBox 15"/>
          <p:cNvSpPr txBox="1"/>
          <p:nvPr/>
        </p:nvSpPr>
        <p:spPr>
          <a:xfrm>
            <a:off x="1248402" y="5060471"/>
            <a:ext cx="9729138" cy="307777"/>
          </a:xfrm>
          <a:prstGeom prst="rect">
            <a:avLst/>
          </a:prstGeom>
          <a:noFill/>
        </p:spPr>
        <p:txBody>
          <a:bodyPr wrap="square" rtlCol="0">
            <a:spAutoFit/>
          </a:bodyPr>
          <a:lstStyle/>
          <a:p>
            <a:pPr algn="ctr"/>
            <a:r>
              <a:rPr lang="en-US" sz="1400"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Consider the threat when you…</a:t>
            </a:r>
            <a:endParaRPr lang="en-US" sz="1400"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5" name="Group 4"/>
          <p:cNvGrpSpPr/>
          <p:nvPr/>
        </p:nvGrpSpPr>
        <p:grpSpPr>
          <a:xfrm>
            <a:off x="1373333" y="5484412"/>
            <a:ext cx="10469672" cy="1147272"/>
            <a:chOff x="1373333" y="5484412"/>
            <a:chExt cx="10469672" cy="1147272"/>
          </a:xfrm>
        </p:grpSpPr>
        <p:grpSp>
          <p:nvGrpSpPr>
            <p:cNvPr id="3" name="Group 2"/>
            <p:cNvGrpSpPr/>
            <p:nvPr/>
          </p:nvGrpSpPr>
          <p:grpSpPr>
            <a:xfrm>
              <a:off x="1373333" y="5484412"/>
              <a:ext cx="10469672" cy="1147272"/>
              <a:chOff x="1373333" y="5484412"/>
              <a:chExt cx="10469672" cy="1147272"/>
            </a:xfrm>
          </p:grpSpPr>
          <p:sp>
            <p:nvSpPr>
              <p:cNvPr id="19" name="TextBox 18"/>
              <p:cNvSpPr txBox="1"/>
              <p:nvPr/>
            </p:nvSpPr>
            <p:spPr>
              <a:xfrm>
                <a:off x="1373333" y="5909067"/>
                <a:ext cx="1649890" cy="523220"/>
              </a:xfrm>
              <a:prstGeom prst="rect">
                <a:avLst/>
              </a:prstGeom>
              <a:noFill/>
            </p:spPr>
            <p:txBody>
              <a:bodyPr wrap="square" rtlCol="0">
                <a:spAutoFit/>
              </a:bodyPr>
              <a:lstStyle/>
              <a:p>
                <a:r>
                  <a:rPr lang="en-US" sz="1400" dirty="0" smtClean="0">
                    <a:solidFill>
                      <a:schemeClr val="bg2">
                        <a:lumMod val="75000"/>
                      </a:schemeClr>
                    </a:solidFill>
                  </a:rPr>
                  <a:t>Use the phone or send email</a:t>
                </a:r>
                <a:endParaRPr lang="en-US" sz="1400" dirty="0">
                  <a:solidFill>
                    <a:schemeClr val="bg2">
                      <a:lumMod val="75000"/>
                    </a:schemeClr>
                  </a:solidFill>
                </a:endParaRPr>
              </a:p>
            </p:txBody>
          </p:sp>
          <p:sp>
            <p:nvSpPr>
              <p:cNvPr id="20" name="TextBox 19"/>
              <p:cNvSpPr txBox="1"/>
              <p:nvPr/>
            </p:nvSpPr>
            <p:spPr>
              <a:xfrm>
                <a:off x="4086734" y="5893020"/>
                <a:ext cx="1760603" cy="738664"/>
              </a:xfrm>
              <a:prstGeom prst="rect">
                <a:avLst/>
              </a:prstGeom>
              <a:noFill/>
            </p:spPr>
            <p:txBody>
              <a:bodyPr wrap="square" rtlCol="0">
                <a:spAutoFit/>
              </a:bodyPr>
              <a:lstStyle/>
              <a:p>
                <a:r>
                  <a:rPr lang="en-US" sz="1400" dirty="0" smtClean="0">
                    <a:solidFill>
                      <a:schemeClr val="bg2">
                        <a:lumMod val="75000"/>
                      </a:schemeClr>
                    </a:solidFill>
                  </a:rPr>
                  <a:t>Answer work-related questions from strangers</a:t>
                </a:r>
                <a:endParaRPr lang="en-US" sz="1400" dirty="0">
                  <a:solidFill>
                    <a:schemeClr val="bg2">
                      <a:lumMod val="75000"/>
                    </a:schemeClr>
                  </a:solidFill>
                </a:endParaRPr>
              </a:p>
            </p:txBody>
          </p:sp>
          <p:sp>
            <p:nvSpPr>
              <p:cNvPr id="21" name="TextBox 20"/>
              <p:cNvSpPr txBox="1"/>
              <p:nvPr/>
            </p:nvSpPr>
            <p:spPr>
              <a:xfrm>
                <a:off x="6962287" y="5930722"/>
                <a:ext cx="2241872" cy="523220"/>
              </a:xfrm>
              <a:prstGeom prst="rect">
                <a:avLst/>
              </a:prstGeom>
              <a:noFill/>
            </p:spPr>
            <p:txBody>
              <a:bodyPr wrap="square" rtlCol="0">
                <a:spAutoFit/>
              </a:bodyPr>
              <a:lstStyle/>
              <a:p>
                <a:r>
                  <a:rPr lang="en-US" sz="1400" dirty="0" smtClean="0">
                    <a:solidFill>
                      <a:schemeClr val="bg2">
                        <a:lumMod val="75000"/>
                      </a:schemeClr>
                    </a:solidFill>
                  </a:rPr>
                  <a:t>Discuss work in public places </a:t>
                </a:r>
                <a:endParaRPr lang="en-US" sz="1400" dirty="0">
                  <a:solidFill>
                    <a:schemeClr val="bg2">
                      <a:lumMod val="75000"/>
                    </a:schemeClr>
                  </a:solidFill>
                </a:endParaRPr>
              </a:p>
            </p:txBody>
          </p:sp>
          <p:sp>
            <p:nvSpPr>
              <p:cNvPr id="22" name="TextBox 21"/>
              <p:cNvSpPr txBox="1"/>
              <p:nvPr/>
            </p:nvSpPr>
            <p:spPr>
              <a:xfrm>
                <a:off x="9969035" y="5868957"/>
                <a:ext cx="1873970" cy="738664"/>
              </a:xfrm>
              <a:prstGeom prst="rect">
                <a:avLst/>
              </a:prstGeom>
              <a:noFill/>
            </p:spPr>
            <p:txBody>
              <a:bodyPr wrap="square" rtlCol="0">
                <a:spAutoFit/>
              </a:bodyPr>
              <a:lstStyle/>
              <a:p>
                <a:r>
                  <a:rPr lang="en-US" sz="1400" dirty="0" smtClean="0">
                    <a:solidFill>
                      <a:schemeClr val="bg2">
                        <a:lumMod val="75000"/>
                      </a:schemeClr>
                    </a:solidFill>
                  </a:rPr>
                  <a:t>Post on social media or engage in social networking</a:t>
                </a:r>
                <a:endParaRPr lang="en-US" sz="1400" dirty="0">
                  <a:solidFill>
                    <a:schemeClr val="bg2">
                      <a:lumMod val="75000"/>
                    </a:schemeClr>
                  </a:solidFill>
                </a:endParaRPr>
              </a:p>
            </p:txBody>
          </p:sp>
          <p:sp>
            <p:nvSpPr>
              <p:cNvPr id="27" name="Freeform 174"/>
              <p:cNvSpPr>
                <a:spLocks/>
              </p:cNvSpPr>
              <p:nvPr/>
            </p:nvSpPr>
            <p:spPr bwMode="auto">
              <a:xfrm>
                <a:off x="1730402" y="5497978"/>
                <a:ext cx="312420" cy="361028"/>
              </a:xfrm>
              <a:custGeom>
                <a:avLst/>
                <a:gdLst>
                  <a:gd name="T0" fmla="*/ 44 w 60"/>
                  <a:gd name="T1" fmla="*/ 36 h 60"/>
                  <a:gd name="T2" fmla="*/ 36 w 60"/>
                  <a:gd name="T3" fmla="*/ 44 h 60"/>
                  <a:gd name="T4" fmla="*/ 24 w 60"/>
                  <a:gd name="T5" fmla="*/ 36 h 60"/>
                  <a:gd name="T6" fmla="*/ 16 w 60"/>
                  <a:gd name="T7" fmla="*/ 24 h 60"/>
                  <a:gd name="T8" fmla="*/ 24 w 60"/>
                  <a:gd name="T9" fmla="*/ 16 h 60"/>
                  <a:gd name="T10" fmla="*/ 12 w 60"/>
                  <a:gd name="T11" fmla="*/ 0 h 60"/>
                  <a:gd name="T12" fmla="*/ 0 w 60"/>
                  <a:gd name="T13" fmla="*/ 12 h 60"/>
                  <a:gd name="T14" fmla="*/ 16 w 60"/>
                  <a:gd name="T15" fmla="*/ 44 h 60"/>
                  <a:gd name="T16" fmla="*/ 48 w 60"/>
                  <a:gd name="T17" fmla="*/ 60 h 60"/>
                  <a:gd name="T18" fmla="*/ 60 w 60"/>
                  <a:gd name="T19" fmla="*/ 48 h 60"/>
                  <a:gd name="T20" fmla="*/ 44 w 60"/>
                  <a:gd name="T21" fmla="*/ 3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44" y="36"/>
                    </a:moveTo>
                    <a:cubicBezTo>
                      <a:pt x="40" y="40"/>
                      <a:pt x="40" y="44"/>
                      <a:pt x="36" y="44"/>
                    </a:cubicBezTo>
                    <a:cubicBezTo>
                      <a:pt x="32" y="44"/>
                      <a:pt x="28" y="40"/>
                      <a:pt x="24" y="36"/>
                    </a:cubicBezTo>
                    <a:cubicBezTo>
                      <a:pt x="20" y="32"/>
                      <a:pt x="16" y="28"/>
                      <a:pt x="16" y="24"/>
                    </a:cubicBezTo>
                    <a:cubicBezTo>
                      <a:pt x="16" y="20"/>
                      <a:pt x="20" y="20"/>
                      <a:pt x="24" y="16"/>
                    </a:cubicBezTo>
                    <a:cubicBezTo>
                      <a:pt x="28" y="12"/>
                      <a:pt x="16" y="0"/>
                      <a:pt x="12" y="0"/>
                    </a:cubicBezTo>
                    <a:cubicBezTo>
                      <a:pt x="8" y="0"/>
                      <a:pt x="0" y="12"/>
                      <a:pt x="0" y="12"/>
                    </a:cubicBezTo>
                    <a:cubicBezTo>
                      <a:pt x="0" y="20"/>
                      <a:pt x="8" y="36"/>
                      <a:pt x="16" y="44"/>
                    </a:cubicBezTo>
                    <a:cubicBezTo>
                      <a:pt x="24" y="52"/>
                      <a:pt x="40" y="60"/>
                      <a:pt x="48" y="60"/>
                    </a:cubicBezTo>
                    <a:cubicBezTo>
                      <a:pt x="48" y="60"/>
                      <a:pt x="60" y="52"/>
                      <a:pt x="60" y="48"/>
                    </a:cubicBezTo>
                    <a:cubicBezTo>
                      <a:pt x="60" y="44"/>
                      <a:pt x="48" y="32"/>
                      <a:pt x="44" y="36"/>
                    </a:cubicBezTo>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28" name="Freeform 233"/>
              <p:cNvSpPr>
                <a:spLocks noChangeAspect="1" noEditPoints="1"/>
              </p:cNvSpPr>
              <p:nvPr/>
            </p:nvSpPr>
            <p:spPr bwMode="auto">
              <a:xfrm>
                <a:off x="7414874" y="5551411"/>
                <a:ext cx="393792" cy="353190"/>
              </a:xfrm>
              <a:custGeom>
                <a:avLst/>
                <a:gdLst>
                  <a:gd name="T0" fmla="*/ 30 w 72"/>
                  <a:gd name="T1" fmla="*/ 8 h 64"/>
                  <a:gd name="T2" fmla="*/ 21 w 72"/>
                  <a:gd name="T3" fmla="*/ 9 h 64"/>
                  <a:gd name="T4" fmla="*/ 14 w 72"/>
                  <a:gd name="T5" fmla="*/ 13 h 64"/>
                  <a:gd name="T6" fmla="*/ 8 w 72"/>
                  <a:gd name="T7" fmla="*/ 24 h 64"/>
                  <a:gd name="T8" fmla="*/ 10 w 72"/>
                  <a:gd name="T9" fmla="*/ 31 h 64"/>
                  <a:gd name="T10" fmla="*/ 16 w 72"/>
                  <a:gd name="T11" fmla="*/ 36 h 64"/>
                  <a:gd name="T12" fmla="*/ 19 w 72"/>
                  <a:gd name="T13" fmla="*/ 42 h 64"/>
                  <a:gd name="T14" fmla="*/ 19 w 72"/>
                  <a:gd name="T15" fmla="*/ 43 h 64"/>
                  <a:gd name="T16" fmla="*/ 20 w 72"/>
                  <a:gd name="T17" fmla="*/ 43 h 64"/>
                  <a:gd name="T18" fmla="*/ 25 w 72"/>
                  <a:gd name="T19" fmla="*/ 40 h 64"/>
                  <a:gd name="T20" fmla="*/ 26 w 72"/>
                  <a:gd name="T21" fmla="*/ 40 h 64"/>
                  <a:gd name="T22" fmla="*/ 30 w 72"/>
                  <a:gd name="T23" fmla="*/ 41 h 64"/>
                  <a:gd name="T24" fmla="*/ 39 w 72"/>
                  <a:gd name="T25" fmla="*/ 39 h 64"/>
                  <a:gd name="T26" fmla="*/ 46 w 72"/>
                  <a:gd name="T27" fmla="*/ 35 h 64"/>
                  <a:gd name="T28" fmla="*/ 52 w 72"/>
                  <a:gd name="T29" fmla="*/ 24 h 64"/>
                  <a:gd name="T30" fmla="*/ 46 w 72"/>
                  <a:gd name="T31" fmla="*/ 13 h 64"/>
                  <a:gd name="T32" fmla="*/ 39 w 72"/>
                  <a:gd name="T33" fmla="*/ 9 h 64"/>
                  <a:gd name="T34" fmla="*/ 30 w 72"/>
                  <a:gd name="T35" fmla="*/ 8 h 64"/>
                  <a:gd name="T36" fmla="*/ 30 w 72"/>
                  <a:gd name="T37" fmla="*/ 0 h 64"/>
                  <a:gd name="T38" fmla="*/ 30 w 72"/>
                  <a:gd name="T39" fmla="*/ 0 h 64"/>
                  <a:gd name="T40" fmla="*/ 60 w 72"/>
                  <a:gd name="T41" fmla="*/ 24 h 64"/>
                  <a:gd name="T42" fmla="*/ 30 w 72"/>
                  <a:gd name="T43" fmla="*/ 49 h 64"/>
                  <a:gd name="T44" fmla="*/ 25 w 72"/>
                  <a:gd name="T45" fmla="*/ 48 h 64"/>
                  <a:gd name="T46" fmla="*/ 4 w 72"/>
                  <a:gd name="T47" fmla="*/ 56 h 64"/>
                  <a:gd name="T48" fmla="*/ 4 w 72"/>
                  <a:gd name="T49" fmla="*/ 54 h 64"/>
                  <a:gd name="T50" fmla="*/ 11 w 72"/>
                  <a:gd name="T51" fmla="*/ 45 h 64"/>
                  <a:gd name="T52" fmla="*/ 11 w 72"/>
                  <a:gd name="T53" fmla="*/ 43 h 64"/>
                  <a:gd name="T54" fmla="*/ 0 w 72"/>
                  <a:gd name="T55" fmla="*/ 24 h 64"/>
                  <a:gd name="T56" fmla="*/ 30 w 72"/>
                  <a:gd name="T57" fmla="*/ 0 h 64"/>
                  <a:gd name="T58" fmla="*/ 62 w 72"/>
                  <a:gd name="T59" fmla="*/ 54 h 64"/>
                  <a:gd name="T60" fmla="*/ 68 w 72"/>
                  <a:gd name="T61" fmla="*/ 63 h 64"/>
                  <a:gd name="T62" fmla="*/ 68 w 72"/>
                  <a:gd name="T63" fmla="*/ 64 h 64"/>
                  <a:gd name="T64" fmla="*/ 50 w 72"/>
                  <a:gd name="T65" fmla="*/ 57 h 64"/>
                  <a:gd name="T66" fmla="*/ 46 w 72"/>
                  <a:gd name="T67" fmla="*/ 58 h 64"/>
                  <a:gd name="T68" fmla="*/ 30 w 72"/>
                  <a:gd name="T69" fmla="*/ 53 h 64"/>
                  <a:gd name="T70" fmla="*/ 54 w 72"/>
                  <a:gd name="T71" fmla="*/ 45 h 64"/>
                  <a:gd name="T72" fmla="*/ 62 w 72"/>
                  <a:gd name="T73" fmla="*/ 36 h 64"/>
                  <a:gd name="T74" fmla="*/ 65 w 72"/>
                  <a:gd name="T75" fmla="*/ 24 h 64"/>
                  <a:gd name="T76" fmla="*/ 65 w 72"/>
                  <a:gd name="T77" fmla="*/ 22 h 64"/>
                  <a:gd name="T78" fmla="*/ 72 w 72"/>
                  <a:gd name="T79" fmla="*/ 37 h 64"/>
                  <a:gd name="T80" fmla="*/ 62 w 72"/>
                  <a:gd name="T81" fmla="*/ 53 h 64"/>
                  <a:gd name="T82" fmla="*/ 62 w 72"/>
                  <a:gd name="T8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2" h="64">
                    <a:moveTo>
                      <a:pt x="30" y="8"/>
                    </a:moveTo>
                    <a:cubicBezTo>
                      <a:pt x="27" y="8"/>
                      <a:pt x="24" y="8"/>
                      <a:pt x="21" y="9"/>
                    </a:cubicBezTo>
                    <a:cubicBezTo>
                      <a:pt x="18" y="10"/>
                      <a:pt x="16" y="12"/>
                      <a:pt x="14" y="13"/>
                    </a:cubicBezTo>
                    <a:cubicBezTo>
                      <a:pt x="10" y="16"/>
                      <a:pt x="8" y="20"/>
                      <a:pt x="8" y="24"/>
                    </a:cubicBezTo>
                    <a:cubicBezTo>
                      <a:pt x="8" y="27"/>
                      <a:pt x="9" y="29"/>
                      <a:pt x="10" y="31"/>
                    </a:cubicBezTo>
                    <a:cubicBezTo>
                      <a:pt x="11" y="33"/>
                      <a:pt x="13" y="35"/>
                      <a:pt x="16" y="36"/>
                    </a:cubicBezTo>
                    <a:cubicBezTo>
                      <a:pt x="17" y="38"/>
                      <a:pt x="19" y="40"/>
                      <a:pt x="19" y="42"/>
                    </a:cubicBezTo>
                    <a:cubicBezTo>
                      <a:pt x="19" y="42"/>
                      <a:pt x="19" y="43"/>
                      <a:pt x="19" y="43"/>
                    </a:cubicBezTo>
                    <a:cubicBezTo>
                      <a:pt x="19" y="43"/>
                      <a:pt x="20" y="43"/>
                      <a:pt x="20" y="43"/>
                    </a:cubicBezTo>
                    <a:cubicBezTo>
                      <a:pt x="21" y="41"/>
                      <a:pt x="23" y="40"/>
                      <a:pt x="25" y="40"/>
                    </a:cubicBezTo>
                    <a:cubicBezTo>
                      <a:pt x="26" y="40"/>
                      <a:pt x="26" y="40"/>
                      <a:pt x="26" y="40"/>
                    </a:cubicBezTo>
                    <a:cubicBezTo>
                      <a:pt x="28" y="40"/>
                      <a:pt x="29" y="41"/>
                      <a:pt x="30" y="41"/>
                    </a:cubicBezTo>
                    <a:cubicBezTo>
                      <a:pt x="33" y="41"/>
                      <a:pt x="36" y="40"/>
                      <a:pt x="39" y="39"/>
                    </a:cubicBezTo>
                    <a:cubicBezTo>
                      <a:pt x="42" y="38"/>
                      <a:pt x="44" y="37"/>
                      <a:pt x="46" y="35"/>
                    </a:cubicBezTo>
                    <a:cubicBezTo>
                      <a:pt x="50" y="32"/>
                      <a:pt x="52" y="28"/>
                      <a:pt x="52" y="24"/>
                    </a:cubicBezTo>
                    <a:cubicBezTo>
                      <a:pt x="52" y="20"/>
                      <a:pt x="50" y="16"/>
                      <a:pt x="46" y="13"/>
                    </a:cubicBezTo>
                    <a:cubicBezTo>
                      <a:pt x="44" y="12"/>
                      <a:pt x="42" y="10"/>
                      <a:pt x="39" y="9"/>
                    </a:cubicBezTo>
                    <a:cubicBezTo>
                      <a:pt x="36" y="8"/>
                      <a:pt x="33" y="8"/>
                      <a:pt x="30" y="8"/>
                    </a:cubicBezTo>
                    <a:close/>
                    <a:moveTo>
                      <a:pt x="30" y="0"/>
                    </a:moveTo>
                    <a:cubicBezTo>
                      <a:pt x="30" y="0"/>
                      <a:pt x="30" y="0"/>
                      <a:pt x="30" y="0"/>
                    </a:cubicBezTo>
                    <a:cubicBezTo>
                      <a:pt x="47" y="0"/>
                      <a:pt x="60" y="11"/>
                      <a:pt x="60" y="24"/>
                    </a:cubicBezTo>
                    <a:cubicBezTo>
                      <a:pt x="60" y="38"/>
                      <a:pt x="47" y="49"/>
                      <a:pt x="30" y="49"/>
                    </a:cubicBezTo>
                    <a:cubicBezTo>
                      <a:pt x="28" y="49"/>
                      <a:pt x="27" y="48"/>
                      <a:pt x="25" y="48"/>
                    </a:cubicBezTo>
                    <a:cubicBezTo>
                      <a:pt x="19" y="55"/>
                      <a:pt x="11" y="56"/>
                      <a:pt x="4" y="56"/>
                    </a:cubicBezTo>
                    <a:cubicBezTo>
                      <a:pt x="4" y="54"/>
                      <a:pt x="4" y="54"/>
                      <a:pt x="4" y="54"/>
                    </a:cubicBezTo>
                    <a:cubicBezTo>
                      <a:pt x="8" y="52"/>
                      <a:pt x="11" y="49"/>
                      <a:pt x="11" y="45"/>
                    </a:cubicBezTo>
                    <a:cubicBezTo>
                      <a:pt x="11" y="44"/>
                      <a:pt x="11" y="44"/>
                      <a:pt x="11" y="43"/>
                    </a:cubicBezTo>
                    <a:cubicBezTo>
                      <a:pt x="4" y="39"/>
                      <a:pt x="0" y="32"/>
                      <a:pt x="0" y="24"/>
                    </a:cubicBezTo>
                    <a:cubicBezTo>
                      <a:pt x="0" y="11"/>
                      <a:pt x="13" y="0"/>
                      <a:pt x="30" y="0"/>
                    </a:cubicBezTo>
                    <a:close/>
                    <a:moveTo>
                      <a:pt x="62" y="54"/>
                    </a:moveTo>
                    <a:cubicBezTo>
                      <a:pt x="62" y="58"/>
                      <a:pt x="65" y="61"/>
                      <a:pt x="68" y="63"/>
                    </a:cubicBezTo>
                    <a:cubicBezTo>
                      <a:pt x="68" y="64"/>
                      <a:pt x="68" y="64"/>
                      <a:pt x="68" y="64"/>
                    </a:cubicBezTo>
                    <a:cubicBezTo>
                      <a:pt x="62" y="64"/>
                      <a:pt x="56" y="63"/>
                      <a:pt x="50" y="57"/>
                    </a:cubicBezTo>
                    <a:cubicBezTo>
                      <a:pt x="49" y="58"/>
                      <a:pt x="47" y="58"/>
                      <a:pt x="46" y="58"/>
                    </a:cubicBezTo>
                    <a:cubicBezTo>
                      <a:pt x="40" y="58"/>
                      <a:pt x="35" y="56"/>
                      <a:pt x="30" y="53"/>
                    </a:cubicBezTo>
                    <a:cubicBezTo>
                      <a:pt x="39" y="53"/>
                      <a:pt x="48" y="50"/>
                      <a:pt x="54" y="45"/>
                    </a:cubicBezTo>
                    <a:cubicBezTo>
                      <a:pt x="57" y="42"/>
                      <a:pt x="60" y="39"/>
                      <a:pt x="62" y="36"/>
                    </a:cubicBezTo>
                    <a:cubicBezTo>
                      <a:pt x="64" y="32"/>
                      <a:pt x="65" y="28"/>
                      <a:pt x="65" y="24"/>
                    </a:cubicBezTo>
                    <a:cubicBezTo>
                      <a:pt x="65" y="24"/>
                      <a:pt x="65" y="23"/>
                      <a:pt x="65" y="22"/>
                    </a:cubicBezTo>
                    <a:cubicBezTo>
                      <a:pt x="69" y="26"/>
                      <a:pt x="72" y="31"/>
                      <a:pt x="72" y="37"/>
                    </a:cubicBezTo>
                    <a:cubicBezTo>
                      <a:pt x="72" y="43"/>
                      <a:pt x="68" y="49"/>
                      <a:pt x="62" y="53"/>
                    </a:cubicBezTo>
                    <a:cubicBezTo>
                      <a:pt x="62" y="53"/>
                      <a:pt x="62" y="54"/>
                      <a:pt x="62" y="54"/>
                    </a:cubicBezTo>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30" name="Freeform 235"/>
              <p:cNvSpPr>
                <a:spLocks/>
              </p:cNvSpPr>
              <p:nvPr/>
            </p:nvSpPr>
            <p:spPr bwMode="auto">
              <a:xfrm>
                <a:off x="4612073" y="5552613"/>
                <a:ext cx="318968" cy="295533"/>
              </a:xfrm>
              <a:custGeom>
                <a:avLst/>
                <a:gdLst>
                  <a:gd name="T0" fmla="*/ 32 w 56"/>
                  <a:gd name="T1" fmla="*/ 36 h 52"/>
                  <a:gd name="T2" fmla="*/ 32 w 56"/>
                  <a:gd name="T3" fmla="*/ 33 h 52"/>
                  <a:gd name="T4" fmla="*/ 40 w 56"/>
                  <a:gd name="T5" fmla="*/ 18 h 52"/>
                  <a:gd name="T6" fmla="*/ 28 w 56"/>
                  <a:gd name="T7" fmla="*/ 0 h 52"/>
                  <a:gd name="T8" fmla="*/ 16 w 56"/>
                  <a:gd name="T9" fmla="*/ 18 h 52"/>
                  <a:gd name="T10" fmla="*/ 24 w 56"/>
                  <a:gd name="T11" fmla="*/ 33 h 52"/>
                  <a:gd name="T12" fmla="*/ 24 w 56"/>
                  <a:gd name="T13" fmla="*/ 36 h 52"/>
                  <a:gd name="T14" fmla="*/ 0 w 56"/>
                  <a:gd name="T15" fmla="*/ 52 h 52"/>
                  <a:gd name="T16" fmla="*/ 56 w 56"/>
                  <a:gd name="T17" fmla="*/ 52 h 52"/>
                  <a:gd name="T18" fmla="*/ 32 w 56"/>
                  <a:gd name="T19"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2">
                    <a:moveTo>
                      <a:pt x="32" y="36"/>
                    </a:moveTo>
                    <a:cubicBezTo>
                      <a:pt x="32" y="33"/>
                      <a:pt x="32" y="33"/>
                      <a:pt x="32" y="33"/>
                    </a:cubicBezTo>
                    <a:cubicBezTo>
                      <a:pt x="36" y="30"/>
                      <a:pt x="40" y="24"/>
                      <a:pt x="40" y="18"/>
                    </a:cubicBezTo>
                    <a:cubicBezTo>
                      <a:pt x="40" y="8"/>
                      <a:pt x="40" y="0"/>
                      <a:pt x="28" y="0"/>
                    </a:cubicBezTo>
                    <a:cubicBezTo>
                      <a:pt x="16" y="0"/>
                      <a:pt x="16" y="8"/>
                      <a:pt x="16" y="18"/>
                    </a:cubicBezTo>
                    <a:cubicBezTo>
                      <a:pt x="16" y="24"/>
                      <a:pt x="20" y="30"/>
                      <a:pt x="24" y="33"/>
                    </a:cubicBezTo>
                    <a:cubicBezTo>
                      <a:pt x="24" y="36"/>
                      <a:pt x="24" y="36"/>
                      <a:pt x="24" y="36"/>
                    </a:cubicBezTo>
                    <a:cubicBezTo>
                      <a:pt x="10" y="37"/>
                      <a:pt x="0" y="44"/>
                      <a:pt x="0" y="52"/>
                    </a:cubicBezTo>
                    <a:cubicBezTo>
                      <a:pt x="56" y="52"/>
                      <a:pt x="56" y="52"/>
                      <a:pt x="56" y="52"/>
                    </a:cubicBezTo>
                    <a:cubicBezTo>
                      <a:pt x="56" y="44"/>
                      <a:pt x="46" y="37"/>
                      <a:pt x="32" y="36"/>
                    </a:cubicBezTo>
                  </a:path>
                </a:pathLst>
              </a:custGeom>
              <a:solidFill>
                <a:schemeClr val="tx2">
                  <a:lumMod val="40000"/>
                  <a:lumOff val="60000"/>
                </a:schemeClr>
              </a:solidFill>
              <a:ln>
                <a:noFill/>
              </a:ln>
            </p:spPr>
            <p:txBody>
              <a:bodyPr vert="horz" wrap="square" lIns="76188" tIns="38094" rIns="76188" bIns="38094" numCol="1" anchor="t" anchorCtr="0" compatLnSpc="1">
                <a:prstTxWarp prst="textNoShape">
                  <a:avLst/>
                </a:prstTxWarp>
              </a:bodyPr>
              <a:lstStyle/>
              <a:p>
                <a:endParaRPr lang="bg-BG"/>
              </a:p>
            </p:txBody>
          </p:sp>
          <p:sp>
            <p:nvSpPr>
              <p:cNvPr id="31" name="Freeform 236"/>
              <p:cNvSpPr>
                <a:spLocks/>
              </p:cNvSpPr>
              <p:nvPr/>
            </p:nvSpPr>
            <p:spPr bwMode="auto">
              <a:xfrm>
                <a:off x="4520941" y="5484412"/>
                <a:ext cx="218722" cy="295533"/>
              </a:xfrm>
              <a:custGeom>
                <a:avLst/>
                <a:gdLst>
                  <a:gd name="T0" fmla="*/ 20 w 39"/>
                  <a:gd name="T1" fmla="*/ 50 h 52"/>
                  <a:gd name="T2" fmla="*/ 33 w 39"/>
                  <a:gd name="T3" fmla="*/ 45 h 52"/>
                  <a:gd name="T4" fmla="*/ 30 w 39"/>
                  <a:gd name="T5" fmla="*/ 41 h 52"/>
                  <a:gd name="T6" fmla="*/ 28 w 39"/>
                  <a:gd name="T7" fmla="*/ 30 h 52"/>
                  <a:gd name="T8" fmla="*/ 29 w 39"/>
                  <a:gd name="T9" fmla="*/ 15 h 52"/>
                  <a:gd name="T10" fmla="*/ 39 w 39"/>
                  <a:gd name="T11" fmla="*/ 8 h 52"/>
                  <a:gd name="T12" fmla="*/ 28 w 39"/>
                  <a:gd name="T13" fmla="*/ 0 h 52"/>
                  <a:gd name="T14" fmla="*/ 16 w 39"/>
                  <a:gd name="T15" fmla="*/ 18 h 52"/>
                  <a:gd name="T16" fmla="*/ 24 w 39"/>
                  <a:gd name="T17" fmla="*/ 33 h 52"/>
                  <a:gd name="T18" fmla="*/ 24 w 39"/>
                  <a:gd name="T19" fmla="*/ 36 h 52"/>
                  <a:gd name="T20" fmla="*/ 0 w 39"/>
                  <a:gd name="T21" fmla="*/ 52 h 52"/>
                  <a:gd name="T22" fmla="*/ 17 w 39"/>
                  <a:gd name="T23" fmla="*/ 52 h 52"/>
                  <a:gd name="T24" fmla="*/ 20 w 39"/>
                  <a:gd name="T25"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52">
                    <a:moveTo>
                      <a:pt x="20" y="50"/>
                    </a:moveTo>
                    <a:cubicBezTo>
                      <a:pt x="24" y="47"/>
                      <a:pt x="28" y="46"/>
                      <a:pt x="33" y="45"/>
                    </a:cubicBezTo>
                    <a:cubicBezTo>
                      <a:pt x="32" y="44"/>
                      <a:pt x="31" y="42"/>
                      <a:pt x="30" y="41"/>
                    </a:cubicBezTo>
                    <a:cubicBezTo>
                      <a:pt x="29" y="38"/>
                      <a:pt x="28" y="34"/>
                      <a:pt x="28" y="30"/>
                    </a:cubicBezTo>
                    <a:cubicBezTo>
                      <a:pt x="28" y="25"/>
                      <a:pt x="28" y="20"/>
                      <a:pt x="29" y="15"/>
                    </a:cubicBezTo>
                    <a:cubicBezTo>
                      <a:pt x="31" y="11"/>
                      <a:pt x="35" y="9"/>
                      <a:pt x="39" y="8"/>
                    </a:cubicBezTo>
                    <a:cubicBezTo>
                      <a:pt x="38" y="3"/>
                      <a:pt x="35" y="0"/>
                      <a:pt x="28" y="0"/>
                    </a:cubicBezTo>
                    <a:cubicBezTo>
                      <a:pt x="16" y="0"/>
                      <a:pt x="16" y="8"/>
                      <a:pt x="16" y="18"/>
                    </a:cubicBezTo>
                    <a:cubicBezTo>
                      <a:pt x="16" y="24"/>
                      <a:pt x="20" y="30"/>
                      <a:pt x="24" y="33"/>
                    </a:cubicBezTo>
                    <a:cubicBezTo>
                      <a:pt x="24" y="36"/>
                      <a:pt x="24" y="36"/>
                      <a:pt x="24" y="36"/>
                    </a:cubicBezTo>
                    <a:cubicBezTo>
                      <a:pt x="10" y="37"/>
                      <a:pt x="0" y="44"/>
                      <a:pt x="0" y="52"/>
                    </a:cubicBezTo>
                    <a:cubicBezTo>
                      <a:pt x="17" y="52"/>
                      <a:pt x="17" y="52"/>
                      <a:pt x="17" y="52"/>
                    </a:cubicBezTo>
                    <a:cubicBezTo>
                      <a:pt x="18" y="51"/>
                      <a:pt x="19" y="50"/>
                      <a:pt x="20" y="50"/>
                    </a:cubicBezTo>
                    <a:close/>
                  </a:path>
                </a:pathLst>
              </a:custGeom>
              <a:solidFill>
                <a:schemeClr val="tx2">
                  <a:lumMod val="60000"/>
                  <a:lumOff val="40000"/>
                </a:schemeClr>
              </a:solidFill>
              <a:ln>
                <a:noFill/>
              </a:ln>
            </p:spPr>
            <p:txBody>
              <a:bodyPr vert="horz" wrap="square" lIns="76188" tIns="38094" rIns="76188" bIns="38094" numCol="1" anchor="t" anchorCtr="0" compatLnSpc="1">
                <a:prstTxWarp prst="textNoShape">
                  <a:avLst/>
                </a:prstTxWarp>
              </a:bodyPr>
              <a:lstStyle/>
              <a:p>
                <a:endParaRPr lang="bg-BG"/>
              </a:p>
            </p:txBody>
          </p:sp>
        </p:grpSp>
        <p:grpSp>
          <p:nvGrpSpPr>
            <p:cNvPr id="23" name="Group 22"/>
            <p:cNvGrpSpPr/>
            <p:nvPr/>
          </p:nvGrpSpPr>
          <p:grpSpPr>
            <a:xfrm>
              <a:off x="10655023" y="5525443"/>
              <a:ext cx="384920" cy="384072"/>
              <a:chOff x="7408094" y="2816985"/>
              <a:chExt cx="162620" cy="162308"/>
            </a:xfrm>
            <a:solidFill>
              <a:schemeClr val="tx2">
                <a:lumMod val="40000"/>
                <a:lumOff val="60000"/>
              </a:schemeClr>
            </a:solidFill>
          </p:grpSpPr>
          <p:sp>
            <p:nvSpPr>
              <p:cNvPr id="32" name="Freeform 237"/>
              <p:cNvSpPr>
                <a:spLocks/>
              </p:cNvSpPr>
              <p:nvPr/>
            </p:nvSpPr>
            <p:spPr bwMode="auto">
              <a:xfrm>
                <a:off x="7408094" y="2816985"/>
                <a:ext cx="101637" cy="131874"/>
              </a:xfrm>
              <a:custGeom>
                <a:avLst/>
                <a:gdLst>
                  <a:gd name="T0" fmla="*/ 24 w 40"/>
                  <a:gd name="T1" fmla="*/ 46 h 52"/>
                  <a:gd name="T2" fmla="*/ 38 w 40"/>
                  <a:gd name="T3" fmla="*/ 25 h 52"/>
                  <a:gd name="T4" fmla="*/ 40 w 40"/>
                  <a:gd name="T5" fmla="*/ 18 h 52"/>
                  <a:gd name="T6" fmla="*/ 28 w 40"/>
                  <a:gd name="T7" fmla="*/ 0 h 52"/>
                  <a:gd name="T8" fmla="*/ 16 w 40"/>
                  <a:gd name="T9" fmla="*/ 18 h 52"/>
                  <a:gd name="T10" fmla="*/ 24 w 40"/>
                  <a:gd name="T11" fmla="*/ 33 h 52"/>
                  <a:gd name="T12" fmla="*/ 24 w 40"/>
                  <a:gd name="T13" fmla="*/ 36 h 52"/>
                  <a:gd name="T14" fmla="*/ 0 w 40"/>
                  <a:gd name="T15" fmla="*/ 52 h 52"/>
                  <a:gd name="T16" fmla="*/ 25 w 40"/>
                  <a:gd name="T17" fmla="*/ 52 h 52"/>
                  <a:gd name="T18" fmla="*/ 24 w 40"/>
                  <a:gd name="T19" fmla="*/ 4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2">
                    <a:moveTo>
                      <a:pt x="24" y="46"/>
                    </a:moveTo>
                    <a:cubicBezTo>
                      <a:pt x="24" y="37"/>
                      <a:pt x="30" y="28"/>
                      <a:pt x="38" y="25"/>
                    </a:cubicBezTo>
                    <a:cubicBezTo>
                      <a:pt x="39" y="23"/>
                      <a:pt x="40" y="21"/>
                      <a:pt x="40" y="18"/>
                    </a:cubicBezTo>
                    <a:cubicBezTo>
                      <a:pt x="40" y="8"/>
                      <a:pt x="40" y="0"/>
                      <a:pt x="28" y="0"/>
                    </a:cubicBezTo>
                    <a:cubicBezTo>
                      <a:pt x="16" y="0"/>
                      <a:pt x="16" y="8"/>
                      <a:pt x="16" y="18"/>
                    </a:cubicBezTo>
                    <a:cubicBezTo>
                      <a:pt x="16" y="24"/>
                      <a:pt x="20" y="30"/>
                      <a:pt x="24" y="33"/>
                    </a:cubicBezTo>
                    <a:cubicBezTo>
                      <a:pt x="24" y="36"/>
                      <a:pt x="24" y="36"/>
                      <a:pt x="24" y="36"/>
                    </a:cubicBezTo>
                    <a:cubicBezTo>
                      <a:pt x="10" y="37"/>
                      <a:pt x="0" y="44"/>
                      <a:pt x="0" y="52"/>
                    </a:cubicBezTo>
                    <a:cubicBezTo>
                      <a:pt x="25" y="52"/>
                      <a:pt x="25" y="52"/>
                      <a:pt x="25" y="52"/>
                    </a:cubicBezTo>
                    <a:cubicBezTo>
                      <a:pt x="24" y="50"/>
                      <a:pt x="24" y="48"/>
                      <a:pt x="24" y="46"/>
                    </a:cubicBezTo>
                  </a:path>
                </a:pathLst>
              </a:custGeom>
              <a:grpFill/>
              <a:ln>
                <a:noFill/>
              </a:ln>
            </p:spPr>
            <p:txBody>
              <a:bodyPr vert="horz" wrap="square" lIns="76188" tIns="38094" rIns="76188" bIns="38094" numCol="1" anchor="t" anchorCtr="0" compatLnSpc="1">
                <a:prstTxWarp prst="textNoShape">
                  <a:avLst/>
                </a:prstTxWarp>
              </a:bodyPr>
              <a:lstStyle/>
              <a:p>
                <a:endParaRPr lang="bg-BG"/>
              </a:p>
            </p:txBody>
          </p:sp>
          <p:sp>
            <p:nvSpPr>
              <p:cNvPr id="33" name="Freeform 238"/>
              <p:cNvSpPr>
                <a:spLocks noEditPoints="1"/>
              </p:cNvSpPr>
              <p:nvPr/>
            </p:nvSpPr>
            <p:spPr bwMode="auto">
              <a:xfrm>
                <a:off x="7479240" y="2887995"/>
                <a:ext cx="91474" cy="91298"/>
              </a:xfrm>
              <a:custGeom>
                <a:avLst/>
                <a:gdLst>
                  <a:gd name="T0" fmla="*/ 18 w 36"/>
                  <a:gd name="T1" fmla="*/ 0 h 36"/>
                  <a:gd name="T2" fmla="*/ 0 w 36"/>
                  <a:gd name="T3" fmla="*/ 18 h 36"/>
                  <a:gd name="T4" fmla="*/ 18 w 36"/>
                  <a:gd name="T5" fmla="*/ 36 h 36"/>
                  <a:gd name="T6" fmla="*/ 36 w 36"/>
                  <a:gd name="T7" fmla="*/ 18 h 36"/>
                  <a:gd name="T8" fmla="*/ 18 w 36"/>
                  <a:gd name="T9" fmla="*/ 0 h 36"/>
                  <a:gd name="T10" fmla="*/ 28 w 36"/>
                  <a:gd name="T11" fmla="*/ 20 h 36"/>
                  <a:gd name="T12" fmla="*/ 20 w 36"/>
                  <a:gd name="T13" fmla="*/ 20 h 36"/>
                  <a:gd name="T14" fmla="*/ 20 w 36"/>
                  <a:gd name="T15" fmla="*/ 28 h 36"/>
                  <a:gd name="T16" fmla="*/ 16 w 36"/>
                  <a:gd name="T17" fmla="*/ 28 h 36"/>
                  <a:gd name="T18" fmla="*/ 16 w 36"/>
                  <a:gd name="T19" fmla="*/ 20 h 36"/>
                  <a:gd name="T20" fmla="*/ 8 w 36"/>
                  <a:gd name="T21" fmla="*/ 20 h 36"/>
                  <a:gd name="T22" fmla="*/ 8 w 36"/>
                  <a:gd name="T23" fmla="*/ 16 h 36"/>
                  <a:gd name="T24" fmla="*/ 16 w 36"/>
                  <a:gd name="T25" fmla="*/ 16 h 36"/>
                  <a:gd name="T26" fmla="*/ 16 w 36"/>
                  <a:gd name="T27" fmla="*/ 8 h 36"/>
                  <a:gd name="T28" fmla="*/ 20 w 36"/>
                  <a:gd name="T29" fmla="*/ 8 h 36"/>
                  <a:gd name="T30" fmla="*/ 20 w 36"/>
                  <a:gd name="T31" fmla="*/ 16 h 36"/>
                  <a:gd name="T32" fmla="*/ 28 w 36"/>
                  <a:gd name="T33" fmla="*/ 16 h 36"/>
                  <a:gd name="T34" fmla="*/ 28 w 36"/>
                  <a:gd name="T35"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36">
                    <a:moveTo>
                      <a:pt x="18" y="0"/>
                    </a:moveTo>
                    <a:cubicBezTo>
                      <a:pt x="8" y="0"/>
                      <a:pt x="0" y="8"/>
                      <a:pt x="0" y="18"/>
                    </a:cubicBezTo>
                    <a:cubicBezTo>
                      <a:pt x="0" y="28"/>
                      <a:pt x="8" y="36"/>
                      <a:pt x="18" y="36"/>
                    </a:cubicBezTo>
                    <a:cubicBezTo>
                      <a:pt x="28" y="36"/>
                      <a:pt x="36" y="28"/>
                      <a:pt x="36" y="18"/>
                    </a:cubicBezTo>
                    <a:cubicBezTo>
                      <a:pt x="36" y="8"/>
                      <a:pt x="28" y="0"/>
                      <a:pt x="18" y="0"/>
                    </a:cubicBezTo>
                    <a:moveTo>
                      <a:pt x="28" y="20"/>
                    </a:moveTo>
                    <a:cubicBezTo>
                      <a:pt x="20" y="20"/>
                      <a:pt x="20" y="20"/>
                      <a:pt x="20" y="20"/>
                    </a:cubicBezTo>
                    <a:cubicBezTo>
                      <a:pt x="20" y="28"/>
                      <a:pt x="20" y="28"/>
                      <a:pt x="20" y="28"/>
                    </a:cubicBezTo>
                    <a:cubicBezTo>
                      <a:pt x="16" y="28"/>
                      <a:pt x="16" y="28"/>
                      <a:pt x="16" y="28"/>
                    </a:cubicBezTo>
                    <a:cubicBezTo>
                      <a:pt x="16" y="20"/>
                      <a:pt x="16" y="20"/>
                      <a:pt x="16" y="20"/>
                    </a:cubicBezTo>
                    <a:cubicBezTo>
                      <a:pt x="8" y="20"/>
                      <a:pt x="8" y="20"/>
                      <a:pt x="8" y="20"/>
                    </a:cubicBezTo>
                    <a:cubicBezTo>
                      <a:pt x="8" y="16"/>
                      <a:pt x="8" y="16"/>
                      <a:pt x="8" y="16"/>
                    </a:cubicBezTo>
                    <a:cubicBezTo>
                      <a:pt x="16" y="16"/>
                      <a:pt x="16" y="16"/>
                      <a:pt x="16" y="16"/>
                    </a:cubicBezTo>
                    <a:cubicBezTo>
                      <a:pt x="16" y="8"/>
                      <a:pt x="16" y="8"/>
                      <a:pt x="16" y="8"/>
                    </a:cubicBezTo>
                    <a:cubicBezTo>
                      <a:pt x="20" y="8"/>
                      <a:pt x="20" y="8"/>
                      <a:pt x="20" y="8"/>
                    </a:cubicBezTo>
                    <a:cubicBezTo>
                      <a:pt x="20" y="16"/>
                      <a:pt x="20" y="16"/>
                      <a:pt x="20" y="16"/>
                    </a:cubicBezTo>
                    <a:cubicBezTo>
                      <a:pt x="28" y="16"/>
                      <a:pt x="28" y="16"/>
                      <a:pt x="28" y="16"/>
                    </a:cubicBezTo>
                    <a:lnTo>
                      <a:pt x="28" y="20"/>
                    </a:lnTo>
                    <a:close/>
                  </a:path>
                </a:pathLst>
              </a:custGeom>
              <a:grpFill/>
              <a:ln>
                <a:noFill/>
              </a:ln>
            </p:spPr>
            <p:txBody>
              <a:bodyPr vert="horz" wrap="square" lIns="76188" tIns="38094" rIns="76188" bIns="38094" numCol="1" anchor="t" anchorCtr="0" compatLnSpc="1">
                <a:prstTxWarp prst="textNoShape">
                  <a:avLst/>
                </a:prstTxWarp>
              </a:bodyPr>
              <a:lstStyle/>
              <a:p>
                <a:endParaRPr lang="bg-BG"/>
              </a:p>
            </p:txBody>
          </p:sp>
        </p:grpSp>
      </p:grpSp>
    </p:spTree>
    <p:extLst>
      <p:ext uri="{BB962C8B-B14F-4D97-AF65-F5344CB8AC3E}">
        <p14:creationId xmlns:p14="http://schemas.microsoft.com/office/powerpoint/2010/main" val="25769355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3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90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70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2" presetClass="entr" presetSubtype="2" fill="hold" grpId="0" nodeType="withEffect">
                                  <p:stCondLst>
                                    <p:cond delay="300"/>
                                  </p:stCondLst>
                                  <p:childTnLst>
                                    <p:set>
                                      <p:cBhvr>
                                        <p:cTn id="19" dur="1" fill="hold">
                                          <p:stCondLst>
                                            <p:cond delay="0"/>
                                          </p:stCondLst>
                                        </p:cTn>
                                        <p:tgtEl>
                                          <p:spTgt spid="24"/>
                                        </p:tgtEl>
                                        <p:attrNameLst>
                                          <p:attrName>style.visibility</p:attrName>
                                        </p:attrNameLst>
                                      </p:cBhvr>
                                      <p:to>
                                        <p:strVal val="visible"/>
                                      </p:to>
                                    </p:set>
                                    <p:anim calcmode="lin" valueType="num">
                                      <p:cBhvr additive="base">
                                        <p:cTn id="20" dur="500" fill="hold"/>
                                        <p:tgtEl>
                                          <p:spTgt spid="24"/>
                                        </p:tgtEl>
                                        <p:attrNameLst>
                                          <p:attrName>ppt_x</p:attrName>
                                        </p:attrNameLst>
                                      </p:cBhvr>
                                      <p:tavLst>
                                        <p:tav tm="0">
                                          <p:val>
                                            <p:strVal val="1+#ppt_w/2"/>
                                          </p:val>
                                        </p:tav>
                                        <p:tav tm="100000">
                                          <p:val>
                                            <p:strVal val="#ppt_x"/>
                                          </p:val>
                                        </p:tav>
                                      </p:tavLst>
                                    </p:anim>
                                    <p:anim calcmode="lin" valueType="num">
                                      <p:cBhvr additive="base">
                                        <p:cTn id="21" dur="500" fill="hold"/>
                                        <p:tgtEl>
                                          <p:spTgt spid="24"/>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1500"/>
                                  </p:stCondLst>
                                  <p:childTnLst>
                                    <p:set>
                                      <p:cBhvr>
                                        <p:cTn id="23" dur="1" fill="hold">
                                          <p:stCondLst>
                                            <p:cond delay="0"/>
                                          </p:stCondLst>
                                        </p:cTn>
                                        <p:tgtEl>
                                          <p:spTgt spid="25"/>
                                        </p:tgtEl>
                                        <p:attrNameLst>
                                          <p:attrName>style.visibility</p:attrName>
                                        </p:attrNameLst>
                                      </p:cBhvr>
                                      <p:to>
                                        <p:strVal val="visible"/>
                                      </p:to>
                                    </p:set>
                                    <p:anim calcmode="lin" valueType="num">
                                      <p:cBhvr additive="base">
                                        <p:cTn id="24" dur="500" fill="hold"/>
                                        <p:tgtEl>
                                          <p:spTgt spid="25"/>
                                        </p:tgtEl>
                                        <p:attrNameLst>
                                          <p:attrName>ppt_x</p:attrName>
                                        </p:attrNameLst>
                                      </p:cBhvr>
                                      <p:tavLst>
                                        <p:tav tm="0">
                                          <p:val>
                                            <p:strVal val="1+#ppt_w/2"/>
                                          </p:val>
                                        </p:tav>
                                        <p:tav tm="100000">
                                          <p:val>
                                            <p:strVal val="#ppt_x"/>
                                          </p:val>
                                        </p:tav>
                                      </p:tavLst>
                                    </p:anim>
                                    <p:anim calcmode="lin" valueType="num">
                                      <p:cBhvr additive="base">
                                        <p:cTn id="25" dur="500" fill="hold"/>
                                        <p:tgtEl>
                                          <p:spTgt spid="25"/>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160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7" name="Freeform 237"/>
          <p:cNvSpPr>
            <a:spLocks/>
          </p:cNvSpPr>
          <p:nvPr/>
        </p:nvSpPr>
        <p:spPr bwMode="auto">
          <a:xfrm>
            <a:off x="2284505" y="3669948"/>
            <a:ext cx="406660" cy="527492"/>
          </a:xfrm>
          <a:custGeom>
            <a:avLst/>
            <a:gdLst>
              <a:gd name="T0" fmla="*/ 24 w 40"/>
              <a:gd name="T1" fmla="*/ 46 h 52"/>
              <a:gd name="T2" fmla="*/ 38 w 40"/>
              <a:gd name="T3" fmla="*/ 25 h 52"/>
              <a:gd name="T4" fmla="*/ 40 w 40"/>
              <a:gd name="T5" fmla="*/ 18 h 52"/>
              <a:gd name="T6" fmla="*/ 28 w 40"/>
              <a:gd name="T7" fmla="*/ 0 h 52"/>
              <a:gd name="T8" fmla="*/ 16 w 40"/>
              <a:gd name="T9" fmla="*/ 18 h 52"/>
              <a:gd name="T10" fmla="*/ 24 w 40"/>
              <a:gd name="T11" fmla="*/ 33 h 52"/>
              <a:gd name="T12" fmla="*/ 24 w 40"/>
              <a:gd name="T13" fmla="*/ 36 h 52"/>
              <a:gd name="T14" fmla="*/ 0 w 40"/>
              <a:gd name="T15" fmla="*/ 52 h 52"/>
              <a:gd name="T16" fmla="*/ 25 w 40"/>
              <a:gd name="T17" fmla="*/ 52 h 52"/>
              <a:gd name="T18" fmla="*/ 24 w 40"/>
              <a:gd name="T19" fmla="*/ 4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2">
                <a:moveTo>
                  <a:pt x="24" y="46"/>
                </a:moveTo>
                <a:cubicBezTo>
                  <a:pt x="24" y="37"/>
                  <a:pt x="30" y="28"/>
                  <a:pt x="38" y="25"/>
                </a:cubicBezTo>
                <a:cubicBezTo>
                  <a:pt x="39" y="23"/>
                  <a:pt x="40" y="21"/>
                  <a:pt x="40" y="18"/>
                </a:cubicBezTo>
                <a:cubicBezTo>
                  <a:pt x="40" y="8"/>
                  <a:pt x="40" y="0"/>
                  <a:pt x="28" y="0"/>
                </a:cubicBezTo>
                <a:cubicBezTo>
                  <a:pt x="16" y="0"/>
                  <a:pt x="16" y="8"/>
                  <a:pt x="16" y="18"/>
                </a:cubicBezTo>
                <a:cubicBezTo>
                  <a:pt x="16" y="24"/>
                  <a:pt x="20" y="30"/>
                  <a:pt x="24" y="33"/>
                </a:cubicBezTo>
                <a:cubicBezTo>
                  <a:pt x="24" y="36"/>
                  <a:pt x="24" y="36"/>
                  <a:pt x="24" y="36"/>
                </a:cubicBezTo>
                <a:cubicBezTo>
                  <a:pt x="10" y="37"/>
                  <a:pt x="0" y="44"/>
                  <a:pt x="0" y="52"/>
                </a:cubicBezTo>
                <a:cubicBezTo>
                  <a:pt x="25" y="52"/>
                  <a:pt x="25" y="52"/>
                  <a:pt x="25" y="52"/>
                </a:cubicBezTo>
                <a:cubicBezTo>
                  <a:pt x="24" y="50"/>
                  <a:pt x="24" y="48"/>
                  <a:pt x="24" y="46"/>
                </a:cubicBezTo>
              </a:path>
            </a:pathLst>
          </a:custGeom>
          <a:solidFill>
            <a:schemeClr val="tx2">
              <a:lumMod val="75000"/>
            </a:schemeClr>
          </a:solidFill>
          <a:ln>
            <a:noFill/>
          </a:ln>
        </p:spPr>
        <p:txBody>
          <a:bodyPr vert="horz" wrap="square" lIns="76188" tIns="38094" rIns="76188" bIns="38094" numCol="1" anchor="t" anchorCtr="0" compatLnSpc="1">
            <a:prstTxWarp prst="textNoShape">
              <a:avLst/>
            </a:prstTxWarp>
          </a:bodyPr>
          <a:lstStyle/>
          <a:p>
            <a:endParaRPr lang="bg-BG"/>
          </a:p>
        </p:txBody>
      </p:sp>
      <p:sp>
        <p:nvSpPr>
          <p:cNvPr id="28" name="Freeform 238"/>
          <p:cNvSpPr>
            <a:spLocks noEditPoints="1"/>
          </p:cNvSpPr>
          <p:nvPr/>
        </p:nvSpPr>
        <p:spPr bwMode="auto">
          <a:xfrm>
            <a:off x="2565386" y="3975299"/>
            <a:ext cx="365996" cy="365188"/>
          </a:xfrm>
          <a:custGeom>
            <a:avLst/>
            <a:gdLst>
              <a:gd name="T0" fmla="*/ 18 w 36"/>
              <a:gd name="T1" fmla="*/ 0 h 36"/>
              <a:gd name="T2" fmla="*/ 0 w 36"/>
              <a:gd name="T3" fmla="*/ 18 h 36"/>
              <a:gd name="T4" fmla="*/ 18 w 36"/>
              <a:gd name="T5" fmla="*/ 36 h 36"/>
              <a:gd name="T6" fmla="*/ 36 w 36"/>
              <a:gd name="T7" fmla="*/ 18 h 36"/>
              <a:gd name="T8" fmla="*/ 18 w 36"/>
              <a:gd name="T9" fmla="*/ 0 h 36"/>
              <a:gd name="T10" fmla="*/ 28 w 36"/>
              <a:gd name="T11" fmla="*/ 20 h 36"/>
              <a:gd name="T12" fmla="*/ 20 w 36"/>
              <a:gd name="T13" fmla="*/ 20 h 36"/>
              <a:gd name="T14" fmla="*/ 20 w 36"/>
              <a:gd name="T15" fmla="*/ 28 h 36"/>
              <a:gd name="T16" fmla="*/ 16 w 36"/>
              <a:gd name="T17" fmla="*/ 28 h 36"/>
              <a:gd name="T18" fmla="*/ 16 w 36"/>
              <a:gd name="T19" fmla="*/ 20 h 36"/>
              <a:gd name="T20" fmla="*/ 8 w 36"/>
              <a:gd name="T21" fmla="*/ 20 h 36"/>
              <a:gd name="T22" fmla="*/ 8 w 36"/>
              <a:gd name="T23" fmla="*/ 16 h 36"/>
              <a:gd name="T24" fmla="*/ 16 w 36"/>
              <a:gd name="T25" fmla="*/ 16 h 36"/>
              <a:gd name="T26" fmla="*/ 16 w 36"/>
              <a:gd name="T27" fmla="*/ 8 h 36"/>
              <a:gd name="T28" fmla="*/ 20 w 36"/>
              <a:gd name="T29" fmla="*/ 8 h 36"/>
              <a:gd name="T30" fmla="*/ 20 w 36"/>
              <a:gd name="T31" fmla="*/ 16 h 36"/>
              <a:gd name="T32" fmla="*/ 28 w 36"/>
              <a:gd name="T33" fmla="*/ 16 h 36"/>
              <a:gd name="T34" fmla="*/ 28 w 36"/>
              <a:gd name="T35"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36">
                <a:moveTo>
                  <a:pt x="18" y="0"/>
                </a:moveTo>
                <a:cubicBezTo>
                  <a:pt x="8" y="0"/>
                  <a:pt x="0" y="8"/>
                  <a:pt x="0" y="18"/>
                </a:cubicBezTo>
                <a:cubicBezTo>
                  <a:pt x="0" y="28"/>
                  <a:pt x="8" y="36"/>
                  <a:pt x="18" y="36"/>
                </a:cubicBezTo>
                <a:cubicBezTo>
                  <a:pt x="28" y="36"/>
                  <a:pt x="36" y="28"/>
                  <a:pt x="36" y="18"/>
                </a:cubicBezTo>
                <a:cubicBezTo>
                  <a:pt x="36" y="8"/>
                  <a:pt x="28" y="0"/>
                  <a:pt x="18" y="0"/>
                </a:cubicBezTo>
                <a:moveTo>
                  <a:pt x="28" y="20"/>
                </a:moveTo>
                <a:cubicBezTo>
                  <a:pt x="20" y="20"/>
                  <a:pt x="20" y="20"/>
                  <a:pt x="20" y="20"/>
                </a:cubicBezTo>
                <a:cubicBezTo>
                  <a:pt x="20" y="28"/>
                  <a:pt x="20" y="28"/>
                  <a:pt x="20" y="28"/>
                </a:cubicBezTo>
                <a:cubicBezTo>
                  <a:pt x="16" y="28"/>
                  <a:pt x="16" y="28"/>
                  <a:pt x="16" y="28"/>
                </a:cubicBezTo>
                <a:cubicBezTo>
                  <a:pt x="16" y="20"/>
                  <a:pt x="16" y="20"/>
                  <a:pt x="16" y="20"/>
                </a:cubicBezTo>
                <a:cubicBezTo>
                  <a:pt x="8" y="20"/>
                  <a:pt x="8" y="20"/>
                  <a:pt x="8" y="20"/>
                </a:cubicBezTo>
                <a:cubicBezTo>
                  <a:pt x="8" y="16"/>
                  <a:pt x="8" y="16"/>
                  <a:pt x="8" y="16"/>
                </a:cubicBezTo>
                <a:cubicBezTo>
                  <a:pt x="16" y="16"/>
                  <a:pt x="16" y="16"/>
                  <a:pt x="16" y="16"/>
                </a:cubicBezTo>
                <a:cubicBezTo>
                  <a:pt x="16" y="8"/>
                  <a:pt x="16" y="8"/>
                  <a:pt x="16" y="8"/>
                </a:cubicBezTo>
                <a:cubicBezTo>
                  <a:pt x="20" y="8"/>
                  <a:pt x="20" y="8"/>
                  <a:pt x="20" y="8"/>
                </a:cubicBezTo>
                <a:cubicBezTo>
                  <a:pt x="20" y="16"/>
                  <a:pt x="20" y="16"/>
                  <a:pt x="20" y="16"/>
                </a:cubicBezTo>
                <a:cubicBezTo>
                  <a:pt x="28" y="16"/>
                  <a:pt x="28" y="16"/>
                  <a:pt x="28" y="16"/>
                </a:cubicBezTo>
                <a:lnTo>
                  <a:pt x="28" y="20"/>
                </a:lnTo>
                <a:close/>
              </a:path>
            </a:pathLst>
          </a:custGeom>
          <a:solidFill>
            <a:schemeClr val="tx2">
              <a:lumMod val="75000"/>
            </a:schemeClr>
          </a:solidFill>
          <a:ln>
            <a:noFill/>
          </a:ln>
        </p:spPr>
        <p:txBody>
          <a:bodyPr vert="horz" wrap="square" lIns="76188" tIns="38094" rIns="76188" bIns="38094" numCol="1" anchor="t" anchorCtr="0" compatLnSpc="1">
            <a:prstTxWarp prst="textNoShape">
              <a:avLst/>
            </a:prstTxWarp>
          </a:bodyPr>
          <a:lstStyle/>
          <a:p>
            <a:endParaRPr lang="bg-BG"/>
          </a:p>
        </p:txBody>
      </p:sp>
      <p:sp>
        <p:nvSpPr>
          <p:cNvPr id="5" name="Rectangle 4">
            <a:hlinkClick r:id="" action="ppaction://noaction" highlightClick="1"/>
          </p:cNvPr>
          <p:cNvSpPr/>
          <p:nvPr/>
        </p:nvSpPr>
        <p:spPr>
          <a:xfrm rot="16200000">
            <a:off x="5926019" y="-5936411"/>
            <a:ext cx="319176"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5865909" y="-831069"/>
            <a:ext cx="46018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 name="Rectangle 2"/>
          <p:cNvSpPr/>
          <p:nvPr/>
        </p:nvSpPr>
        <p:spPr>
          <a:xfrm rot="16200000">
            <a:off x="5359931" y="29137"/>
            <a:ext cx="1472131"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9" name="TextBox 18"/>
          <p:cNvSpPr txBox="1"/>
          <p:nvPr/>
        </p:nvSpPr>
        <p:spPr>
          <a:xfrm>
            <a:off x="1" y="5783985"/>
            <a:ext cx="12111486" cy="861774"/>
          </a:xfrm>
          <a:prstGeom prst="rect">
            <a:avLst/>
          </a:prstGeom>
          <a:noFill/>
        </p:spPr>
        <p:txBody>
          <a:bodyPr wrap="square" rtlCol="0">
            <a:spAutoFit/>
          </a:bodyPr>
          <a:lstStyle/>
          <a:p>
            <a:pPr algn="ctr"/>
            <a:r>
              <a:rPr lang="en-US" sz="3200" dirty="0" smtClean="0">
                <a:solidFill>
                  <a:schemeClr val="bg2">
                    <a:lumMod val="75000"/>
                  </a:schemeClr>
                </a:solidFill>
              </a:rPr>
              <a:t>SUMMARY</a:t>
            </a:r>
          </a:p>
          <a:p>
            <a:pPr algn="ctr"/>
            <a:r>
              <a:rPr lang="en-US" dirty="0" smtClean="0">
                <a:solidFill>
                  <a:schemeClr val="bg2">
                    <a:lumMod val="75000"/>
                  </a:schemeClr>
                </a:solidFill>
              </a:rPr>
              <a:t>OPSEC</a:t>
            </a:r>
            <a:endParaRPr lang="en-US" dirty="0">
              <a:solidFill>
                <a:schemeClr val="bg2">
                  <a:lumMod val="75000"/>
                </a:schemeClr>
              </a:solidFill>
            </a:endParaRPr>
          </a:p>
        </p:txBody>
      </p:sp>
      <p:sp>
        <p:nvSpPr>
          <p:cNvPr id="20" name="TextBox 19"/>
          <p:cNvSpPr txBox="1"/>
          <p:nvPr/>
        </p:nvSpPr>
        <p:spPr>
          <a:xfrm>
            <a:off x="1130506" y="5043823"/>
            <a:ext cx="9729138" cy="369332"/>
          </a:xfrm>
          <a:prstGeom prst="rect">
            <a:avLst/>
          </a:prstGeom>
          <a:noFill/>
        </p:spPr>
        <p:txBody>
          <a:bodyPr wrap="square" rtlCol="0">
            <a:spAutoFit/>
          </a:bodyPr>
          <a:lstStyle/>
          <a:p>
            <a:pPr algn="ctr"/>
            <a:r>
              <a:rPr lang="en-US" b="1"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Things to Remember- Consider the threat when you…</a:t>
            </a:r>
            <a:endParaRPr lang="en-US" b="1"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graphicFrame>
        <p:nvGraphicFramePr>
          <p:cNvPr id="6" name="Table 5"/>
          <p:cNvGraphicFramePr>
            <a:graphicFrameLocks noGrp="1"/>
          </p:cNvGraphicFramePr>
          <p:nvPr>
            <p:extLst>
              <p:ext uri="{D42A27DB-BD31-4B8C-83A1-F6EECF244321}">
                <p14:modId xmlns:p14="http://schemas.microsoft.com/office/powerpoint/2010/main" val="1420212075"/>
              </p:ext>
            </p:extLst>
          </p:nvPr>
        </p:nvGraphicFramePr>
        <p:xfrm>
          <a:off x="2052102" y="673406"/>
          <a:ext cx="5386717" cy="3931920"/>
        </p:xfrm>
        <a:graphic>
          <a:graphicData uri="http://schemas.openxmlformats.org/drawingml/2006/table">
            <a:tbl>
              <a:tblPr firstRow="1" bandRow="1">
                <a:tableStyleId>{5C22544A-7EE6-4342-B048-85BDC9FD1C3A}</a:tableStyleId>
              </a:tblPr>
              <a:tblGrid>
                <a:gridCol w="1203118"/>
                <a:gridCol w="4183599"/>
              </a:tblGrid>
              <a:tr h="914234">
                <a:tc>
                  <a:txBody>
                    <a:bodyPr/>
                    <a:lstStyle/>
                    <a:p>
                      <a:endParaRPr lang="en-US" dirty="0" smtClean="0"/>
                    </a:p>
                    <a:p>
                      <a:endParaRPr lang="en-US" dirty="0" smtClean="0"/>
                    </a:p>
                    <a:p>
                      <a:endParaRPr lang="en-US" dirty="0" smtClean="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b="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7717134" y="753626"/>
            <a:ext cx="4220308" cy="400110"/>
          </a:xfrm>
          <a:prstGeom prst="rect">
            <a:avLst/>
          </a:prstGeom>
          <a:noFill/>
        </p:spPr>
        <p:txBody>
          <a:bodyPr wrap="square" rtlCol="0">
            <a:spAutoFit/>
          </a:bodyPr>
          <a:lstStyle/>
          <a:p>
            <a:r>
              <a:rPr lang="en-US" sz="2000" dirty="0" smtClean="0">
                <a:solidFill>
                  <a:srgbClr val="C00000"/>
                </a:solidFill>
              </a:rPr>
              <a:t>A.</a:t>
            </a:r>
            <a:r>
              <a:rPr lang="en-US" sz="1600" dirty="0" smtClean="0"/>
              <a:t> </a:t>
            </a:r>
            <a:r>
              <a:rPr lang="en-US" sz="1600" dirty="0" smtClean="0">
                <a:solidFill>
                  <a:schemeClr val="tx2">
                    <a:lumMod val="75000"/>
                  </a:schemeClr>
                </a:solidFill>
              </a:rPr>
              <a:t>Discuss work in public places</a:t>
            </a:r>
            <a:endParaRPr lang="en-US" sz="1600" dirty="0">
              <a:solidFill>
                <a:schemeClr val="tx2">
                  <a:lumMod val="75000"/>
                </a:schemeClr>
              </a:solidFill>
            </a:endParaRPr>
          </a:p>
        </p:txBody>
      </p:sp>
      <p:sp>
        <p:nvSpPr>
          <p:cNvPr id="42" name="TextBox 41"/>
          <p:cNvSpPr txBox="1"/>
          <p:nvPr/>
        </p:nvSpPr>
        <p:spPr>
          <a:xfrm>
            <a:off x="7717134" y="1663771"/>
            <a:ext cx="4220308" cy="646331"/>
          </a:xfrm>
          <a:prstGeom prst="rect">
            <a:avLst/>
          </a:prstGeom>
          <a:noFill/>
        </p:spPr>
        <p:txBody>
          <a:bodyPr wrap="square" rtlCol="0">
            <a:spAutoFit/>
          </a:bodyPr>
          <a:lstStyle/>
          <a:p>
            <a:r>
              <a:rPr lang="en-US" sz="2000" dirty="0">
                <a:solidFill>
                  <a:srgbClr val="C00000"/>
                </a:solidFill>
              </a:rPr>
              <a:t>B</a:t>
            </a:r>
            <a:r>
              <a:rPr lang="en-US" sz="2000" dirty="0" smtClean="0">
                <a:solidFill>
                  <a:srgbClr val="C00000"/>
                </a:solidFill>
              </a:rPr>
              <a:t>.</a:t>
            </a:r>
            <a:r>
              <a:rPr lang="en-US" sz="1600" dirty="0" smtClean="0"/>
              <a:t> </a:t>
            </a:r>
            <a:r>
              <a:rPr lang="en-US" sz="1600" dirty="0" smtClean="0">
                <a:solidFill>
                  <a:schemeClr val="tx2">
                    <a:lumMod val="75000"/>
                  </a:schemeClr>
                </a:solidFill>
              </a:rPr>
              <a:t>Post on social media or engage in social networking </a:t>
            </a:r>
            <a:endParaRPr lang="en-US" sz="1600" dirty="0">
              <a:solidFill>
                <a:schemeClr val="tx2">
                  <a:lumMod val="75000"/>
                </a:schemeClr>
              </a:solidFill>
            </a:endParaRPr>
          </a:p>
        </p:txBody>
      </p:sp>
      <p:sp>
        <p:nvSpPr>
          <p:cNvPr id="43" name="TextBox 42"/>
          <p:cNvSpPr txBox="1"/>
          <p:nvPr/>
        </p:nvSpPr>
        <p:spPr>
          <a:xfrm>
            <a:off x="7748905" y="2632908"/>
            <a:ext cx="4220308" cy="400110"/>
          </a:xfrm>
          <a:prstGeom prst="rect">
            <a:avLst/>
          </a:prstGeom>
          <a:noFill/>
        </p:spPr>
        <p:txBody>
          <a:bodyPr wrap="square" rtlCol="0">
            <a:spAutoFit/>
          </a:bodyPr>
          <a:lstStyle/>
          <a:p>
            <a:r>
              <a:rPr lang="en-US" sz="2000" dirty="0" smtClean="0">
                <a:solidFill>
                  <a:srgbClr val="C00000"/>
                </a:solidFill>
              </a:rPr>
              <a:t>C.</a:t>
            </a:r>
            <a:r>
              <a:rPr lang="en-US" sz="1600" dirty="0" smtClean="0"/>
              <a:t> </a:t>
            </a:r>
            <a:r>
              <a:rPr lang="en-US" sz="1600" dirty="0" smtClean="0">
                <a:solidFill>
                  <a:schemeClr val="tx2">
                    <a:lumMod val="75000"/>
                  </a:schemeClr>
                </a:solidFill>
              </a:rPr>
              <a:t>Use the phone or send email</a:t>
            </a:r>
            <a:endParaRPr lang="en-US" sz="1600" dirty="0">
              <a:solidFill>
                <a:schemeClr val="tx2">
                  <a:lumMod val="75000"/>
                </a:schemeClr>
              </a:solidFill>
            </a:endParaRPr>
          </a:p>
        </p:txBody>
      </p:sp>
      <p:sp>
        <p:nvSpPr>
          <p:cNvPr id="44" name="TextBox 43"/>
          <p:cNvSpPr txBox="1"/>
          <p:nvPr/>
        </p:nvSpPr>
        <p:spPr>
          <a:xfrm>
            <a:off x="7748905" y="3630895"/>
            <a:ext cx="4220308" cy="646331"/>
          </a:xfrm>
          <a:prstGeom prst="rect">
            <a:avLst/>
          </a:prstGeom>
          <a:noFill/>
        </p:spPr>
        <p:txBody>
          <a:bodyPr wrap="square" rtlCol="0">
            <a:spAutoFit/>
          </a:bodyPr>
          <a:lstStyle/>
          <a:p>
            <a:r>
              <a:rPr lang="en-US" sz="2000" dirty="0">
                <a:solidFill>
                  <a:srgbClr val="C00000"/>
                </a:solidFill>
              </a:rPr>
              <a:t>D</a:t>
            </a:r>
            <a:r>
              <a:rPr lang="en-US" sz="2000" dirty="0" smtClean="0">
                <a:solidFill>
                  <a:srgbClr val="C00000"/>
                </a:solidFill>
              </a:rPr>
              <a:t>.</a:t>
            </a:r>
            <a:r>
              <a:rPr lang="en-US" sz="1600" dirty="0" smtClean="0"/>
              <a:t> </a:t>
            </a:r>
            <a:r>
              <a:rPr lang="en-US" sz="1600" dirty="0" smtClean="0">
                <a:solidFill>
                  <a:schemeClr val="tx2">
                    <a:lumMod val="75000"/>
                  </a:schemeClr>
                </a:solidFill>
              </a:rPr>
              <a:t>Answer work-related questions from strangers</a:t>
            </a:r>
            <a:endParaRPr lang="en-US" sz="1600" dirty="0">
              <a:solidFill>
                <a:schemeClr val="tx2">
                  <a:lumMod val="75000"/>
                </a:schemeClr>
              </a:solidFill>
            </a:endParaRPr>
          </a:p>
        </p:txBody>
      </p:sp>
      <p:sp>
        <p:nvSpPr>
          <p:cNvPr id="24" name="Freeform 174"/>
          <p:cNvSpPr>
            <a:spLocks/>
          </p:cNvSpPr>
          <p:nvPr/>
        </p:nvSpPr>
        <p:spPr bwMode="auto">
          <a:xfrm>
            <a:off x="2342812" y="881491"/>
            <a:ext cx="414948" cy="479506"/>
          </a:xfrm>
          <a:custGeom>
            <a:avLst/>
            <a:gdLst>
              <a:gd name="T0" fmla="*/ 44 w 60"/>
              <a:gd name="T1" fmla="*/ 36 h 60"/>
              <a:gd name="T2" fmla="*/ 36 w 60"/>
              <a:gd name="T3" fmla="*/ 44 h 60"/>
              <a:gd name="T4" fmla="*/ 24 w 60"/>
              <a:gd name="T5" fmla="*/ 36 h 60"/>
              <a:gd name="T6" fmla="*/ 16 w 60"/>
              <a:gd name="T7" fmla="*/ 24 h 60"/>
              <a:gd name="T8" fmla="*/ 24 w 60"/>
              <a:gd name="T9" fmla="*/ 16 h 60"/>
              <a:gd name="T10" fmla="*/ 12 w 60"/>
              <a:gd name="T11" fmla="*/ 0 h 60"/>
              <a:gd name="T12" fmla="*/ 0 w 60"/>
              <a:gd name="T13" fmla="*/ 12 h 60"/>
              <a:gd name="T14" fmla="*/ 16 w 60"/>
              <a:gd name="T15" fmla="*/ 44 h 60"/>
              <a:gd name="T16" fmla="*/ 48 w 60"/>
              <a:gd name="T17" fmla="*/ 60 h 60"/>
              <a:gd name="T18" fmla="*/ 60 w 60"/>
              <a:gd name="T19" fmla="*/ 48 h 60"/>
              <a:gd name="T20" fmla="*/ 44 w 60"/>
              <a:gd name="T21" fmla="*/ 3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44" y="36"/>
                </a:moveTo>
                <a:cubicBezTo>
                  <a:pt x="40" y="40"/>
                  <a:pt x="40" y="44"/>
                  <a:pt x="36" y="44"/>
                </a:cubicBezTo>
                <a:cubicBezTo>
                  <a:pt x="32" y="44"/>
                  <a:pt x="28" y="40"/>
                  <a:pt x="24" y="36"/>
                </a:cubicBezTo>
                <a:cubicBezTo>
                  <a:pt x="20" y="32"/>
                  <a:pt x="16" y="28"/>
                  <a:pt x="16" y="24"/>
                </a:cubicBezTo>
                <a:cubicBezTo>
                  <a:pt x="16" y="20"/>
                  <a:pt x="20" y="20"/>
                  <a:pt x="24" y="16"/>
                </a:cubicBezTo>
                <a:cubicBezTo>
                  <a:pt x="28" y="12"/>
                  <a:pt x="16" y="0"/>
                  <a:pt x="12" y="0"/>
                </a:cubicBezTo>
                <a:cubicBezTo>
                  <a:pt x="8" y="0"/>
                  <a:pt x="0" y="12"/>
                  <a:pt x="0" y="12"/>
                </a:cubicBezTo>
                <a:cubicBezTo>
                  <a:pt x="0" y="20"/>
                  <a:pt x="8" y="36"/>
                  <a:pt x="16" y="44"/>
                </a:cubicBezTo>
                <a:cubicBezTo>
                  <a:pt x="24" y="52"/>
                  <a:pt x="40" y="60"/>
                  <a:pt x="48" y="60"/>
                </a:cubicBezTo>
                <a:cubicBezTo>
                  <a:pt x="48" y="60"/>
                  <a:pt x="60" y="52"/>
                  <a:pt x="60" y="48"/>
                </a:cubicBezTo>
                <a:cubicBezTo>
                  <a:pt x="60" y="44"/>
                  <a:pt x="48" y="32"/>
                  <a:pt x="44" y="36"/>
                </a:cubicBezTo>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grpSp>
        <p:nvGrpSpPr>
          <p:cNvPr id="2" name="Group 1"/>
          <p:cNvGrpSpPr/>
          <p:nvPr/>
        </p:nvGrpSpPr>
        <p:grpSpPr>
          <a:xfrm>
            <a:off x="2319376" y="1792718"/>
            <a:ext cx="547190" cy="485324"/>
            <a:chOff x="3267328" y="2003793"/>
            <a:chExt cx="410100" cy="363734"/>
          </a:xfrm>
        </p:grpSpPr>
        <p:sp>
          <p:nvSpPr>
            <p:cNvPr id="25" name="Freeform 235"/>
            <p:cNvSpPr>
              <a:spLocks/>
            </p:cNvSpPr>
            <p:nvPr/>
          </p:nvSpPr>
          <p:spPr bwMode="auto">
            <a:xfrm>
              <a:off x="3358460" y="2071994"/>
              <a:ext cx="318968" cy="295533"/>
            </a:xfrm>
            <a:custGeom>
              <a:avLst/>
              <a:gdLst>
                <a:gd name="T0" fmla="*/ 32 w 56"/>
                <a:gd name="T1" fmla="*/ 36 h 52"/>
                <a:gd name="T2" fmla="*/ 32 w 56"/>
                <a:gd name="T3" fmla="*/ 33 h 52"/>
                <a:gd name="T4" fmla="*/ 40 w 56"/>
                <a:gd name="T5" fmla="*/ 18 h 52"/>
                <a:gd name="T6" fmla="*/ 28 w 56"/>
                <a:gd name="T7" fmla="*/ 0 h 52"/>
                <a:gd name="T8" fmla="*/ 16 w 56"/>
                <a:gd name="T9" fmla="*/ 18 h 52"/>
                <a:gd name="T10" fmla="*/ 24 w 56"/>
                <a:gd name="T11" fmla="*/ 33 h 52"/>
                <a:gd name="T12" fmla="*/ 24 w 56"/>
                <a:gd name="T13" fmla="*/ 36 h 52"/>
                <a:gd name="T14" fmla="*/ 0 w 56"/>
                <a:gd name="T15" fmla="*/ 52 h 52"/>
                <a:gd name="T16" fmla="*/ 56 w 56"/>
                <a:gd name="T17" fmla="*/ 52 h 52"/>
                <a:gd name="T18" fmla="*/ 32 w 56"/>
                <a:gd name="T19"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2">
                  <a:moveTo>
                    <a:pt x="32" y="36"/>
                  </a:moveTo>
                  <a:cubicBezTo>
                    <a:pt x="32" y="33"/>
                    <a:pt x="32" y="33"/>
                    <a:pt x="32" y="33"/>
                  </a:cubicBezTo>
                  <a:cubicBezTo>
                    <a:pt x="36" y="30"/>
                    <a:pt x="40" y="24"/>
                    <a:pt x="40" y="18"/>
                  </a:cubicBezTo>
                  <a:cubicBezTo>
                    <a:pt x="40" y="8"/>
                    <a:pt x="40" y="0"/>
                    <a:pt x="28" y="0"/>
                  </a:cubicBezTo>
                  <a:cubicBezTo>
                    <a:pt x="16" y="0"/>
                    <a:pt x="16" y="8"/>
                    <a:pt x="16" y="18"/>
                  </a:cubicBezTo>
                  <a:cubicBezTo>
                    <a:pt x="16" y="24"/>
                    <a:pt x="20" y="30"/>
                    <a:pt x="24" y="33"/>
                  </a:cubicBezTo>
                  <a:cubicBezTo>
                    <a:pt x="24" y="36"/>
                    <a:pt x="24" y="36"/>
                    <a:pt x="24" y="36"/>
                  </a:cubicBezTo>
                  <a:cubicBezTo>
                    <a:pt x="10" y="37"/>
                    <a:pt x="0" y="44"/>
                    <a:pt x="0" y="52"/>
                  </a:cubicBezTo>
                  <a:cubicBezTo>
                    <a:pt x="56" y="52"/>
                    <a:pt x="56" y="52"/>
                    <a:pt x="56" y="52"/>
                  </a:cubicBezTo>
                  <a:cubicBezTo>
                    <a:pt x="56" y="44"/>
                    <a:pt x="46" y="37"/>
                    <a:pt x="32" y="36"/>
                  </a:cubicBezTo>
                </a:path>
              </a:pathLst>
            </a:custGeom>
            <a:solidFill>
              <a:schemeClr val="tx2">
                <a:lumMod val="75000"/>
              </a:schemeClr>
            </a:solidFill>
            <a:ln>
              <a:noFill/>
            </a:ln>
          </p:spPr>
          <p:txBody>
            <a:bodyPr vert="horz" wrap="square" lIns="76188" tIns="38094" rIns="76188" bIns="38094" numCol="1" anchor="t" anchorCtr="0" compatLnSpc="1">
              <a:prstTxWarp prst="textNoShape">
                <a:avLst/>
              </a:prstTxWarp>
            </a:bodyPr>
            <a:lstStyle/>
            <a:p>
              <a:endParaRPr lang="bg-BG"/>
            </a:p>
          </p:txBody>
        </p:sp>
        <p:sp>
          <p:nvSpPr>
            <p:cNvPr id="26" name="Freeform 236"/>
            <p:cNvSpPr>
              <a:spLocks/>
            </p:cNvSpPr>
            <p:nvPr/>
          </p:nvSpPr>
          <p:spPr bwMode="auto">
            <a:xfrm>
              <a:off x="3267328" y="2003793"/>
              <a:ext cx="218722" cy="295533"/>
            </a:xfrm>
            <a:custGeom>
              <a:avLst/>
              <a:gdLst>
                <a:gd name="T0" fmla="*/ 20 w 39"/>
                <a:gd name="T1" fmla="*/ 50 h 52"/>
                <a:gd name="T2" fmla="*/ 33 w 39"/>
                <a:gd name="T3" fmla="*/ 45 h 52"/>
                <a:gd name="T4" fmla="*/ 30 w 39"/>
                <a:gd name="T5" fmla="*/ 41 h 52"/>
                <a:gd name="T6" fmla="*/ 28 w 39"/>
                <a:gd name="T7" fmla="*/ 30 h 52"/>
                <a:gd name="T8" fmla="*/ 29 w 39"/>
                <a:gd name="T9" fmla="*/ 15 h 52"/>
                <a:gd name="T10" fmla="*/ 39 w 39"/>
                <a:gd name="T11" fmla="*/ 8 h 52"/>
                <a:gd name="T12" fmla="*/ 28 w 39"/>
                <a:gd name="T13" fmla="*/ 0 h 52"/>
                <a:gd name="T14" fmla="*/ 16 w 39"/>
                <a:gd name="T15" fmla="*/ 18 h 52"/>
                <a:gd name="T16" fmla="*/ 24 w 39"/>
                <a:gd name="T17" fmla="*/ 33 h 52"/>
                <a:gd name="T18" fmla="*/ 24 w 39"/>
                <a:gd name="T19" fmla="*/ 36 h 52"/>
                <a:gd name="T20" fmla="*/ 0 w 39"/>
                <a:gd name="T21" fmla="*/ 52 h 52"/>
                <a:gd name="T22" fmla="*/ 17 w 39"/>
                <a:gd name="T23" fmla="*/ 52 h 52"/>
                <a:gd name="T24" fmla="*/ 20 w 39"/>
                <a:gd name="T25"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52">
                  <a:moveTo>
                    <a:pt x="20" y="50"/>
                  </a:moveTo>
                  <a:cubicBezTo>
                    <a:pt x="24" y="47"/>
                    <a:pt x="28" y="46"/>
                    <a:pt x="33" y="45"/>
                  </a:cubicBezTo>
                  <a:cubicBezTo>
                    <a:pt x="32" y="44"/>
                    <a:pt x="31" y="42"/>
                    <a:pt x="30" y="41"/>
                  </a:cubicBezTo>
                  <a:cubicBezTo>
                    <a:pt x="29" y="38"/>
                    <a:pt x="28" y="34"/>
                    <a:pt x="28" y="30"/>
                  </a:cubicBezTo>
                  <a:cubicBezTo>
                    <a:pt x="28" y="25"/>
                    <a:pt x="28" y="20"/>
                    <a:pt x="29" y="15"/>
                  </a:cubicBezTo>
                  <a:cubicBezTo>
                    <a:pt x="31" y="11"/>
                    <a:pt x="35" y="9"/>
                    <a:pt x="39" y="8"/>
                  </a:cubicBezTo>
                  <a:cubicBezTo>
                    <a:pt x="38" y="3"/>
                    <a:pt x="35" y="0"/>
                    <a:pt x="28" y="0"/>
                  </a:cubicBezTo>
                  <a:cubicBezTo>
                    <a:pt x="16" y="0"/>
                    <a:pt x="16" y="8"/>
                    <a:pt x="16" y="18"/>
                  </a:cubicBezTo>
                  <a:cubicBezTo>
                    <a:pt x="16" y="24"/>
                    <a:pt x="20" y="30"/>
                    <a:pt x="24" y="33"/>
                  </a:cubicBezTo>
                  <a:cubicBezTo>
                    <a:pt x="24" y="36"/>
                    <a:pt x="24" y="36"/>
                    <a:pt x="24" y="36"/>
                  </a:cubicBezTo>
                  <a:cubicBezTo>
                    <a:pt x="10" y="37"/>
                    <a:pt x="0" y="44"/>
                    <a:pt x="0" y="52"/>
                  </a:cubicBezTo>
                  <a:cubicBezTo>
                    <a:pt x="17" y="52"/>
                    <a:pt x="17" y="52"/>
                    <a:pt x="17" y="52"/>
                  </a:cubicBezTo>
                  <a:cubicBezTo>
                    <a:pt x="18" y="51"/>
                    <a:pt x="19" y="50"/>
                    <a:pt x="20" y="50"/>
                  </a:cubicBezTo>
                  <a:close/>
                </a:path>
              </a:pathLst>
            </a:custGeom>
            <a:solidFill>
              <a:schemeClr val="tx2">
                <a:lumMod val="75000"/>
              </a:schemeClr>
            </a:solidFill>
            <a:ln>
              <a:noFill/>
            </a:ln>
          </p:spPr>
          <p:txBody>
            <a:bodyPr vert="horz" wrap="square" lIns="76188" tIns="38094" rIns="76188" bIns="38094" numCol="1" anchor="t" anchorCtr="0" compatLnSpc="1">
              <a:prstTxWarp prst="textNoShape">
                <a:avLst/>
              </a:prstTxWarp>
            </a:bodyPr>
            <a:lstStyle/>
            <a:p>
              <a:endParaRPr lang="bg-BG"/>
            </a:p>
          </p:txBody>
        </p:sp>
      </p:grpSp>
      <p:sp>
        <p:nvSpPr>
          <p:cNvPr id="32" name="Freeform 233"/>
          <p:cNvSpPr>
            <a:spLocks noChangeAspect="1" noEditPoints="1"/>
          </p:cNvSpPr>
          <p:nvPr/>
        </p:nvSpPr>
        <p:spPr bwMode="auto">
          <a:xfrm>
            <a:off x="2366182" y="2763985"/>
            <a:ext cx="494038" cy="443100"/>
          </a:xfrm>
          <a:custGeom>
            <a:avLst/>
            <a:gdLst>
              <a:gd name="T0" fmla="*/ 30 w 72"/>
              <a:gd name="T1" fmla="*/ 8 h 64"/>
              <a:gd name="T2" fmla="*/ 21 w 72"/>
              <a:gd name="T3" fmla="*/ 9 h 64"/>
              <a:gd name="T4" fmla="*/ 14 w 72"/>
              <a:gd name="T5" fmla="*/ 13 h 64"/>
              <a:gd name="T6" fmla="*/ 8 w 72"/>
              <a:gd name="T7" fmla="*/ 24 h 64"/>
              <a:gd name="T8" fmla="*/ 10 w 72"/>
              <a:gd name="T9" fmla="*/ 31 h 64"/>
              <a:gd name="T10" fmla="*/ 16 w 72"/>
              <a:gd name="T11" fmla="*/ 36 h 64"/>
              <a:gd name="T12" fmla="*/ 19 w 72"/>
              <a:gd name="T13" fmla="*/ 42 h 64"/>
              <a:gd name="T14" fmla="*/ 19 w 72"/>
              <a:gd name="T15" fmla="*/ 43 h 64"/>
              <a:gd name="T16" fmla="*/ 20 w 72"/>
              <a:gd name="T17" fmla="*/ 43 h 64"/>
              <a:gd name="T18" fmla="*/ 25 w 72"/>
              <a:gd name="T19" fmla="*/ 40 h 64"/>
              <a:gd name="T20" fmla="*/ 26 w 72"/>
              <a:gd name="T21" fmla="*/ 40 h 64"/>
              <a:gd name="T22" fmla="*/ 30 w 72"/>
              <a:gd name="T23" fmla="*/ 41 h 64"/>
              <a:gd name="T24" fmla="*/ 39 w 72"/>
              <a:gd name="T25" fmla="*/ 39 h 64"/>
              <a:gd name="T26" fmla="*/ 46 w 72"/>
              <a:gd name="T27" fmla="*/ 35 h 64"/>
              <a:gd name="T28" fmla="*/ 52 w 72"/>
              <a:gd name="T29" fmla="*/ 24 h 64"/>
              <a:gd name="T30" fmla="*/ 46 w 72"/>
              <a:gd name="T31" fmla="*/ 13 h 64"/>
              <a:gd name="T32" fmla="*/ 39 w 72"/>
              <a:gd name="T33" fmla="*/ 9 h 64"/>
              <a:gd name="T34" fmla="*/ 30 w 72"/>
              <a:gd name="T35" fmla="*/ 8 h 64"/>
              <a:gd name="T36" fmla="*/ 30 w 72"/>
              <a:gd name="T37" fmla="*/ 0 h 64"/>
              <a:gd name="T38" fmla="*/ 30 w 72"/>
              <a:gd name="T39" fmla="*/ 0 h 64"/>
              <a:gd name="T40" fmla="*/ 60 w 72"/>
              <a:gd name="T41" fmla="*/ 24 h 64"/>
              <a:gd name="T42" fmla="*/ 30 w 72"/>
              <a:gd name="T43" fmla="*/ 49 h 64"/>
              <a:gd name="T44" fmla="*/ 25 w 72"/>
              <a:gd name="T45" fmla="*/ 48 h 64"/>
              <a:gd name="T46" fmla="*/ 4 w 72"/>
              <a:gd name="T47" fmla="*/ 56 h 64"/>
              <a:gd name="T48" fmla="*/ 4 w 72"/>
              <a:gd name="T49" fmla="*/ 54 h 64"/>
              <a:gd name="T50" fmla="*/ 11 w 72"/>
              <a:gd name="T51" fmla="*/ 45 h 64"/>
              <a:gd name="T52" fmla="*/ 11 w 72"/>
              <a:gd name="T53" fmla="*/ 43 h 64"/>
              <a:gd name="T54" fmla="*/ 0 w 72"/>
              <a:gd name="T55" fmla="*/ 24 h 64"/>
              <a:gd name="T56" fmla="*/ 30 w 72"/>
              <a:gd name="T57" fmla="*/ 0 h 64"/>
              <a:gd name="T58" fmla="*/ 62 w 72"/>
              <a:gd name="T59" fmla="*/ 54 h 64"/>
              <a:gd name="T60" fmla="*/ 68 w 72"/>
              <a:gd name="T61" fmla="*/ 63 h 64"/>
              <a:gd name="T62" fmla="*/ 68 w 72"/>
              <a:gd name="T63" fmla="*/ 64 h 64"/>
              <a:gd name="T64" fmla="*/ 50 w 72"/>
              <a:gd name="T65" fmla="*/ 57 h 64"/>
              <a:gd name="T66" fmla="*/ 46 w 72"/>
              <a:gd name="T67" fmla="*/ 58 h 64"/>
              <a:gd name="T68" fmla="*/ 30 w 72"/>
              <a:gd name="T69" fmla="*/ 53 h 64"/>
              <a:gd name="T70" fmla="*/ 54 w 72"/>
              <a:gd name="T71" fmla="*/ 45 h 64"/>
              <a:gd name="T72" fmla="*/ 62 w 72"/>
              <a:gd name="T73" fmla="*/ 36 h 64"/>
              <a:gd name="T74" fmla="*/ 65 w 72"/>
              <a:gd name="T75" fmla="*/ 24 h 64"/>
              <a:gd name="T76" fmla="*/ 65 w 72"/>
              <a:gd name="T77" fmla="*/ 22 h 64"/>
              <a:gd name="T78" fmla="*/ 72 w 72"/>
              <a:gd name="T79" fmla="*/ 37 h 64"/>
              <a:gd name="T80" fmla="*/ 62 w 72"/>
              <a:gd name="T81" fmla="*/ 53 h 64"/>
              <a:gd name="T82" fmla="*/ 62 w 72"/>
              <a:gd name="T8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2" h="64">
                <a:moveTo>
                  <a:pt x="30" y="8"/>
                </a:moveTo>
                <a:cubicBezTo>
                  <a:pt x="27" y="8"/>
                  <a:pt x="24" y="8"/>
                  <a:pt x="21" y="9"/>
                </a:cubicBezTo>
                <a:cubicBezTo>
                  <a:pt x="18" y="10"/>
                  <a:pt x="16" y="12"/>
                  <a:pt x="14" y="13"/>
                </a:cubicBezTo>
                <a:cubicBezTo>
                  <a:pt x="10" y="16"/>
                  <a:pt x="8" y="20"/>
                  <a:pt x="8" y="24"/>
                </a:cubicBezTo>
                <a:cubicBezTo>
                  <a:pt x="8" y="27"/>
                  <a:pt x="9" y="29"/>
                  <a:pt x="10" y="31"/>
                </a:cubicBezTo>
                <a:cubicBezTo>
                  <a:pt x="11" y="33"/>
                  <a:pt x="13" y="35"/>
                  <a:pt x="16" y="36"/>
                </a:cubicBezTo>
                <a:cubicBezTo>
                  <a:pt x="17" y="38"/>
                  <a:pt x="19" y="40"/>
                  <a:pt x="19" y="42"/>
                </a:cubicBezTo>
                <a:cubicBezTo>
                  <a:pt x="19" y="42"/>
                  <a:pt x="19" y="43"/>
                  <a:pt x="19" y="43"/>
                </a:cubicBezTo>
                <a:cubicBezTo>
                  <a:pt x="19" y="43"/>
                  <a:pt x="20" y="43"/>
                  <a:pt x="20" y="43"/>
                </a:cubicBezTo>
                <a:cubicBezTo>
                  <a:pt x="21" y="41"/>
                  <a:pt x="23" y="40"/>
                  <a:pt x="25" y="40"/>
                </a:cubicBezTo>
                <a:cubicBezTo>
                  <a:pt x="26" y="40"/>
                  <a:pt x="26" y="40"/>
                  <a:pt x="26" y="40"/>
                </a:cubicBezTo>
                <a:cubicBezTo>
                  <a:pt x="28" y="40"/>
                  <a:pt x="29" y="41"/>
                  <a:pt x="30" y="41"/>
                </a:cubicBezTo>
                <a:cubicBezTo>
                  <a:pt x="33" y="41"/>
                  <a:pt x="36" y="40"/>
                  <a:pt x="39" y="39"/>
                </a:cubicBezTo>
                <a:cubicBezTo>
                  <a:pt x="42" y="38"/>
                  <a:pt x="44" y="37"/>
                  <a:pt x="46" y="35"/>
                </a:cubicBezTo>
                <a:cubicBezTo>
                  <a:pt x="50" y="32"/>
                  <a:pt x="52" y="28"/>
                  <a:pt x="52" y="24"/>
                </a:cubicBezTo>
                <a:cubicBezTo>
                  <a:pt x="52" y="20"/>
                  <a:pt x="50" y="16"/>
                  <a:pt x="46" y="13"/>
                </a:cubicBezTo>
                <a:cubicBezTo>
                  <a:pt x="44" y="12"/>
                  <a:pt x="42" y="10"/>
                  <a:pt x="39" y="9"/>
                </a:cubicBezTo>
                <a:cubicBezTo>
                  <a:pt x="36" y="8"/>
                  <a:pt x="33" y="8"/>
                  <a:pt x="30" y="8"/>
                </a:cubicBezTo>
                <a:close/>
                <a:moveTo>
                  <a:pt x="30" y="0"/>
                </a:moveTo>
                <a:cubicBezTo>
                  <a:pt x="30" y="0"/>
                  <a:pt x="30" y="0"/>
                  <a:pt x="30" y="0"/>
                </a:cubicBezTo>
                <a:cubicBezTo>
                  <a:pt x="47" y="0"/>
                  <a:pt x="60" y="11"/>
                  <a:pt x="60" y="24"/>
                </a:cubicBezTo>
                <a:cubicBezTo>
                  <a:pt x="60" y="38"/>
                  <a:pt x="47" y="49"/>
                  <a:pt x="30" y="49"/>
                </a:cubicBezTo>
                <a:cubicBezTo>
                  <a:pt x="28" y="49"/>
                  <a:pt x="27" y="48"/>
                  <a:pt x="25" y="48"/>
                </a:cubicBezTo>
                <a:cubicBezTo>
                  <a:pt x="19" y="55"/>
                  <a:pt x="11" y="56"/>
                  <a:pt x="4" y="56"/>
                </a:cubicBezTo>
                <a:cubicBezTo>
                  <a:pt x="4" y="54"/>
                  <a:pt x="4" y="54"/>
                  <a:pt x="4" y="54"/>
                </a:cubicBezTo>
                <a:cubicBezTo>
                  <a:pt x="8" y="52"/>
                  <a:pt x="11" y="49"/>
                  <a:pt x="11" y="45"/>
                </a:cubicBezTo>
                <a:cubicBezTo>
                  <a:pt x="11" y="44"/>
                  <a:pt x="11" y="44"/>
                  <a:pt x="11" y="43"/>
                </a:cubicBezTo>
                <a:cubicBezTo>
                  <a:pt x="4" y="39"/>
                  <a:pt x="0" y="32"/>
                  <a:pt x="0" y="24"/>
                </a:cubicBezTo>
                <a:cubicBezTo>
                  <a:pt x="0" y="11"/>
                  <a:pt x="13" y="0"/>
                  <a:pt x="30" y="0"/>
                </a:cubicBezTo>
                <a:close/>
                <a:moveTo>
                  <a:pt x="62" y="54"/>
                </a:moveTo>
                <a:cubicBezTo>
                  <a:pt x="62" y="58"/>
                  <a:pt x="65" y="61"/>
                  <a:pt x="68" y="63"/>
                </a:cubicBezTo>
                <a:cubicBezTo>
                  <a:pt x="68" y="64"/>
                  <a:pt x="68" y="64"/>
                  <a:pt x="68" y="64"/>
                </a:cubicBezTo>
                <a:cubicBezTo>
                  <a:pt x="62" y="64"/>
                  <a:pt x="56" y="63"/>
                  <a:pt x="50" y="57"/>
                </a:cubicBezTo>
                <a:cubicBezTo>
                  <a:pt x="49" y="58"/>
                  <a:pt x="47" y="58"/>
                  <a:pt x="46" y="58"/>
                </a:cubicBezTo>
                <a:cubicBezTo>
                  <a:pt x="40" y="58"/>
                  <a:pt x="35" y="56"/>
                  <a:pt x="30" y="53"/>
                </a:cubicBezTo>
                <a:cubicBezTo>
                  <a:pt x="39" y="53"/>
                  <a:pt x="48" y="50"/>
                  <a:pt x="54" y="45"/>
                </a:cubicBezTo>
                <a:cubicBezTo>
                  <a:pt x="57" y="42"/>
                  <a:pt x="60" y="39"/>
                  <a:pt x="62" y="36"/>
                </a:cubicBezTo>
                <a:cubicBezTo>
                  <a:pt x="64" y="32"/>
                  <a:pt x="65" y="28"/>
                  <a:pt x="65" y="24"/>
                </a:cubicBezTo>
                <a:cubicBezTo>
                  <a:pt x="65" y="24"/>
                  <a:pt x="65" y="23"/>
                  <a:pt x="65" y="22"/>
                </a:cubicBezTo>
                <a:cubicBezTo>
                  <a:pt x="69" y="26"/>
                  <a:pt x="72" y="31"/>
                  <a:pt x="72" y="37"/>
                </a:cubicBezTo>
                <a:cubicBezTo>
                  <a:pt x="72" y="43"/>
                  <a:pt x="68" y="49"/>
                  <a:pt x="62" y="53"/>
                </a:cubicBezTo>
                <a:cubicBezTo>
                  <a:pt x="62" y="53"/>
                  <a:pt x="62" y="54"/>
                  <a:pt x="62" y="54"/>
                </a:cubicBezTo>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grpSp>
        <p:nvGrpSpPr>
          <p:cNvPr id="46" name="Group 45"/>
          <p:cNvGrpSpPr/>
          <p:nvPr/>
        </p:nvGrpSpPr>
        <p:grpSpPr>
          <a:xfrm>
            <a:off x="57479" y="425280"/>
            <a:ext cx="12147975" cy="4679010"/>
            <a:chOff x="-105035" y="485541"/>
            <a:chExt cx="12309070" cy="4543292"/>
          </a:xfrm>
        </p:grpSpPr>
        <p:sp>
          <p:nvSpPr>
            <p:cNvPr id="47" name="Rectangle 46"/>
            <p:cNvSpPr/>
            <p:nvPr/>
          </p:nvSpPr>
          <p:spPr>
            <a:xfrm>
              <a:off x="-4" y="766118"/>
              <a:ext cx="12204039" cy="3986353"/>
            </a:xfrm>
            <a:prstGeom prst="rect">
              <a:avLst/>
            </a:prstGeom>
            <a:solidFill>
              <a:srgbClr val="D6DCE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p:cNvSpPr txBox="1"/>
            <p:nvPr/>
          </p:nvSpPr>
          <p:spPr>
            <a:xfrm>
              <a:off x="-105035" y="485541"/>
              <a:ext cx="1122689" cy="4543292"/>
            </a:xfrm>
            <a:prstGeom prst="rect">
              <a:avLst/>
            </a:prstGeom>
            <a:noFill/>
          </p:spPr>
          <p:txBody>
            <a:bodyPr vert="vert270" wrap="square" rtlCol="0">
              <a:spAutoFit/>
            </a:bodyPr>
            <a:lstStyle/>
            <a:p>
              <a:pPr algn="ctr"/>
              <a:r>
                <a:rPr lang="en-US" sz="6000" dirty="0" smtClean="0">
                  <a:solidFill>
                    <a:schemeClr val="tx2">
                      <a:lumMod val="75000"/>
                    </a:schemeClr>
                  </a:solidFill>
                </a:rPr>
                <a:t>ANSWERS</a:t>
              </a:r>
              <a:endParaRPr lang="en-US" sz="6000" dirty="0">
                <a:solidFill>
                  <a:schemeClr val="tx2">
                    <a:lumMod val="75000"/>
                  </a:schemeClr>
                </a:solidFill>
              </a:endParaRPr>
            </a:p>
          </p:txBody>
        </p:sp>
      </p:grpSp>
      <p:sp>
        <p:nvSpPr>
          <p:cNvPr id="10" name="TextBox 9"/>
          <p:cNvSpPr txBox="1"/>
          <p:nvPr/>
        </p:nvSpPr>
        <p:spPr>
          <a:xfrm>
            <a:off x="3402348" y="852556"/>
            <a:ext cx="1700482" cy="523220"/>
          </a:xfrm>
          <a:prstGeom prst="rect">
            <a:avLst/>
          </a:prstGeom>
          <a:noFill/>
        </p:spPr>
        <p:txBody>
          <a:bodyPr wrap="square" rtlCol="0">
            <a:spAutoFit/>
          </a:bodyPr>
          <a:lstStyle/>
          <a:p>
            <a:pPr algn="ctr"/>
            <a:r>
              <a:rPr lang="en-US" sz="2800" dirty="0">
                <a:solidFill>
                  <a:srgbClr val="C00000"/>
                </a:solidFill>
              </a:rPr>
              <a:t>C</a:t>
            </a:r>
          </a:p>
        </p:txBody>
      </p:sp>
      <p:sp>
        <p:nvSpPr>
          <p:cNvPr id="49" name="TextBox 48"/>
          <p:cNvSpPr txBox="1"/>
          <p:nvPr/>
        </p:nvSpPr>
        <p:spPr>
          <a:xfrm>
            <a:off x="3417096" y="1762701"/>
            <a:ext cx="1700482" cy="523220"/>
          </a:xfrm>
          <a:prstGeom prst="rect">
            <a:avLst/>
          </a:prstGeom>
          <a:noFill/>
        </p:spPr>
        <p:txBody>
          <a:bodyPr wrap="square" rtlCol="0">
            <a:spAutoFit/>
          </a:bodyPr>
          <a:lstStyle/>
          <a:p>
            <a:pPr algn="ctr"/>
            <a:r>
              <a:rPr lang="en-US" sz="2800" dirty="0">
                <a:solidFill>
                  <a:srgbClr val="C00000"/>
                </a:solidFill>
              </a:rPr>
              <a:t>D</a:t>
            </a:r>
          </a:p>
        </p:txBody>
      </p:sp>
      <p:sp>
        <p:nvSpPr>
          <p:cNvPr id="50" name="TextBox 49"/>
          <p:cNvSpPr txBox="1"/>
          <p:nvPr/>
        </p:nvSpPr>
        <p:spPr>
          <a:xfrm>
            <a:off x="3417096" y="2672846"/>
            <a:ext cx="1700482" cy="523220"/>
          </a:xfrm>
          <a:prstGeom prst="rect">
            <a:avLst/>
          </a:prstGeom>
          <a:noFill/>
        </p:spPr>
        <p:txBody>
          <a:bodyPr wrap="square" rtlCol="0">
            <a:spAutoFit/>
          </a:bodyPr>
          <a:lstStyle/>
          <a:p>
            <a:pPr algn="ctr"/>
            <a:r>
              <a:rPr lang="en-US" sz="2800" dirty="0">
                <a:solidFill>
                  <a:srgbClr val="C00000"/>
                </a:solidFill>
              </a:rPr>
              <a:t>A</a:t>
            </a:r>
          </a:p>
        </p:txBody>
      </p:sp>
      <p:sp>
        <p:nvSpPr>
          <p:cNvPr id="51" name="TextBox 50"/>
          <p:cNvSpPr txBox="1"/>
          <p:nvPr/>
        </p:nvSpPr>
        <p:spPr>
          <a:xfrm>
            <a:off x="3417096" y="3617545"/>
            <a:ext cx="1700482" cy="523220"/>
          </a:xfrm>
          <a:prstGeom prst="rect">
            <a:avLst/>
          </a:prstGeom>
          <a:noFill/>
        </p:spPr>
        <p:txBody>
          <a:bodyPr wrap="square" rtlCol="0">
            <a:spAutoFit/>
          </a:bodyPr>
          <a:lstStyle/>
          <a:p>
            <a:pPr algn="ctr"/>
            <a:r>
              <a:rPr lang="en-US" sz="2800" dirty="0">
                <a:solidFill>
                  <a:srgbClr val="C00000"/>
                </a:solidFill>
              </a:rPr>
              <a:t>B</a:t>
            </a:r>
          </a:p>
        </p:txBody>
      </p:sp>
    </p:spTree>
    <p:extLst>
      <p:ext uri="{BB962C8B-B14F-4D97-AF65-F5344CB8AC3E}">
        <p14:creationId xmlns:p14="http://schemas.microsoft.com/office/powerpoint/2010/main" val="17187511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160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ipe(right)">
                                      <p:cBhvr>
                                        <p:cTn id="28" dur="500"/>
                                        <p:tgtEl>
                                          <p:spTgt spid="4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3" grpId="0" animBg="1"/>
      <p:bldP spid="19" grpId="0"/>
      <p:bldP spid="20" grpId="0"/>
      <p:bldP spid="10" grpId="0"/>
      <p:bldP spid="49" grpId="0"/>
      <p:bldP spid="50" grpId="0"/>
      <p:bldP spid="5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rot="16200000">
            <a:off x="5857375" y="-697234"/>
            <a:ext cx="47725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7" name="Rectangle 36"/>
          <p:cNvSpPr/>
          <p:nvPr/>
        </p:nvSpPr>
        <p:spPr>
          <a:xfrm rot="16200000">
            <a:off x="5361533" y="49581"/>
            <a:ext cx="1468928"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2" name="TextBox 41"/>
          <p:cNvSpPr txBox="1"/>
          <p:nvPr/>
        </p:nvSpPr>
        <p:spPr>
          <a:xfrm>
            <a:off x="2542675" y="5744386"/>
            <a:ext cx="7459579" cy="584775"/>
          </a:xfrm>
          <a:prstGeom prst="rect">
            <a:avLst/>
          </a:prstGeom>
          <a:noFill/>
        </p:spPr>
        <p:txBody>
          <a:bodyPr wrap="square" rtlCol="0">
            <a:spAutoFit/>
          </a:bodyPr>
          <a:lstStyle/>
          <a:p>
            <a:pPr algn="ctr"/>
            <a:r>
              <a:rPr lang="en-US" sz="3200" dirty="0" smtClean="0">
                <a:solidFill>
                  <a:schemeClr val="bg2">
                    <a:lumMod val="75000"/>
                  </a:schemeClr>
                </a:solidFill>
              </a:rPr>
              <a:t>Research and Innovation</a:t>
            </a:r>
            <a:endParaRPr lang="en-US" sz="3200" dirty="0">
              <a:solidFill>
                <a:schemeClr val="bg2">
                  <a:lumMod val="75000"/>
                </a:schemeClr>
              </a:solidFill>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4744" t="27086" r="746"/>
          <a:stretch/>
        </p:blipFill>
        <p:spPr>
          <a:xfrm>
            <a:off x="0" y="-16715"/>
            <a:ext cx="12213771" cy="5210217"/>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4931" y="1360632"/>
            <a:ext cx="4259761" cy="2399865"/>
          </a:xfrm>
          <a:prstGeom prst="rect">
            <a:avLst/>
          </a:prstGeom>
        </p:spPr>
      </p:pic>
    </p:spTree>
    <p:extLst>
      <p:ext uri="{BB962C8B-B14F-4D97-AF65-F5344CB8AC3E}">
        <p14:creationId xmlns:p14="http://schemas.microsoft.com/office/powerpoint/2010/main" val="38423598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1+#ppt_w/2"/>
                                          </p:val>
                                        </p:tav>
                                        <p:tav tm="100000">
                                          <p:val>
                                            <p:strVal val="#ppt_x"/>
                                          </p:val>
                                        </p:tav>
                                      </p:tavLst>
                                    </p:anim>
                                    <p:anim calcmode="lin" valueType="num">
                                      <p:cBhvr additive="base">
                                        <p:cTn id="16"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P spid="4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Picture 6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 y="-642550"/>
            <a:ext cx="12448403" cy="8768274"/>
          </a:xfrm>
          <a:prstGeom prst="rect">
            <a:avLst/>
          </a:prstGeom>
        </p:spPr>
      </p:pic>
      <p:sp>
        <p:nvSpPr>
          <p:cNvPr id="34" name="Rectangle 33"/>
          <p:cNvSpPr/>
          <p:nvPr/>
        </p:nvSpPr>
        <p:spPr>
          <a:xfrm rot="16200000">
            <a:off x="5857375" y="-474214"/>
            <a:ext cx="47725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9" name="TextBox 8"/>
          <p:cNvSpPr txBox="1"/>
          <p:nvPr/>
        </p:nvSpPr>
        <p:spPr>
          <a:xfrm>
            <a:off x="2040342" y="462513"/>
            <a:ext cx="1092819" cy="3785652"/>
          </a:xfrm>
          <a:prstGeom prst="rect">
            <a:avLst/>
          </a:prstGeom>
          <a:noFill/>
        </p:spPr>
        <p:txBody>
          <a:bodyPr wrap="square" rtlCol="0">
            <a:spAutoFit/>
          </a:bodyPr>
          <a:lstStyle/>
          <a:p>
            <a:pPr algn="ctr"/>
            <a:r>
              <a:rPr lang="en-US" sz="2000" b="1" dirty="0" smtClean="0"/>
              <a:t>T</a:t>
            </a:r>
          </a:p>
          <a:p>
            <a:pPr algn="ctr"/>
            <a:r>
              <a:rPr lang="en-US" sz="2000" b="1" dirty="0" smtClean="0"/>
              <a:t>R</a:t>
            </a:r>
          </a:p>
          <a:p>
            <a:pPr algn="ctr"/>
            <a:r>
              <a:rPr lang="en-US" sz="2000" b="1" dirty="0" smtClean="0"/>
              <a:t>A</a:t>
            </a:r>
          </a:p>
          <a:p>
            <a:pPr algn="ctr"/>
            <a:r>
              <a:rPr lang="en-US" sz="2000" b="1" dirty="0" smtClean="0"/>
              <a:t>D</a:t>
            </a:r>
          </a:p>
          <a:p>
            <a:pPr algn="ctr"/>
            <a:r>
              <a:rPr lang="en-US" sz="2000" b="1" dirty="0" smtClean="0">
                <a:solidFill>
                  <a:srgbClr val="C00000"/>
                </a:solidFill>
              </a:rPr>
              <a:t>E</a:t>
            </a:r>
          </a:p>
          <a:p>
            <a:pPr algn="ctr"/>
            <a:r>
              <a:rPr lang="en-US" sz="2000" b="1" dirty="0" smtClean="0"/>
              <a:t>S</a:t>
            </a:r>
          </a:p>
          <a:p>
            <a:pPr algn="ctr"/>
            <a:r>
              <a:rPr lang="en-US" sz="2000" b="1" dirty="0" smtClean="0"/>
              <a:t>E</a:t>
            </a:r>
          </a:p>
          <a:p>
            <a:pPr algn="ctr"/>
            <a:r>
              <a:rPr lang="en-US" sz="2000" b="1" dirty="0" smtClean="0"/>
              <a:t>C</a:t>
            </a:r>
          </a:p>
          <a:p>
            <a:pPr algn="ctr"/>
            <a:r>
              <a:rPr lang="en-US" sz="2000" b="1" dirty="0" smtClean="0"/>
              <a:t>R</a:t>
            </a:r>
          </a:p>
          <a:p>
            <a:pPr algn="ctr"/>
            <a:r>
              <a:rPr lang="en-US" sz="2000" b="1" dirty="0"/>
              <a:t>E</a:t>
            </a:r>
            <a:endParaRPr lang="en-US" sz="2000" b="1" dirty="0" smtClean="0"/>
          </a:p>
          <a:p>
            <a:pPr algn="ctr"/>
            <a:r>
              <a:rPr lang="en-US" sz="2000" b="1" dirty="0" smtClean="0"/>
              <a:t>T</a:t>
            </a:r>
          </a:p>
          <a:p>
            <a:pPr algn="ctr"/>
            <a:r>
              <a:rPr lang="en-US" sz="2000" b="1" dirty="0"/>
              <a:t>S</a:t>
            </a:r>
          </a:p>
        </p:txBody>
      </p:sp>
      <p:sp>
        <p:nvSpPr>
          <p:cNvPr id="56" name="TextBox 55"/>
          <p:cNvSpPr txBox="1"/>
          <p:nvPr/>
        </p:nvSpPr>
        <p:spPr>
          <a:xfrm>
            <a:off x="4867175" y="454275"/>
            <a:ext cx="1092819" cy="3785652"/>
          </a:xfrm>
          <a:prstGeom prst="rect">
            <a:avLst/>
          </a:prstGeom>
          <a:noFill/>
        </p:spPr>
        <p:txBody>
          <a:bodyPr wrap="square" rtlCol="0">
            <a:spAutoFit/>
          </a:bodyPr>
          <a:lstStyle/>
          <a:p>
            <a:pPr algn="ctr"/>
            <a:r>
              <a:rPr lang="en-US" sz="2000" b="1" dirty="0" smtClean="0"/>
              <a:t>I</a:t>
            </a:r>
          </a:p>
          <a:p>
            <a:pPr algn="ctr"/>
            <a:r>
              <a:rPr lang="en-US" sz="2000" b="1" dirty="0" smtClean="0"/>
              <a:t>N</a:t>
            </a:r>
          </a:p>
          <a:p>
            <a:pPr algn="ctr"/>
            <a:r>
              <a:rPr lang="en-US" sz="2000" b="1" dirty="0" smtClean="0"/>
              <a:t>T</a:t>
            </a:r>
          </a:p>
          <a:p>
            <a:pPr algn="ctr"/>
            <a:r>
              <a:rPr lang="en-US" sz="2000" b="1" dirty="0" smtClean="0"/>
              <a:t>E</a:t>
            </a:r>
          </a:p>
          <a:p>
            <a:pPr algn="ctr"/>
            <a:r>
              <a:rPr lang="en-US" sz="2000" b="1" dirty="0" smtClean="0"/>
              <a:t>L</a:t>
            </a:r>
          </a:p>
          <a:p>
            <a:pPr algn="ctr"/>
            <a:r>
              <a:rPr lang="en-US" sz="2000" b="1" dirty="0" smtClean="0"/>
              <a:t>L</a:t>
            </a:r>
          </a:p>
          <a:p>
            <a:pPr algn="ctr"/>
            <a:r>
              <a:rPr lang="en-US" sz="2000" b="1" dirty="0" smtClean="0"/>
              <a:t>E</a:t>
            </a:r>
          </a:p>
          <a:p>
            <a:pPr algn="ctr"/>
            <a:r>
              <a:rPr lang="en-US" sz="2000" b="1" dirty="0" smtClean="0"/>
              <a:t>C</a:t>
            </a:r>
          </a:p>
          <a:p>
            <a:pPr algn="ctr"/>
            <a:r>
              <a:rPr lang="en-US" sz="2000" b="1" dirty="0" smtClean="0"/>
              <a:t>T</a:t>
            </a:r>
          </a:p>
          <a:p>
            <a:pPr algn="ctr"/>
            <a:r>
              <a:rPr lang="en-US" sz="2000" b="1" dirty="0" smtClean="0"/>
              <a:t>U</a:t>
            </a:r>
          </a:p>
          <a:p>
            <a:pPr algn="ctr"/>
            <a:r>
              <a:rPr lang="en-US" sz="2000" b="1" dirty="0" smtClean="0"/>
              <a:t>A</a:t>
            </a:r>
          </a:p>
          <a:p>
            <a:pPr algn="ctr"/>
            <a:r>
              <a:rPr lang="en-US" sz="2000" b="1" dirty="0"/>
              <a:t>L</a:t>
            </a:r>
          </a:p>
        </p:txBody>
      </p:sp>
      <p:sp>
        <p:nvSpPr>
          <p:cNvPr id="57" name="TextBox 56"/>
          <p:cNvSpPr txBox="1"/>
          <p:nvPr/>
        </p:nvSpPr>
        <p:spPr>
          <a:xfrm>
            <a:off x="4066149" y="2896838"/>
            <a:ext cx="2579646" cy="400110"/>
          </a:xfrm>
          <a:prstGeom prst="rect">
            <a:avLst/>
          </a:prstGeom>
          <a:noFill/>
        </p:spPr>
        <p:txBody>
          <a:bodyPr wrap="square" rtlCol="0">
            <a:spAutoFit/>
          </a:bodyPr>
          <a:lstStyle/>
          <a:p>
            <a:r>
              <a:rPr lang="en-US" sz="2000" b="1" dirty="0" smtClean="0"/>
              <a:t>P R O P E R </a:t>
            </a:r>
            <a:r>
              <a:rPr lang="en-US" sz="2000" b="1" dirty="0" smtClean="0">
                <a:solidFill>
                  <a:srgbClr val="C00000"/>
                </a:solidFill>
              </a:rPr>
              <a:t>T</a:t>
            </a:r>
            <a:r>
              <a:rPr lang="en-US" sz="2000" b="1" dirty="0" smtClean="0"/>
              <a:t> Y</a:t>
            </a:r>
            <a:endParaRPr lang="en-US" sz="2000" b="1" dirty="0"/>
          </a:p>
        </p:txBody>
      </p:sp>
      <p:sp>
        <p:nvSpPr>
          <p:cNvPr id="58" name="TextBox 57"/>
          <p:cNvSpPr txBox="1"/>
          <p:nvPr/>
        </p:nvSpPr>
        <p:spPr>
          <a:xfrm>
            <a:off x="3873661" y="2897913"/>
            <a:ext cx="1092819" cy="2554545"/>
          </a:xfrm>
          <a:prstGeom prst="rect">
            <a:avLst/>
          </a:prstGeom>
          <a:noFill/>
        </p:spPr>
        <p:txBody>
          <a:bodyPr wrap="square" rtlCol="0">
            <a:spAutoFit/>
          </a:bodyPr>
          <a:lstStyle/>
          <a:p>
            <a:pPr algn="ctr"/>
            <a:r>
              <a:rPr lang="en-US" sz="2000" b="1" dirty="0" smtClean="0">
                <a:solidFill>
                  <a:srgbClr val="C00000"/>
                </a:solidFill>
              </a:rPr>
              <a:t>R</a:t>
            </a:r>
          </a:p>
          <a:p>
            <a:pPr algn="ctr"/>
            <a:r>
              <a:rPr lang="en-US" sz="2000" b="1" dirty="0" smtClean="0"/>
              <a:t>E</a:t>
            </a:r>
          </a:p>
          <a:p>
            <a:pPr algn="ctr"/>
            <a:r>
              <a:rPr lang="en-US" sz="2000" b="1" dirty="0" smtClean="0"/>
              <a:t>S</a:t>
            </a:r>
          </a:p>
          <a:p>
            <a:pPr algn="ctr"/>
            <a:r>
              <a:rPr lang="en-US" sz="2000" b="1" dirty="0" smtClean="0"/>
              <a:t>E</a:t>
            </a:r>
          </a:p>
          <a:p>
            <a:pPr algn="ctr"/>
            <a:r>
              <a:rPr lang="en-US" sz="2000" b="1" dirty="0" smtClean="0"/>
              <a:t>A</a:t>
            </a:r>
          </a:p>
          <a:p>
            <a:pPr algn="ctr"/>
            <a:r>
              <a:rPr lang="en-US" sz="2000" b="1" dirty="0" smtClean="0"/>
              <a:t>R</a:t>
            </a:r>
          </a:p>
          <a:p>
            <a:pPr algn="ctr"/>
            <a:r>
              <a:rPr lang="en-US" sz="2000" b="1" dirty="0" smtClean="0"/>
              <a:t>C</a:t>
            </a:r>
          </a:p>
          <a:p>
            <a:pPr algn="ctr"/>
            <a:r>
              <a:rPr lang="en-US" sz="2000" b="1" dirty="0"/>
              <a:t>H</a:t>
            </a:r>
          </a:p>
        </p:txBody>
      </p:sp>
      <p:sp>
        <p:nvSpPr>
          <p:cNvPr id="59" name="TextBox 58"/>
          <p:cNvSpPr txBox="1"/>
          <p:nvPr/>
        </p:nvSpPr>
        <p:spPr>
          <a:xfrm>
            <a:off x="4714775" y="452146"/>
            <a:ext cx="2579646" cy="400110"/>
          </a:xfrm>
          <a:prstGeom prst="rect">
            <a:avLst/>
          </a:prstGeom>
          <a:noFill/>
        </p:spPr>
        <p:txBody>
          <a:bodyPr wrap="square" rtlCol="0">
            <a:spAutoFit/>
          </a:bodyPr>
          <a:lstStyle/>
          <a:p>
            <a:r>
              <a:rPr lang="en-US" sz="2000" b="1" dirty="0" smtClean="0"/>
              <a:t>D E S </a:t>
            </a:r>
            <a:r>
              <a:rPr lang="en-US" sz="2000" b="1" dirty="0" smtClean="0">
                <a:solidFill>
                  <a:srgbClr val="C00000"/>
                </a:solidFill>
              </a:rPr>
              <a:t>I</a:t>
            </a:r>
            <a:r>
              <a:rPr lang="en-US" sz="2000" b="1" dirty="0" smtClean="0"/>
              <a:t> G N S</a:t>
            </a:r>
            <a:endParaRPr lang="en-US" sz="2000" b="1" dirty="0"/>
          </a:p>
        </p:txBody>
      </p:sp>
      <p:sp>
        <p:nvSpPr>
          <p:cNvPr id="60" name="TextBox 59"/>
          <p:cNvSpPr txBox="1"/>
          <p:nvPr/>
        </p:nvSpPr>
        <p:spPr>
          <a:xfrm>
            <a:off x="5794581" y="1685702"/>
            <a:ext cx="1092819" cy="3170099"/>
          </a:xfrm>
          <a:prstGeom prst="rect">
            <a:avLst/>
          </a:prstGeom>
          <a:noFill/>
        </p:spPr>
        <p:txBody>
          <a:bodyPr wrap="square" rtlCol="0">
            <a:spAutoFit/>
          </a:bodyPr>
          <a:lstStyle/>
          <a:p>
            <a:pPr algn="ctr"/>
            <a:r>
              <a:rPr lang="en-US" sz="2000" b="1" dirty="0" smtClean="0"/>
              <a:t>S</a:t>
            </a:r>
          </a:p>
          <a:p>
            <a:pPr algn="ctr"/>
            <a:r>
              <a:rPr lang="en-US" sz="2000" b="1" dirty="0" smtClean="0"/>
              <a:t>E</a:t>
            </a:r>
          </a:p>
          <a:p>
            <a:pPr algn="ctr"/>
            <a:r>
              <a:rPr lang="en-US" sz="2000" b="1" dirty="0" smtClean="0"/>
              <a:t>P</a:t>
            </a:r>
          </a:p>
          <a:p>
            <a:pPr algn="ctr"/>
            <a:r>
              <a:rPr lang="en-US" sz="2000" b="1" dirty="0"/>
              <a:t>Y</a:t>
            </a:r>
            <a:endParaRPr lang="en-US" sz="2000" b="1" dirty="0" smtClean="0"/>
          </a:p>
          <a:p>
            <a:pPr algn="ctr"/>
            <a:r>
              <a:rPr lang="en-US" sz="2000" b="1" dirty="0" smtClean="0"/>
              <a:t>T</a:t>
            </a:r>
          </a:p>
          <a:p>
            <a:pPr algn="ctr"/>
            <a:r>
              <a:rPr lang="en-US" sz="2000" b="1" dirty="0" smtClean="0"/>
              <a:t>O</a:t>
            </a:r>
          </a:p>
          <a:p>
            <a:pPr algn="ctr"/>
            <a:r>
              <a:rPr lang="en-US" sz="2000" b="1" dirty="0" smtClean="0"/>
              <a:t>T</a:t>
            </a:r>
          </a:p>
          <a:p>
            <a:pPr algn="ctr"/>
            <a:r>
              <a:rPr lang="en-US" sz="2000" b="1" dirty="0" smtClean="0"/>
              <a:t>O</a:t>
            </a:r>
          </a:p>
          <a:p>
            <a:pPr algn="ctr"/>
            <a:r>
              <a:rPr lang="en-US" sz="2000" b="1" dirty="0" smtClean="0"/>
              <a:t>R</a:t>
            </a:r>
          </a:p>
          <a:p>
            <a:pPr algn="ctr"/>
            <a:r>
              <a:rPr lang="en-US" sz="2000" b="1" dirty="0"/>
              <a:t>P</a:t>
            </a:r>
          </a:p>
        </p:txBody>
      </p:sp>
      <p:sp>
        <p:nvSpPr>
          <p:cNvPr id="61" name="TextBox 60"/>
          <p:cNvSpPr txBox="1"/>
          <p:nvPr/>
        </p:nvSpPr>
        <p:spPr>
          <a:xfrm>
            <a:off x="5993447" y="3818974"/>
            <a:ext cx="2579646" cy="400110"/>
          </a:xfrm>
          <a:prstGeom prst="rect">
            <a:avLst/>
          </a:prstGeom>
          <a:noFill/>
        </p:spPr>
        <p:txBody>
          <a:bodyPr wrap="square" rtlCol="0">
            <a:spAutoFit/>
          </a:bodyPr>
          <a:lstStyle/>
          <a:p>
            <a:r>
              <a:rPr lang="en-US" sz="2000" b="1" dirty="0" smtClean="0"/>
              <a:t>F </a:t>
            </a:r>
            <a:r>
              <a:rPr lang="en-US" sz="2000" b="1" dirty="0" smtClean="0">
                <a:solidFill>
                  <a:srgbClr val="C00000"/>
                </a:solidFill>
              </a:rPr>
              <a:t>O</a:t>
            </a:r>
            <a:r>
              <a:rPr lang="en-US" sz="2000" b="1" dirty="0" smtClean="0"/>
              <a:t> R M U L A S</a:t>
            </a:r>
            <a:endParaRPr lang="en-US" sz="2000" b="1" dirty="0"/>
          </a:p>
        </p:txBody>
      </p:sp>
      <p:sp>
        <p:nvSpPr>
          <p:cNvPr id="62" name="TextBox 61"/>
          <p:cNvSpPr txBox="1"/>
          <p:nvPr/>
        </p:nvSpPr>
        <p:spPr>
          <a:xfrm>
            <a:off x="7077905" y="2595211"/>
            <a:ext cx="1092819" cy="1631216"/>
          </a:xfrm>
          <a:prstGeom prst="rect">
            <a:avLst/>
          </a:prstGeom>
          <a:noFill/>
        </p:spPr>
        <p:txBody>
          <a:bodyPr wrap="square" rtlCol="0">
            <a:spAutoFit/>
          </a:bodyPr>
          <a:lstStyle/>
          <a:p>
            <a:pPr algn="ctr"/>
            <a:r>
              <a:rPr lang="en-US" sz="2000" b="1" dirty="0" smtClean="0"/>
              <a:t>C</a:t>
            </a:r>
          </a:p>
          <a:p>
            <a:pPr algn="ctr"/>
            <a:r>
              <a:rPr lang="en-US" sz="2000" b="1" dirty="0" smtClean="0"/>
              <a:t>O</a:t>
            </a:r>
          </a:p>
          <a:p>
            <a:pPr algn="ctr"/>
            <a:r>
              <a:rPr lang="en-US" sz="2000" b="1" dirty="0" smtClean="0"/>
              <a:t>D</a:t>
            </a:r>
          </a:p>
          <a:p>
            <a:pPr algn="ctr"/>
            <a:r>
              <a:rPr lang="en-US" sz="2000" b="1" dirty="0" smtClean="0"/>
              <a:t>E</a:t>
            </a:r>
          </a:p>
          <a:p>
            <a:pPr algn="ctr"/>
            <a:r>
              <a:rPr lang="en-US" sz="2000" b="1" dirty="0">
                <a:solidFill>
                  <a:srgbClr val="C00000"/>
                </a:solidFill>
              </a:rPr>
              <a:t>S</a:t>
            </a:r>
          </a:p>
        </p:txBody>
      </p:sp>
      <p:sp>
        <p:nvSpPr>
          <p:cNvPr id="10" name="TextBox 9"/>
          <p:cNvSpPr txBox="1"/>
          <p:nvPr/>
        </p:nvSpPr>
        <p:spPr>
          <a:xfrm>
            <a:off x="2589663" y="1687895"/>
            <a:ext cx="5765179" cy="400110"/>
          </a:xfrm>
          <a:prstGeom prst="rect">
            <a:avLst/>
          </a:prstGeom>
          <a:noFill/>
        </p:spPr>
        <p:txBody>
          <a:bodyPr wrap="square" rtlCol="0">
            <a:spAutoFit/>
          </a:bodyPr>
          <a:lstStyle/>
          <a:p>
            <a:r>
              <a:rPr lang="en-US" sz="2000" b="1" dirty="0" smtClean="0"/>
              <a:t>M E R G I N G T E C H N O </a:t>
            </a:r>
            <a:r>
              <a:rPr lang="en-US" sz="2000" b="1" dirty="0" smtClean="0">
                <a:solidFill>
                  <a:srgbClr val="C00000"/>
                </a:solidFill>
              </a:rPr>
              <a:t>L</a:t>
            </a:r>
            <a:r>
              <a:rPr lang="en-US" sz="2000" b="1" dirty="0" smtClean="0"/>
              <a:t> O G I E </a:t>
            </a:r>
            <a:r>
              <a:rPr lang="en-US" sz="2000" b="1" dirty="0" smtClean="0">
                <a:solidFill>
                  <a:srgbClr val="C00000"/>
                </a:solidFill>
              </a:rPr>
              <a:t>S</a:t>
            </a:r>
            <a:endParaRPr lang="en-US" sz="2000" b="1" dirty="0">
              <a:solidFill>
                <a:srgbClr val="C00000"/>
              </a:solidFill>
            </a:endParaRPr>
          </a:p>
        </p:txBody>
      </p:sp>
      <p:sp>
        <p:nvSpPr>
          <p:cNvPr id="37" name="Rectangle 36"/>
          <p:cNvSpPr/>
          <p:nvPr/>
        </p:nvSpPr>
        <p:spPr>
          <a:xfrm rot="16200000">
            <a:off x="5714269" y="-138662"/>
            <a:ext cx="763456" cy="12192000"/>
          </a:xfrm>
          <a:prstGeom prst="rect">
            <a:avLst/>
          </a:prstGeom>
          <a:solidFill>
            <a:schemeClr val="tx2">
              <a:lumMod val="75000"/>
              <a:alpha val="90000"/>
            </a:schemeClr>
          </a:solidFill>
          <a:ln w="19050">
            <a:solidFill>
              <a:schemeClr val="tx2">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2" name="TextBox 41"/>
          <p:cNvSpPr txBox="1"/>
          <p:nvPr/>
        </p:nvSpPr>
        <p:spPr>
          <a:xfrm>
            <a:off x="0" y="5744386"/>
            <a:ext cx="12191997" cy="584775"/>
          </a:xfrm>
          <a:prstGeom prst="rect">
            <a:avLst/>
          </a:prstGeom>
          <a:noFill/>
        </p:spPr>
        <p:txBody>
          <a:bodyPr wrap="square" rtlCol="0">
            <a:spAutoFit/>
          </a:bodyPr>
          <a:lstStyle/>
          <a:p>
            <a:pPr algn="ctr"/>
            <a:r>
              <a:rPr lang="en-US" sz="3200" dirty="0" smtClean="0">
                <a:solidFill>
                  <a:schemeClr val="bg2">
                    <a:lumMod val="75000"/>
                  </a:schemeClr>
                </a:solidFill>
              </a:rPr>
              <a:t>What are they after?</a:t>
            </a:r>
            <a:endParaRPr lang="en-US" sz="3200" dirty="0">
              <a:solidFill>
                <a:schemeClr val="bg2">
                  <a:lumMod val="75000"/>
                </a:schemeClr>
              </a:solidFill>
            </a:endParaRPr>
          </a:p>
        </p:txBody>
      </p:sp>
      <p:sp>
        <p:nvSpPr>
          <p:cNvPr id="74" name="TextBox 73"/>
          <p:cNvSpPr txBox="1"/>
          <p:nvPr/>
        </p:nvSpPr>
        <p:spPr>
          <a:xfrm rot="5400000">
            <a:off x="9710949" y="-1266793"/>
            <a:ext cx="1107996" cy="4715662"/>
          </a:xfrm>
          <a:prstGeom prst="rect">
            <a:avLst/>
          </a:prstGeom>
          <a:noFill/>
        </p:spPr>
        <p:txBody>
          <a:bodyPr vert="vert270" wrap="square" rtlCol="0">
            <a:spAutoFit/>
          </a:bodyPr>
          <a:lstStyle/>
          <a:p>
            <a:pPr algn="ctr"/>
            <a:r>
              <a:rPr lang="en-US" sz="6000" dirty="0" smtClean="0">
                <a:solidFill>
                  <a:schemeClr val="tx2">
                    <a:lumMod val="75000"/>
                  </a:schemeClr>
                </a:solidFill>
              </a:rPr>
              <a:t>SME</a:t>
            </a:r>
            <a:r>
              <a:rPr lang="en-US" sz="6000" dirty="0">
                <a:solidFill>
                  <a:schemeClr val="tx2">
                    <a:lumMod val="75000"/>
                  </a:schemeClr>
                </a:solidFill>
              </a:rPr>
              <a:t>s</a:t>
            </a:r>
          </a:p>
        </p:txBody>
      </p:sp>
      <p:sp>
        <p:nvSpPr>
          <p:cNvPr id="75" name="TextBox 74"/>
          <p:cNvSpPr txBox="1"/>
          <p:nvPr/>
        </p:nvSpPr>
        <p:spPr>
          <a:xfrm rot="5400000">
            <a:off x="9934721" y="-119932"/>
            <a:ext cx="615553" cy="3574535"/>
          </a:xfrm>
          <a:prstGeom prst="rect">
            <a:avLst/>
          </a:prstGeom>
          <a:noFill/>
        </p:spPr>
        <p:txBody>
          <a:bodyPr vert="vert270" wrap="square" rtlCol="0">
            <a:spAutoFit/>
          </a:bodyPr>
          <a:lstStyle/>
          <a:p>
            <a:pPr algn="ctr"/>
            <a:r>
              <a:rPr lang="en-US" sz="2800" dirty="0" smtClean="0">
                <a:solidFill>
                  <a:schemeClr val="tx2">
                    <a:lumMod val="75000"/>
                  </a:schemeClr>
                </a:solidFill>
              </a:rPr>
              <a:t>Scientists</a:t>
            </a:r>
            <a:endParaRPr lang="en-US" sz="2800" dirty="0">
              <a:solidFill>
                <a:schemeClr val="tx2">
                  <a:lumMod val="75000"/>
                </a:schemeClr>
              </a:solidFill>
            </a:endParaRPr>
          </a:p>
        </p:txBody>
      </p:sp>
      <p:sp>
        <p:nvSpPr>
          <p:cNvPr id="76" name="TextBox 75"/>
          <p:cNvSpPr txBox="1"/>
          <p:nvPr/>
        </p:nvSpPr>
        <p:spPr>
          <a:xfrm rot="5400000">
            <a:off x="9856640" y="620585"/>
            <a:ext cx="615553" cy="3182647"/>
          </a:xfrm>
          <a:prstGeom prst="rect">
            <a:avLst/>
          </a:prstGeom>
          <a:noFill/>
        </p:spPr>
        <p:txBody>
          <a:bodyPr vert="vert270" wrap="square" rtlCol="0">
            <a:spAutoFit/>
          </a:bodyPr>
          <a:lstStyle/>
          <a:p>
            <a:pPr algn="ctr"/>
            <a:r>
              <a:rPr lang="en-US" sz="2800" dirty="0" smtClean="0">
                <a:solidFill>
                  <a:schemeClr val="tx2">
                    <a:lumMod val="75000"/>
                  </a:schemeClr>
                </a:solidFill>
              </a:rPr>
              <a:t>Researchers</a:t>
            </a:r>
            <a:endParaRPr lang="en-US" sz="2800" dirty="0">
              <a:solidFill>
                <a:schemeClr val="tx2">
                  <a:lumMod val="75000"/>
                </a:schemeClr>
              </a:solidFill>
            </a:endParaRPr>
          </a:p>
        </p:txBody>
      </p:sp>
      <p:sp>
        <p:nvSpPr>
          <p:cNvPr id="77" name="TextBox 76"/>
          <p:cNvSpPr txBox="1"/>
          <p:nvPr/>
        </p:nvSpPr>
        <p:spPr>
          <a:xfrm rot="5400000">
            <a:off x="9865389" y="1162735"/>
            <a:ext cx="615553" cy="3182648"/>
          </a:xfrm>
          <a:prstGeom prst="rect">
            <a:avLst/>
          </a:prstGeom>
          <a:noFill/>
        </p:spPr>
        <p:txBody>
          <a:bodyPr vert="vert270" wrap="square" rtlCol="0">
            <a:spAutoFit/>
          </a:bodyPr>
          <a:lstStyle/>
          <a:p>
            <a:pPr algn="ctr"/>
            <a:r>
              <a:rPr lang="en-US" sz="2800" dirty="0" smtClean="0">
                <a:solidFill>
                  <a:schemeClr val="tx2">
                    <a:lumMod val="75000"/>
                  </a:schemeClr>
                </a:solidFill>
              </a:rPr>
              <a:t>Engineers</a:t>
            </a:r>
            <a:endParaRPr lang="en-US" sz="2800" dirty="0">
              <a:solidFill>
                <a:schemeClr val="tx2">
                  <a:lumMod val="75000"/>
                </a:schemeClr>
              </a:solidFill>
            </a:endParaRPr>
          </a:p>
        </p:txBody>
      </p:sp>
      <p:sp>
        <p:nvSpPr>
          <p:cNvPr id="79" name="TextBox 78"/>
          <p:cNvSpPr txBox="1"/>
          <p:nvPr/>
        </p:nvSpPr>
        <p:spPr>
          <a:xfrm>
            <a:off x="45524" y="5754291"/>
            <a:ext cx="12191997" cy="584775"/>
          </a:xfrm>
          <a:prstGeom prst="rect">
            <a:avLst/>
          </a:prstGeom>
          <a:noFill/>
        </p:spPr>
        <p:txBody>
          <a:bodyPr wrap="square" rtlCol="0">
            <a:spAutoFit/>
          </a:bodyPr>
          <a:lstStyle/>
          <a:p>
            <a:pPr algn="ctr"/>
            <a:r>
              <a:rPr lang="en-US" sz="3200" dirty="0" smtClean="0">
                <a:solidFill>
                  <a:schemeClr val="bg2">
                    <a:lumMod val="75000"/>
                  </a:schemeClr>
                </a:solidFill>
              </a:rPr>
              <a:t>Who will they target?</a:t>
            </a:r>
            <a:endParaRPr lang="en-US" sz="3200" dirty="0">
              <a:solidFill>
                <a:schemeClr val="bg2">
                  <a:lumMod val="75000"/>
                </a:schemeClr>
              </a:solidFill>
            </a:endParaRPr>
          </a:p>
        </p:txBody>
      </p:sp>
      <p:pic>
        <p:nvPicPr>
          <p:cNvPr id="81" name="Picture 80"/>
          <p:cNvPicPr>
            <a:picLocks noChangeAspect="1"/>
          </p:cNvPicPr>
          <p:nvPr/>
        </p:nvPicPr>
        <p:blipFill rotWithShape="1">
          <a:blip r:embed="rId6">
            <a:extLst>
              <a:ext uri="{28A0092B-C50C-407E-A947-70E740481C1C}">
                <a14:useLocalDpi xmlns:a14="http://schemas.microsoft.com/office/drawing/2010/main" val="0"/>
              </a:ext>
            </a:extLst>
          </a:blip>
          <a:srcRect l="27742" r="32525"/>
          <a:stretch/>
        </p:blipFill>
        <p:spPr>
          <a:xfrm>
            <a:off x="-76347" y="2897266"/>
            <a:ext cx="2673108" cy="3790229"/>
          </a:xfrm>
          <a:prstGeom prst="rect">
            <a:avLst/>
          </a:prstGeom>
        </p:spPr>
      </p:pic>
      <p:pic>
        <p:nvPicPr>
          <p:cNvPr id="71" name="Picture 70"/>
          <p:cNvPicPr>
            <a:picLocks noChangeAspect="1"/>
          </p:cNvPicPr>
          <p:nvPr/>
        </p:nvPicPr>
        <p:blipFill rotWithShape="1">
          <a:blip r:embed="rId7">
            <a:extLst>
              <a:ext uri="{28A0092B-C50C-407E-A947-70E740481C1C}">
                <a14:useLocalDpi xmlns:a14="http://schemas.microsoft.com/office/drawing/2010/main" val="0"/>
              </a:ext>
            </a:extLst>
          </a:blip>
          <a:srcRect l="25451"/>
          <a:stretch/>
        </p:blipFill>
        <p:spPr>
          <a:xfrm>
            <a:off x="8939719" y="2770217"/>
            <a:ext cx="5048254" cy="3815065"/>
          </a:xfrm>
          <a:prstGeom prst="rect">
            <a:avLst/>
          </a:prstGeom>
        </p:spPr>
      </p:pic>
      <p:pic>
        <p:nvPicPr>
          <p:cNvPr id="84" name="384713__ramonmineiro__mad-scientist-lab-loopabl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286000" y="7017327"/>
            <a:ext cx="609600" cy="609600"/>
          </a:xfrm>
          <a:prstGeom prst="rect">
            <a:avLst/>
          </a:prstGeom>
        </p:spPr>
      </p:pic>
      <p:sp>
        <p:nvSpPr>
          <p:cNvPr id="89" name="TextBox 88"/>
          <p:cNvSpPr txBox="1"/>
          <p:nvPr/>
        </p:nvSpPr>
        <p:spPr>
          <a:xfrm>
            <a:off x="2895839" y="1603376"/>
            <a:ext cx="6331288" cy="707886"/>
          </a:xfrm>
          <a:prstGeom prst="rect">
            <a:avLst/>
          </a:prstGeom>
          <a:noFill/>
        </p:spPr>
        <p:txBody>
          <a:bodyPr wrap="square" rtlCol="0">
            <a:spAutoFit/>
          </a:bodyPr>
          <a:lstStyle/>
          <a:p>
            <a:r>
              <a:rPr lang="en-US" sz="4000" dirty="0" smtClean="0">
                <a:solidFill>
                  <a:schemeClr val="tx2">
                    <a:lumMod val="75000"/>
                  </a:schemeClr>
                </a:solidFill>
                <a:latin typeface="Aharoni" panose="02010803020104030203" pitchFamily="2" charset="-79"/>
                <a:cs typeface="Aharoni" panose="02010803020104030203" pitchFamily="2" charset="-79"/>
              </a:rPr>
              <a:t>Understand </a:t>
            </a:r>
            <a:r>
              <a:rPr lang="en-US" sz="1600" dirty="0" smtClean="0">
                <a:solidFill>
                  <a:schemeClr val="tx2">
                    <a:lumMod val="75000"/>
                  </a:schemeClr>
                </a:solidFill>
                <a:cs typeface="Aharoni" panose="02010803020104030203" pitchFamily="2" charset="-79"/>
              </a:rPr>
              <a:t>the value of your information</a:t>
            </a:r>
            <a:endParaRPr lang="en-US" sz="4000" dirty="0">
              <a:solidFill>
                <a:schemeClr val="tx2">
                  <a:lumMod val="75000"/>
                </a:schemeClr>
              </a:solidFill>
              <a:latin typeface="Aharoni" panose="02010803020104030203" pitchFamily="2" charset="-79"/>
              <a:cs typeface="Aharoni" panose="02010803020104030203" pitchFamily="2" charset="-79"/>
            </a:endParaRPr>
          </a:p>
        </p:txBody>
      </p:sp>
      <p:sp>
        <p:nvSpPr>
          <p:cNvPr id="91" name="TextBox 90"/>
          <p:cNvSpPr txBox="1"/>
          <p:nvPr/>
        </p:nvSpPr>
        <p:spPr>
          <a:xfrm>
            <a:off x="2930352" y="2822713"/>
            <a:ext cx="6331288" cy="707886"/>
          </a:xfrm>
          <a:prstGeom prst="rect">
            <a:avLst/>
          </a:prstGeom>
          <a:noFill/>
        </p:spPr>
        <p:txBody>
          <a:bodyPr wrap="square" rtlCol="0">
            <a:spAutoFit/>
          </a:bodyPr>
          <a:lstStyle/>
          <a:p>
            <a:r>
              <a:rPr lang="en-US" sz="4000" u="sng" dirty="0" smtClean="0">
                <a:solidFill>
                  <a:schemeClr val="tx2">
                    <a:lumMod val="75000"/>
                  </a:schemeClr>
                </a:solidFill>
                <a:latin typeface="Aharoni" panose="02010803020104030203" pitchFamily="2" charset="-79"/>
                <a:cs typeface="Aharoni" panose="02010803020104030203" pitchFamily="2" charset="-79"/>
              </a:rPr>
              <a:t>Report</a:t>
            </a:r>
            <a:r>
              <a:rPr lang="en-US" sz="4000" dirty="0" smtClean="0">
                <a:solidFill>
                  <a:schemeClr val="tx2">
                    <a:lumMod val="75000"/>
                  </a:schemeClr>
                </a:solidFill>
                <a:latin typeface="Aharoni" panose="02010803020104030203" pitchFamily="2" charset="-79"/>
                <a:cs typeface="Aharoni" panose="02010803020104030203" pitchFamily="2" charset="-79"/>
              </a:rPr>
              <a:t> </a:t>
            </a:r>
            <a:r>
              <a:rPr lang="en-US" sz="1600" dirty="0" smtClean="0">
                <a:solidFill>
                  <a:schemeClr val="tx2">
                    <a:lumMod val="75000"/>
                  </a:schemeClr>
                </a:solidFill>
                <a:cs typeface="Aharoni" panose="02010803020104030203" pitchFamily="2" charset="-79"/>
              </a:rPr>
              <a:t>any contact that is suspicious</a:t>
            </a:r>
            <a:endParaRPr lang="en-US" sz="4000" dirty="0">
              <a:solidFill>
                <a:schemeClr val="tx2">
                  <a:lumMod val="75000"/>
                </a:schemeClr>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1110517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1+#ppt_w/2"/>
                                          </p:val>
                                        </p:tav>
                                        <p:tav tm="100000">
                                          <p:val>
                                            <p:strVal val="#ppt_x"/>
                                          </p:val>
                                        </p:tav>
                                      </p:tavLst>
                                    </p:anim>
                                    <p:anim calcmode="lin" valueType="num">
                                      <p:cBhvr additive="base">
                                        <p:cTn id="12" dur="500" fill="hold"/>
                                        <p:tgtEl>
                                          <p:spTgt spid="34"/>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71"/>
                                        </p:tgtEl>
                                        <p:attrNameLst>
                                          <p:attrName>style.visibility</p:attrName>
                                        </p:attrNameLst>
                                      </p:cBhvr>
                                      <p:to>
                                        <p:strVal val="visible"/>
                                      </p:to>
                                    </p:set>
                                    <p:anim calcmode="lin" valueType="num">
                                      <p:cBhvr additive="base">
                                        <p:cTn id="15" dur="1000" fill="hold"/>
                                        <p:tgtEl>
                                          <p:spTgt spid="71"/>
                                        </p:tgtEl>
                                        <p:attrNameLst>
                                          <p:attrName>ppt_x</p:attrName>
                                        </p:attrNameLst>
                                      </p:cBhvr>
                                      <p:tavLst>
                                        <p:tav tm="0">
                                          <p:val>
                                            <p:strVal val="1+#ppt_w/2"/>
                                          </p:val>
                                        </p:tav>
                                        <p:tav tm="100000">
                                          <p:val>
                                            <p:strVal val="#ppt_x"/>
                                          </p:val>
                                        </p:tav>
                                      </p:tavLst>
                                    </p:anim>
                                    <p:anim calcmode="lin" valueType="num">
                                      <p:cBhvr additive="base">
                                        <p:cTn id="16" dur="1000" fill="hold"/>
                                        <p:tgtEl>
                                          <p:spTgt spid="71"/>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9"/>
                                        </p:tgtEl>
                                        <p:attrNameLst>
                                          <p:attrName>style.visibility</p:attrName>
                                        </p:attrNameLst>
                                      </p:cBhvr>
                                      <p:to>
                                        <p:strVal val="visible"/>
                                      </p:to>
                                    </p:set>
                                    <p:animEffect transition="in" filter="fade">
                                      <p:cBhvr>
                                        <p:cTn id="21" dur="1000"/>
                                        <p:tgtEl>
                                          <p:spTgt spid="79"/>
                                        </p:tgtEl>
                                      </p:cBhvr>
                                    </p:animEffect>
                                    <p:anim calcmode="lin" valueType="num">
                                      <p:cBhvr>
                                        <p:cTn id="22" dur="1000" fill="hold"/>
                                        <p:tgtEl>
                                          <p:spTgt spid="79"/>
                                        </p:tgtEl>
                                        <p:attrNameLst>
                                          <p:attrName>ppt_x</p:attrName>
                                        </p:attrNameLst>
                                      </p:cBhvr>
                                      <p:tavLst>
                                        <p:tav tm="0">
                                          <p:val>
                                            <p:strVal val="#ppt_x"/>
                                          </p:val>
                                        </p:tav>
                                        <p:tav tm="100000">
                                          <p:val>
                                            <p:strVal val="#ppt_x"/>
                                          </p:val>
                                        </p:tav>
                                      </p:tavLst>
                                    </p:anim>
                                    <p:anim calcmode="lin" valueType="num">
                                      <p:cBhvr>
                                        <p:cTn id="23" dur="1000" fill="hold"/>
                                        <p:tgtEl>
                                          <p:spTgt spid="7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300"/>
                                  </p:stCondLst>
                                  <p:childTnLst>
                                    <p:set>
                                      <p:cBhvr>
                                        <p:cTn id="25" dur="1" fill="hold">
                                          <p:stCondLst>
                                            <p:cond delay="0"/>
                                          </p:stCondLst>
                                        </p:cTn>
                                        <p:tgtEl>
                                          <p:spTgt spid="74"/>
                                        </p:tgtEl>
                                        <p:attrNameLst>
                                          <p:attrName>style.visibility</p:attrName>
                                        </p:attrNameLst>
                                      </p:cBhvr>
                                      <p:to>
                                        <p:strVal val="visible"/>
                                      </p:to>
                                    </p:set>
                                    <p:animEffect transition="in" filter="fade">
                                      <p:cBhvr>
                                        <p:cTn id="26" dur="1000"/>
                                        <p:tgtEl>
                                          <p:spTgt spid="74"/>
                                        </p:tgtEl>
                                      </p:cBhvr>
                                    </p:animEffect>
                                    <p:anim calcmode="lin" valueType="num">
                                      <p:cBhvr>
                                        <p:cTn id="27" dur="1000" fill="hold"/>
                                        <p:tgtEl>
                                          <p:spTgt spid="74"/>
                                        </p:tgtEl>
                                        <p:attrNameLst>
                                          <p:attrName>ppt_x</p:attrName>
                                        </p:attrNameLst>
                                      </p:cBhvr>
                                      <p:tavLst>
                                        <p:tav tm="0">
                                          <p:val>
                                            <p:strVal val="#ppt_x"/>
                                          </p:val>
                                        </p:tav>
                                        <p:tav tm="100000">
                                          <p:val>
                                            <p:strVal val="#ppt_x"/>
                                          </p:val>
                                        </p:tav>
                                      </p:tavLst>
                                    </p:anim>
                                    <p:anim calcmode="lin" valueType="num">
                                      <p:cBhvr>
                                        <p:cTn id="28" dur="1000" fill="hold"/>
                                        <p:tgtEl>
                                          <p:spTgt spid="7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600"/>
                                  </p:stCondLst>
                                  <p:childTnLst>
                                    <p:set>
                                      <p:cBhvr>
                                        <p:cTn id="30" dur="1" fill="hold">
                                          <p:stCondLst>
                                            <p:cond delay="0"/>
                                          </p:stCondLst>
                                        </p:cTn>
                                        <p:tgtEl>
                                          <p:spTgt spid="75"/>
                                        </p:tgtEl>
                                        <p:attrNameLst>
                                          <p:attrName>style.visibility</p:attrName>
                                        </p:attrNameLst>
                                      </p:cBhvr>
                                      <p:to>
                                        <p:strVal val="visible"/>
                                      </p:to>
                                    </p:set>
                                    <p:animEffect transition="in" filter="fade">
                                      <p:cBhvr>
                                        <p:cTn id="31" dur="1000"/>
                                        <p:tgtEl>
                                          <p:spTgt spid="75"/>
                                        </p:tgtEl>
                                      </p:cBhvr>
                                    </p:animEffect>
                                    <p:anim calcmode="lin" valueType="num">
                                      <p:cBhvr>
                                        <p:cTn id="32" dur="1000" fill="hold"/>
                                        <p:tgtEl>
                                          <p:spTgt spid="75"/>
                                        </p:tgtEl>
                                        <p:attrNameLst>
                                          <p:attrName>ppt_x</p:attrName>
                                        </p:attrNameLst>
                                      </p:cBhvr>
                                      <p:tavLst>
                                        <p:tav tm="0">
                                          <p:val>
                                            <p:strVal val="#ppt_x"/>
                                          </p:val>
                                        </p:tav>
                                        <p:tav tm="100000">
                                          <p:val>
                                            <p:strVal val="#ppt_x"/>
                                          </p:val>
                                        </p:tav>
                                      </p:tavLst>
                                    </p:anim>
                                    <p:anim calcmode="lin" valueType="num">
                                      <p:cBhvr>
                                        <p:cTn id="33" dur="1000" fill="hold"/>
                                        <p:tgtEl>
                                          <p:spTgt spid="75"/>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800"/>
                                  </p:stCondLst>
                                  <p:childTnLst>
                                    <p:set>
                                      <p:cBhvr>
                                        <p:cTn id="35" dur="1" fill="hold">
                                          <p:stCondLst>
                                            <p:cond delay="0"/>
                                          </p:stCondLst>
                                        </p:cTn>
                                        <p:tgtEl>
                                          <p:spTgt spid="76"/>
                                        </p:tgtEl>
                                        <p:attrNameLst>
                                          <p:attrName>style.visibility</p:attrName>
                                        </p:attrNameLst>
                                      </p:cBhvr>
                                      <p:to>
                                        <p:strVal val="visible"/>
                                      </p:to>
                                    </p:set>
                                    <p:animEffect transition="in" filter="fade">
                                      <p:cBhvr>
                                        <p:cTn id="36" dur="1000"/>
                                        <p:tgtEl>
                                          <p:spTgt spid="76"/>
                                        </p:tgtEl>
                                      </p:cBhvr>
                                    </p:animEffect>
                                    <p:anim calcmode="lin" valueType="num">
                                      <p:cBhvr>
                                        <p:cTn id="37" dur="1000" fill="hold"/>
                                        <p:tgtEl>
                                          <p:spTgt spid="76"/>
                                        </p:tgtEl>
                                        <p:attrNameLst>
                                          <p:attrName>ppt_x</p:attrName>
                                        </p:attrNameLst>
                                      </p:cBhvr>
                                      <p:tavLst>
                                        <p:tav tm="0">
                                          <p:val>
                                            <p:strVal val="#ppt_x"/>
                                          </p:val>
                                        </p:tav>
                                        <p:tav tm="100000">
                                          <p:val>
                                            <p:strVal val="#ppt_x"/>
                                          </p:val>
                                        </p:tav>
                                      </p:tavLst>
                                    </p:anim>
                                    <p:anim calcmode="lin" valueType="num">
                                      <p:cBhvr>
                                        <p:cTn id="38" dur="1000" fill="hold"/>
                                        <p:tgtEl>
                                          <p:spTgt spid="76"/>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1000"/>
                                  </p:stCondLst>
                                  <p:childTnLst>
                                    <p:set>
                                      <p:cBhvr>
                                        <p:cTn id="40" dur="1" fill="hold">
                                          <p:stCondLst>
                                            <p:cond delay="0"/>
                                          </p:stCondLst>
                                        </p:cTn>
                                        <p:tgtEl>
                                          <p:spTgt spid="77"/>
                                        </p:tgtEl>
                                        <p:attrNameLst>
                                          <p:attrName>style.visibility</p:attrName>
                                        </p:attrNameLst>
                                      </p:cBhvr>
                                      <p:to>
                                        <p:strVal val="visible"/>
                                      </p:to>
                                    </p:set>
                                    <p:animEffect transition="in" filter="fade">
                                      <p:cBhvr>
                                        <p:cTn id="41" dur="1000"/>
                                        <p:tgtEl>
                                          <p:spTgt spid="77"/>
                                        </p:tgtEl>
                                      </p:cBhvr>
                                    </p:animEffect>
                                    <p:anim calcmode="lin" valueType="num">
                                      <p:cBhvr>
                                        <p:cTn id="42" dur="1000" fill="hold"/>
                                        <p:tgtEl>
                                          <p:spTgt spid="77"/>
                                        </p:tgtEl>
                                        <p:attrNameLst>
                                          <p:attrName>ppt_x</p:attrName>
                                        </p:attrNameLst>
                                      </p:cBhvr>
                                      <p:tavLst>
                                        <p:tav tm="0">
                                          <p:val>
                                            <p:strVal val="#ppt_x"/>
                                          </p:val>
                                        </p:tav>
                                        <p:tav tm="100000">
                                          <p:val>
                                            <p:strVal val="#ppt_x"/>
                                          </p:val>
                                        </p:tav>
                                      </p:tavLst>
                                    </p:anim>
                                    <p:anim calcmode="lin" valueType="num">
                                      <p:cBhvr>
                                        <p:cTn id="43" dur="1000" fill="hold"/>
                                        <p:tgtEl>
                                          <p:spTgt spid="7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1000"/>
                                        <p:tgtEl>
                                          <p:spTgt spid="42"/>
                                        </p:tgtEl>
                                      </p:cBhvr>
                                    </p:animEffect>
                                    <p:anim calcmode="lin" valueType="num">
                                      <p:cBhvr>
                                        <p:cTn id="49" dur="1000" fill="hold"/>
                                        <p:tgtEl>
                                          <p:spTgt spid="42"/>
                                        </p:tgtEl>
                                        <p:attrNameLst>
                                          <p:attrName>ppt_x</p:attrName>
                                        </p:attrNameLst>
                                      </p:cBhvr>
                                      <p:tavLst>
                                        <p:tav tm="0">
                                          <p:val>
                                            <p:strVal val="#ppt_x"/>
                                          </p:val>
                                        </p:tav>
                                        <p:tav tm="100000">
                                          <p:val>
                                            <p:strVal val="#ppt_x"/>
                                          </p:val>
                                        </p:tav>
                                      </p:tavLst>
                                    </p:anim>
                                    <p:anim calcmode="lin" valueType="num">
                                      <p:cBhvr>
                                        <p:cTn id="50" dur="1000" fill="hold"/>
                                        <p:tgtEl>
                                          <p:spTgt spid="42"/>
                                        </p:tgtEl>
                                        <p:attrNameLst>
                                          <p:attrName>ppt_y</p:attrName>
                                        </p:attrNameLst>
                                      </p:cBhvr>
                                      <p:tavLst>
                                        <p:tav tm="0">
                                          <p:val>
                                            <p:strVal val="#ppt_y+.1"/>
                                          </p:val>
                                        </p:tav>
                                        <p:tav tm="100000">
                                          <p:val>
                                            <p:strVal val="#ppt_y"/>
                                          </p:val>
                                        </p:tav>
                                      </p:tavLst>
                                    </p:anim>
                                  </p:childTnLst>
                                </p:cTn>
                              </p:par>
                              <p:par>
                                <p:cTn id="51" presetID="42" presetClass="exit" presetSubtype="0" fill="hold" grpId="1" nodeType="withEffect">
                                  <p:stCondLst>
                                    <p:cond delay="0"/>
                                  </p:stCondLst>
                                  <p:childTnLst>
                                    <p:animEffect transition="out" filter="fade">
                                      <p:cBhvr>
                                        <p:cTn id="52" dur="1000"/>
                                        <p:tgtEl>
                                          <p:spTgt spid="79"/>
                                        </p:tgtEl>
                                      </p:cBhvr>
                                    </p:animEffect>
                                    <p:anim calcmode="lin" valueType="num">
                                      <p:cBhvr>
                                        <p:cTn id="53" dur="1000"/>
                                        <p:tgtEl>
                                          <p:spTgt spid="79"/>
                                        </p:tgtEl>
                                        <p:attrNameLst>
                                          <p:attrName>ppt_x</p:attrName>
                                        </p:attrNameLst>
                                      </p:cBhvr>
                                      <p:tavLst>
                                        <p:tav tm="0">
                                          <p:val>
                                            <p:strVal val="ppt_x"/>
                                          </p:val>
                                        </p:tav>
                                        <p:tav tm="100000">
                                          <p:val>
                                            <p:strVal val="ppt_x"/>
                                          </p:val>
                                        </p:tav>
                                      </p:tavLst>
                                    </p:anim>
                                    <p:anim calcmode="lin" valueType="num">
                                      <p:cBhvr>
                                        <p:cTn id="54" dur="1000"/>
                                        <p:tgtEl>
                                          <p:spTgt spid="79"/>
                                        </p:tgtEl>
                                        <p:attrNameLst>
                                          <p:attrName>ppt_y</p:attrName>
                                        </p:attrNameLst>
                                      </p:cBhvr>
                                      <p:tavLst>
                                        <p:tav tm="0">
                                          <p:val>
                                            <p:strVal val="ppt_y"/>
                                          </p:val>
                                        </p:tav>
                                        <p:tav tm="100000">
                                          <p:val>
                                            <p:strVal val="ppt_y+.1"/>
                                          </p:val>
                                        </p:tav>
                                      </p:tavLst>
                                    </p:anim>
                                    <p:set>
                                      <p:cBhvr>
                                        <p:cTn id="55" dur="1" fill="hold">
                                          <p:stCondLst>
                                            <p:cond delay="999"/>
                                          </p:stCondLst>
                                        </p:cTn>
                                        <p:tgtEl>
                                          <p:spTgt spid="79"/>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71"/>
                                        </p:tgtEl>
                                      </p:cBhvr>
                                    </p:animEffect>
                                    <p:set>
                                      <p:cBhvr>
                                        <p:cTn id="58" dur="1" fill="hold">
                                          <p:stCondLst>
                                            <p:cond delay="499"/>
                                          </p:stCondLst>
                                        </p:cTn>
                                        <p:tgtEl>
                                          <p:spTgt spid="71"/>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22357" fill="hold"/>
                                        <p:tgtEl>
                                          <p:spTgt spid="84"/>
                                        </p:tgtEl>
                                      </p:cBhvr>
                                    </p:cmd>
                                  </p:childTnLst>
                                </p:cTn>
                              </p:par>
                              <p:par>
                                <p:cTn id="61" presetID="10" presetClass="entr" presetSubtype="0" fill="hold" nodeType="withEffect">
                                  <p:stCondLst>
                                    <p:cond delay="0"/>
                                  </p:stCondLst>
                                  <p:childTnLst>
                                    <p:set>
                                      <p:cBhvr>
                                        <p:cTn id="62" dur="1" fill="hold">
                                          <p:stCondLst>
                                            <p:cond delay="0"/>
                                          </p:stCondLst>
                                        </p:cTn>
                                        <p:tgtEl>
                                          <p:spTgt spid="81"/>
                                        </p:tgtEl>
                                        <p:attrNameLst>
                                          <p:attrName>style.visibility</p:attrName>
                                        </p:attrNameLst>
                                      </p:cBhvr>
                                      <p:to>
                                        <p:strVal val="visible"/>
                                      </p:to>
                                    </p:set>
                                    <p:animEffect transition="in" filter="fade">
                                      <p:cBhvr>
                                        <p:cTn id="63" dur="1000"/>
                                        <p:tgtEl>
                                          <p:spTgt spid="81"/>
                                        </p:tgtEl>
                                      </p:cBhvr>
                                    </p:animEffect>
                                  </p:childTnLst>
                                </p:cTn>
                              </p:par>
                              <p:par>
                                <p:cTn id="64" presetID="10" presetClass="entr" presetSubtype="0" fill="hold" grpId="0" nodeType="withEffect">
                                  <p:stCondLst>
                                    <p:cond delay="900"/>
                                  </p:stCondLst>
                                  <p:childTnLst>
                                    <p:set>
                                      <p:cBhvr>
                                        <p:cTn id="65" dur="1" fill="hold">
                                          <p:stCondLst>
                                            <p:cond delay="0"/>
                                          </p:stCondLst>
                                        </p:cTn>
                                        <p:tgtEl>
                                          <p:spTgt spid="9"/>
                                        </p:tgtEl>
                                        <p:attrNameLst>
                                          <p:attrName>style.visibility</p:attrName>
                                        </p:attrNameLst>
                                      </p:cBhvr>
                                      <p:to>
                                        <p:strVal val="visible"/>
                                      </p:to>
                                    </p:set>
                                    <p:animEffect transition="in" filter="fade">
                                      <p:cBhvr>
                                        <p:cTn id="66" dur="1000"/>
                                        <p:tgtEl>
                                          <p:spTgt spid="9"/>
                                        </p:tgtEl>
                                      </p:cBhvr>
                                    </p:animEffect>
                                  </p:childTnLst>
                                </p:cTn>
                              </p:par>
                              <p:par>
                                <p:cTn id="67" presetID="10" presetClass="entr" presetSubtype="0" fill="hold" grpId="0" nodeType="withEffect">
                                  <p:stCondLst>
                                    <p:cond delay="160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1000"/>
                                        <p:tgtEl>
                                          <p:spTgt spid="10"/>
                                        </p:tgtEl>
                                      </p:cBhvr>
                                    </p:animEffect>
                                  </p:childTnLst>
                                </p:cTn>
                              </p:par>
                              <p:par>
                                <p:cTn id="70" presetID="10" presetClass="entr" presetSubtype="0" fill="hold" grpId="0" nodeType="withEffect">
                                  <p:stCondLst>
                                    <p:cond delay="2400"/>
                                  </p:stCondLst>
                                  <p:childTnLst>
                                    <p:set>
                                      <p:cBhvr>
                                        <p:cTn id="71" dur="1" fill="hold">
                                          <p:stCondLst>
                                            <p:cond delay="0"/>
                                          </p:stCondLst>
                                        </p:cTn>
                                        <p:tgtEl>
                                          <p:spTgt spid="56"/>
                                        </p:tgtEl>
                                        <p:attrNameLst>
                                          <p:attrName>style.visibility</p:attrName>
                                        </p:attrNameLst>
                                      </p:cBhvr>
                                      <p:to>
                                        <p:strVal val="visible"/>
                                      </p:to>
                                    </p:set>
                                    <p:animEffect transition="in" filter="fade">
                                      <p:cBhvr>
                                        <p:cTn id="72" dur="1000"/>
                                        <p:tgtEl>
                                          <p:spTgt spid="56"/>
                                        </p:tgtEl>
                                      </p:cBhvr>
                                    </p:animEffect>
                                  </p:childTnLst>
                                </p:cTn>
                              </p:par>
                              <p:par>
                                <p:cTn id="73" presetID="10" presetClass="entr" presetSubtype="0" fill="hold" grpId="0" nodeType="withEffect">
                                  <p:stCondLst>
                                    <p:cond delay="3000"/>
                                  </p:stCondLst>
                                  <p:childTnLst>
                                    <p:set>
                                      <p:cBhvr>
                                        <p:cTn id="74" dur="1" fill="hold">
                                          <p:stCondLst>
                                            <p:cond delay="0"/>
                                          </p:stCondLst>
                                        </p:cTn>
                                        <p:tgtEl>
                                          <p:spTgt spid="57"/>
                                        </p:tgtEl>
                                        <p:attrNameLst>
                                          <p:attrName>style.visibility</p:attrName>
                                        </p:attrNameLst>
                                      </p:cBhvr>
                                      <p:to>
                                        <p:strVal val="visible"/>
                                      </p:to>
                                    </p:set>
                                    <p:animEffect transition="in" filter="fade">
                                      <p:cBhvr>
                                        <p:cTn id="75" dur="1000"/>
                                        <p:tgtEl>
                                          <p:spTgt spid="57"/>
                                        </p:tgtEl>
                                      </p:cBhvr>
                                    </p:animEffect>
                                  </p:childTnLst>
                                </p:cTn>
                              </p:par>
                              <p:par>
                                <p:cTn id="76" presetID="10" presetClass="entr" presetSubtype="0" fill="hold" grpId="0" nodeType="withEffect">
                                  <p:stCondLst>
                                    <p:cond delay="3600"/>
                                  </p:stCondLst>
                                  <p:childTnLst>
                                    <p:set>
                                      <p:cBhvr>
                                        <p:cTn id="77" dur="1" fill="hold">
                                          <p:stCondLst>
                                            <p:cond delay="0"/>
                                          </p:stCondLst>
                                        </p:cTn>
                                        <p:tgtEl>
                                          <p:spTgt spid="58"/>
                                        </p:tgtEl>
                                        <p:attrNameLst>
                                          <p:attrName>style.visibility</p:attrName>
                                        </p:attrNameLst>
                                      </p:cBhvr>
                                      <p:to>
                                        <p:strVal val="visible"/>
                                      </p:to>
                                    </p:set>
                                    <p:animEffect transition="in" filter="fade">
                                      <p:cBhvr>
                                        <p:cTn id="78" dur="1000"/>
                                        <p:tgtEl>
                                          <p:spTgt spid="58"/>
                                        </p:tgtEl>
                                      </p:cBhvr>
                                    </p:animEffect>
                                  </p:childTnLst>
                                </p:cTn>
                              </p:par>
                              <p:par>
                                <p:cTn id="79" presetID="10" presetClass="entr" presetSubtype="0" fill="hold" grpId="0" nodeType="withEffect">
                                  <p:stCondLst>
                                    <p:cond delay="4300"/>
                                  </p:stCondLst>
                                  <p:childTnLst>
                                    <p:set>
                                      <p:cBhvr>
                                        <p:cTn id="80" dur="1" fill="hold">
                                          <p:stCondLst>
                                            <p:cond delay="0"/>
                                          </p:stCondLst>
                                        </p:cTn>
                                        <p:tgtEl>
                                          <p:spTgt spid="59"/>
                                        </p:tgtEl>
                                        <p:attrNameLst>
                                          <p:attrName>style.visibility</p:attrName>
                                        </p:attrNameLst>
                                      </p:cBhvr>
                                      <p:to>
                                        <p:strVal val="visible"/>
                                      </p:to>
                                    </p:set>
                                    <p:animEffect transition="in" filter="fade">
                                      <p:cBhvr>
                                        <p:cTn id="81" dur="1000"/>
                                        <p:tgtEl>
                                          <p:spTgt spid="59"/>
                                        </p:tgtEl>
                                      </p:cBhvr>
                                    </p:animEffect>
                                  </p:childTnLst>
                                </p:cTn>
                              </p:par>
                              <p:par>
                                <p:cTn id="82" presetID="22" presetClass="entr" presetSubtype="4" fill="hold" grpId="0" nodeType="withEffect">
                                  <p:stCondLst>
                                    <p:cond delay="5000"/>
                                  </p:stCondLst>
                                  <p:childTnLst>
                                    <p:set>
                                      <p:cBhvr>
                                        <p:cTn id="83" dur="1" fill="hold">
                                          <p:stCondLst>
                                            <p:cond delay="0"/>
                                          </p:stCondLst>
                                        </p:cTn>
                                        <p:tgtEl>
                                          <p:spTgt spid="60"/>
                                        </p:tgtEl>
                                        <p:attrNameLst>
                                          <p:attrName>style.visibility</p:attrName>
                                        </p:attrNameLst>
                                      </p:cBhvr>
                                      <p:to>
                                        <p:strVal val="visible"/>
                                      </p:to>
                                    </p:set>
                                    <p:animEffect transition="in" filter="wipe(down)">
                                      <p:cBhvr>
                                        <p:cTn id="84" dur="500"/>
                                        <p:tgtEl>
                                          <p:spTgt spid="60"/>
                                        </p:tgtEl>
                                      </p:cBhvr>
                                    </p:animEffect>
                                  </p:childTnLst>
                                </p:cTn>
                              </p:par>
                              <p:par>
                                <p:cTn id="85" presetID="10" presetClass="entr" presetSubtype="0" fill="hold" grpId="0" nodeType="withEffect">
                                  <p:stCondLst>
                                    <p:cond delay="5400"/>
                                  </p:stCondLst>
                                  <p:childTnLst>
                                    <p:set>
                                      <p:cBhvr>
                                        <p:cTn id="86" dur="1" fill="hold">
                                          <p:stCondLst>
                                            <p:cond delay="0"/>
                                          </p:stCondLst>
                                        </p:cTn>
                                        <p:tgtEl>
                                          <p:spTgt spid="61"/>
                                        </p:tgtEl>
                                        <p:attrNameLst>
                                          <p:attrName>style.visibility</p:attrName>
                                        </p:attrNameLst>
                                      </p:cBhvr>
                                      <p:to>
                                        <p:strVal val="visible"/>
                                      </p:to>
                                    </p:set>
                                    <p:animEffect transition="in" filter="fade">
                                      <p:cBhvr>
                                        <p:cTn id="87" dur="1000"/>
                                        <p:tgtEl>
                                          <p:spTgt spid="61"/>
                                        </p:tgtEl>
                                      </p:cBhvr>
                                    </p:animEffect>
                                  </p:childTnLst>
                                </p:cTn>
                              </p:par>
                              <p:par>
                                <p:cTn id="88" presetID="10" presetClass="entr" presetSubtype="0" fill="hold" grpId="0" nodeType="withEffect">
                                  <p:stCondLst>
                                    <p:cond delay="6000"/>
                                  </p:stCondLst>
                                  <p:childTnLst>
                                    <p:set>
                                      <p:cBhvr>
                                        <p:cTn id="89" dur="1" fill="hold">
                                          <p:stCondLst>
                                            <p:cond delay="0"/>
                                          </p:stCondLst>
                                        </p:cTn>
                                        <p:tgtEl>
                                          <p:spTgt spid="62"/>
                                        </p:tgtEl>
                                        <p:attrNameLst>
                                          <p:attrName>style.visibility</p:attrName>
                                        </p:attrNameLst>
                                      </p:cBhvr>
                                      <p:to>
                                        <p:strVal val="visible"/>
                                      </p:to>
                                    </p:set>
                                    <p:animEffect transition="in" filter="fade">
                                      <p:cBhvr>
                                        <p:cTn id="90" dur="1000"/>
                                        <p:tgtEl>
                                          <p:spTgt spid="62"/>
                                        </p:tgtEl>
                                      </p:cBhvr>
                                    </p:animEffect>
                                  </p:childTnLst>
                                </p:cTn>
                              </p:par>
                            </p:childTnLst>
                          </p:cTn>
                        </p:par>
                      </p:childTnLst>
                    </p:cTn>
                  </p:par>
                  <p:par>
                    <p:cTn id="91" fill="hold">
                      <p:stCondLst>
                        <p:cond delay="indefinite"/>
                      </p:stCondLst>
                      <p:childTnLst>
                        <p:par>
                          <p:cTn id="92" fill="hold">
                            <p:stCondLst>
                              <p:cond delay="0"/>
                            </p:stCondLst>
                            <p:childTnLst>
                              <p:par>
                                <p:cTn id="93" presetID="42" presetClass="exit" presetSubtype="0" fill="hold" grpId="1" nodeType="clickEffect">
                                  <p:stCondLst>
                                    <p:cond delay="0"/>
                                  </p:stCondLst>
                                  <p:childTnLst>
                                    <p:animEffect transition="out" filter="fade">
                                      <p:cBhvr>
                                        <p:cTn id="94" dur="1000"/>
                                        <p:tgtEl>
                                          <p:spTgt spid="9"/>
                                        </p:tgtEl>
                                      </p:cBhvr>
                                    </p:animEffect>
                                    <p:anim calcmode="lin" valueType="num">
                                      <p:cBhvr>
                                        <p:cTn id="95" dur="1000"/>
                                        <p:tgtEl>
                                          <p:spTgt spid="9"/>
                                        </p:tgtEl>
                                        <p:attrNameLst>
                                          <p:attrName>ppt_x</p:attrName>
                                        </p:attrNameLst>
                                      </p:cBhvr>
                                      <p:tavLst>
                                        <p:tav tm="0">
                                          <p:val>
                                            <p:strVal val="ppt_x"/>
                                          </p:val>
                                        </p:tav>
                                        <p:tav tm="100000">
                                          <p:val>
                                            <p:strVal val="ppt_x"/>
                                          </p:val>
                                        </p:tav>
                                      </p:tavLst>
                                    </p:anim>
                                    <p:anim calcmode="lin" valueType="num">
                                      <p:cBhvr>
                                        <p:cTn id="96" dur="1000"/>
                                        <p:tgtEl>
                                          <p:spTgt spid="9"/>
                                        </p:tgtEl>
                                        <p:attrNameLst>
                                          <p:attrName>ppt_y</p:attrName>
                                        </p:attrNameLst>
                                      </p:cBhvr>
                                      <p:tavLst>
                                        <p:tav tm="0">
                                          <p:val>
                                            <p:strVal val="ppt_y"/>
                                          </p:val>
                                        </p:tav>
                                        <p:tav tm="100000">
                                          <p:val>
                                            <p:strVal val="ppt_y+.1"/>
                                          </p:val>
                                        </p:tav>
                                      </p:tavLst>
                                    </p:anim>
                                    <p:set>
                                      <p:cBhvr>
                                        <p:cTn id="97" dur="1" fill="hold">
                                          <p:stCondLst>
                                            <p:cond delay="999"/>
                                          </p:stCondLst>
                                        </p:cTn>
                                        <p:tgtEl>
                                          <p:spTgt spid="9"/>
                                        </p:tgtEl>
                                        <p:attrNameLst>
                                          <p:attrName>style.visibility</p:attrName>
                                        </p:attrNameLst>
                                      </p:cBhvr>
                                      <p:to>
                                        <p:strVal val="hidden"/>
                                      </p:to>
                                    </p:set>
                                  </p:childTnLst>
                                </p:cTn>
                              </p:par>
                              <p:par>
                                <p:cTn id="98" presetID="42" presetClass="exit" presetSubtype="0" fill="hold" grpId="1" nodeType="withEffect">
                                  <p:stCondLst>
                                    <p:cond delay="0"/>
                                  </p:stCondLst>
                                  <p:childTnLst>
                                    <p:animEffect transition="out" filter="fade">
                                      <p:cBhvr>
                                        <p:cTn id="99" dur="1000"/>
                                        <p:tgtEl>
                                          <p:spTgt spid="10"/>
                                        </p:tgtEl>
                                      </p:cBhvr>
                                    </p:animEffect>
                                    <p:anim calcmode="lin" valueType="num">
                                      <p:cBhvr>
                                        <p:cTn id="100" dur="1000"/>
                                        <p:tgtEl>
                                          <p:spTgt spid="10"/>
                                        </p:tgtEl>
                                        <p:attrNameLst>
                                          <p:attrName>ppt_x</p:attrName>
                                        </p:attrNameLst>
                                      </p:cBhvr>
                                      <p:tavLst>
                                        <p:tav tm="0">
                                          <p:val>
                                            <p:strVal val="ppt_x"/>
                                          </p:val>
                                        </p:tav>
                                        <p:tav tm="100000">
                                          <p:val>
                                            <p:strVal val="ppt_x"/>
                                          </p:val>
                                        </p:tav>
                                      </p:tavLst>
                                    </p:anim>
                                    <p:anim calcmode="lin" valueType="num">
                                      <p:cBhvr>
                                        <p:cTn id="101" dur="1000"/>
                                        <p:tgtEl>
                                          <p:spTgt spid="10"/>
                                        </p:tgtEl>
                                        <p:attrNameLst>
                                          <p:attrName>ppt_y</p:attrName>
                                        </p:attrNameLst>
                                      </p:cBhvr>
                                      <p:tavLst>
                                        <p:tav tm="0">
                                          <p:val>
                                            <p:strVal val="ppt_y"/>
                                          </p:val>
                                        </p:tav>
                                        <p:tav tm="100000">
                                          <p:val>
                                            <p:strVal val="ppt_y+.1"/>
                                          </p:val>
                                        </p:tav>
                                      </p:tavLst>
                                    </p:anim>
                                    <p:set>
                                      <p:cBhvr>
                                        <p:cTn id="102" dur="1" fill="hold">
                                          <p:stCondLst>
                                            <p:cond delay="999"/>
                                          </p:stCondLst>
                                        </p:cTn>
                                        <p:tgtEl>
                                          <p:spTgt spid="10"/>
                                        </p:tgtEl>
                                        <p:attrNameLst>
                                          <p:attrName>style.visibility</p:attrName>
                                        </p:attrNameLst>
                                      </p:cBhvr>
                                      <p:to>
                                        <p:strVal val="hidden"/>
                                      </p:to>
                                    </p:set>
                                  </p:childTnLst>
                                </p:cTn>
                              </p:par>
                              <p:par>
                                <p:cTn id="103" presetID="42" presetClass="exit" presetSubtype="0" fill="hold" grpId="1" nodeType="withEffect">
                                  <p:stCondLst>
                                    <p:cond delay="0"/>
                                  </p:stCondLst>
                                  <p:childTnLst>
                                    <p:animEffect transition="out" filter="fade">
                                      <p:cBhvr>
                                        <p:cTn id="104" dur="1000"/>
                                        <p:tgtEl>
                                          <p:spTgt spid="56"/>
                                        </p:tgtEl>
                                      </p:cBhvr>
                                    </p:animEffect>
                                    <p:anim calcmode="lin" valueType="num">
                                      <p:cBhvr>
                                        <p:cTn id="105" dur="1000"/>
                                        <p:tgtEl>
                                          <p:spTgt spid="56"/>
                                        </p:tgtEl>
                                        <p:attrNameLst>
                                          <p:attrName>ppt_x</p:attrName>
                                        </p:attrNameLst>
                                      </p:cBhvr>
                                      <p:tavLst>
                                        <p:tav tm="0">
                                          <p:val>
                                            <p:strVal val="ppt_x"/>
                                          </p:val>
                                        </p:tav>
                                        <p:tav tm="100000">
                                          <p:val>
                                            <p:strVal val="ppt_x"/>
                                          </p:val>
                                        </p:tav>
                                      </p:tavLst>
                                    </p:anim>
                                    <p:anim calcmode="lin" valueType="num">
                                      <p:cBhvr>
                                        <p:cTn id="106" dur="1000"/>
                                        <p:tgtEl>
                                          <p:spTgt spid="56"/>
                                        </p:tgtEl>
                                        <p:attrNameLst>
                                          <p:attrName>ppt_y</p:attrName>
                                        </p:attrNameLst>
                                      </p:cBhvr>
                                      <p:tavLst>
                                        <p:tav tm="0">
                                          <p:val>
                                            <p:strVal val="ppt_y"/>
                                          </p:val>
                                        </p:tav>
                                        <p:tav tm="100000">
                                          <p:val>
                                            <p:strVal val="ppt_y+.1"/>
                                          </p:val>
                                        </p:tav>
                                      </p:tavLst>
                                    </p:anim>
                                    <p:set>
                                      <p:cBhvr>
                                        <p:cTn id="107" dur="1" fill="hold">
                                          <p:stCondLst>
                                            <p:cond delay="999"/>
                                          </p:stCondLst>
                                        </p:cTn>
                                        <p:tgtEl>
                                          <p:spTgt spid="56"/>
                                        </p:tgtEl>
                                        <p:attrNameLst>
                                          <p:attrName>style.visibility</p:attrName>
                                        </p:attrNameLst>
                                      </p:cBhvr>
                                      <p:to>
                                        <p:strVal val="hidden"/>
                                      </p:to>
                                    </p:set>
                                  </p:childTnLst>
                                </p:cTn>
                              </p:par>
                              <p:par>
                                <p:cTn id="108" presetID="42" presetClass="exit" presetSubtype="0" fill="hold" grpId="1" nodeType="withEffect">
                                  <p:stCondLst>
                                    <p:cond delay="0"/>
                                  </p:stCondLst>
                                  <p:childTnLst>
                                    <p:animEffect transition="out" filter="fade">
                                      <p:cBhvr>
                                        <p:cTn id="109" dur="1000"/>
                                        <p:tgtEl>
                                          <p:spTgt spid="57"/>
                                        </p:tgtEl>
                                      </p:cBhvr>
                                    </p:animEffect>
                                    <p:anim calcmode="lin" valueType="num">
                                      <p:cBhvr>
                                        <p:cTn id="110" dur="1000"/>
                                        <p:tgtEl>
                                          <p:spTgt spid="57"/>
                                        </p:tgtEl>
                                        <p:attrNameLst>
                                          <p:attrName>ppt_x</p:attrName>
                                        </p:attrNameLst>
                                      </p:cBhvr>
                                      <p:tavLst>
                                        <p:tav tm="0">
                                          <p:val>
                                            <p:strVal val="ppt_x"/>
                                          </p:val>
                                        </p:tav>
                                        <p:tav tm="100000">
                                          <p:val>
                                            <p:strVal val="ppt_x"/>
                                          </p:val>
                                        </p:tav>
                                      </p:tavLst>
                                    </p:anim>
                                    <p:anim calcmode="lin" valueType="num">
                                      <p:cBhvr>
                                        <p:cTn id="111" dur="1000"/>
                                        <p:tgtEl>
                                          <p:spTgt spid="57"/>
                                        </p:tgtEl>
                                        <p:attrNameLst>
                                          <p:attrName>ppt_y</p:attrName>
                                        </p:attrNameLst>
                                      </p:cBhvr>
                                      <p:tavLst>
                                        <p:tav tm="0">
                                          <p:val>
                                            <p:strVal val="ppt_y"/>
                                          </p:val>
                                        </p:tav>
                                        <p:tav tm="100000">
                                          <p:val>
                                            <p:strVal val="ppt_y+.1"/>
                                          </p:val>
                                        </p:tav>
                                      </p:tavLst>
                                    </p:anim>
                                    <p:set>
                                      <p:cBhvr>
                                        <p:cTn id="112" dur="1" fill="hold">
                                          <p:stCondLst>
                                            <p:cond delay="999"/>
                                          </p:stCondLst>
                                        </p:cTn>
                                        <p:tgtEl>
                                          <p:spTgt spid="57"/>
                                        </p:tgtEl>
                                        <p:attrNameLst>
                                          <p:attrName>style.visibility</p:attrName>
                                        </p:attrNameLst>
                                      </p:cBhvr>
                                      <p:to>
                                        <p:strVal val="hidden"/>
                                      </p:to>
                                    </p:set>
                                  </p:childTnLst>
                                </p:cTn>
                              </p:par>
                              <p:par>
                                <p:cTn id="113" presetID="42" presetClass="exit" presetSubtype="0" fill="hold" grpId="1" nodeType="withEffect">
                                  <p:stCondLst>
                                    <p:cond delay="0"/>
                                  </p:stCondLst>
                                  <p:childTnLst>
                                    <p:animEffect transition="out" filter="fade">
                                      <p:cBhvr>
                                        <p:cTn id="114" dur="1000"/>
                                        <p:tgtEl>
                                          <p:spTgt spid="58"/>
                                        </p:tgtEl>
                                      </p:cBhvr>
                                    </p:animEffect>
                                    <p:anim calcmode="lin" valueType="num">
                                      <p:cBhvr>
                                        <p:cTn id="115" dur="1000"/>
                                        <p:tgtEl>
                                          <p:spTgt spid="58"/>
                                        </p:tgtEl>
                                        <p:attrNameLst>
                                          <p:attrName>ppt_x</p:attrName>
                                        </p:attrNameLst>
                                      </p:cBhvr>
                                      <p:tavLst>
                                        <p:tav tm="0">
                                          <p:val>
                                            <p:strVal val="ppt_x"/>
                                          </p:val>
                                        </p:tav>
                                        <p:tav tm="100000">
                                          <p:val>
                                            <p:strVal val="ppt_x"/>
                                          </p:val>
                                        </p:tav>
                                      </p:tavLst>
                                    </p:anim>
                                    <p:anim calcmode="lin" valueType="num">
                                      <p:cBhvr>
                                        <p:cTn id="116" dur="1000"/>
                                        <p:tgtEl>
                                          <p:spTgt spid="58"/>
                                        </p:tgtEl>
                                        <p:attrNameLst>
                                          <p:attrName>ppt_y</p:attrName>
                                        </p:attrNameLst>
                                      </p:cBhvr>
                                      <p:tavLst>
                                        <p:tav tm="0">
                                          <p:val>
                                            <p:strVal val="ppt_y"/>
                                          </p:val>
                                        </p:tav>
                                        <p:tav tm="100000">
                                          <p:val>
                                            <p:strVal val="ppt_y+.1"/>
                                          </p:val>
                                        </p:tav>
                                      </p:tavLst>
                                    </p:anim>
                                    <p:set>
                                      <p:cBhvr>
                                        <p:cTn id="117" dur="1" fill="hold">
                                          <p:stCondLst>
                                            <p:cond delay="999"/>
                                          </p:stCondLst>
                                        </p:cTn>
                                        <p:tgtEl>
                                          <p:spTgt spid="58"/>
                                        </p:tgtEl>
                                        <p:attrNameLst>
                                          <p:attrName>style.visibility</p:attrName>
                                        </p:attrNameLst>
                                      </p:cBhvr>
                                      <p:to>
                                        <p:strVal val="hidden"/>
                                      </p:to>
                                    </p:set>
                                  </p:childTnLst>
                                </p:cTn>
                              </p:par>
                              <p:par>
                                <p:cTn id="118" presetID="42" presetClass="exit" presetSubtype="0" fill="hold" grpId="1" nodeType="withEffect">
                                  <p:stCondLst>
                                    <p:cond delay="0"/>
                                  </p:stCondLst>
                                  <p:childTnLst>
                                    <p:animEffect transition="out" filter="fade">
                                      <p:cBhvr>
                                        <p:cTn id="119" dur="1000"/>
                                        <p:tgtEl>
                                          <p:spTgt spid="59"/>
                                        </p:tgtEl>
                                      </p:cBhvr>
                                    </p:animEffect>
                                    <p:anim calcmode="lin" valueType="num">
                                      <p:cBhvr>
                                        <p:cTn id="120" dur="1000"/>
                                        <p:tgtEl>
                                          <p:spTgt spid="59"/>
                                        </p:tgtEl>
                                        <p:attrNameLst>
                                          <p:attrName>ppt_x</p:attrName>
                                        </p:attrNameLst>
                                      </p:cBhvr>
                                      <p:tavLst>
                                        <p:tav tm="0">
                                          <p:val>
                                            <p:strVal val="ppt_x"/>
                                          </p:val>
                                        </p:tav>
                                        <p:tav tm="100000">
                                          <p:val>
                                            <p:strVal val="ppt_x"/>
                                          </p:val>
                                        </p:tav>
                                      </p:tavLst>
                                    </p:anim>
                                    <p:anim calcmode="lin" valueType="num">
                                      <p:cBhvr>
                                        <p:cTn id="121" dur="1000"/>
                                        <p:tgtEl>
                                          <p:spTgt spid="59"/>
                                        </p:tgtEl>
                                        <p:attrNameLst>
                                          <p:attrName>ppt_y</p:attrName>
                                        </p:attrNameLst>
                                      </p:cBhvr>
                                      <p:tavLst>
                                        <p:tav tm="0">
                                          <p:val>
                                            <p:strVal val="ppt_y"/>
                                          </p:val>
                                        </p:tav>
                                        <p:tav tm="100000">
                                          <p:val>
                                            <p:strVal val="ppt_y+.1"/>
                                          </p:val>
                                        </p:tav>
                                      </p:tavLst>
                                    </p:anim>
                                    <p:set>
                                      <p:cBhvr>
                                        <p:cTn id="122" dur="1" fill="hold">
                                          <p:stCondLst>
                                            <p:cond delay="999"/>
                                          </p:stCondLst>
                                        </p:cTn>
                                        <p:tgtEl>
                                          <p:spTgt spid="59"/>
                                        </p:tgtEl>
                                        <p:attrNameLst>
                                          <p:attrName>style.visibility</p:attrName>
                                        </p:attrNameLst>
                                      </p:cBhvr>
                                      <p:to>
                                        <p:strVal val="hidden"/>
                                      </p:to>
                                    </p:set>
                                  </p:childTnLst>
                                </p:cTn>
                              </p:par>
                              <p:par>
                                <p:cTn id="123" presetID="42" presetClass="exit" presetSubtype="0" fill="hold" grpId="1" nodeType="withEffect">
                                  <p:stCondLst>
                                    <p:cond delay="0"/>
                                  </p:stCondLst>
                                  <p:childTnLst>
                                    <p:animEffect transition="out" filter="fade">
                                      <p:cBhvr>
                                        <p:cTn id="124" dur="1000"/>
                                        <p:tgtEl>
                                          <p:spTgt spid="60"/>
                                        </p:tgtEl>
                                      </p:cBhvr>
                                    </p:animEffect>
                                    <p:anim calcmode="lin" valueType="num">
                                      <p:cBhvr>
                                        <p:cTn id="125" dur="1000"/>
                                        <p:tgtEl>
                                          <p:spTgt spid="60"/>
                                        </p:tgtEl>
                                        <p:attrNameLst>
                                          <p:attrName>ppt_x</p:attrName>
                                        </p:attrNameLst>
                                      </p:cBhvr>
                                      <p:tavLst>
                                        <p:tav tm="0">
                                          <p:val>
                                            <p:strVal val="ppt_x"/>
                                          </p:val>
                                        </p:tav>
                                        <p:tav tm="100000">
                                          <p:val>
                                            <p:strVal val="ppt_x"/>
                                          </p:val>
                                        </p:tav>
                                      </p:tavLst>
                                    </p:anim>
                                    <p:anim calcmode="lin" valueType="num">
                                      <p:cBhvr>
                                        <p:cTn id="126" dur="1000"/>
                                        <p:tgtEl>
                                          <p:spTgt spid="60"/>
                                        </p:tgtEl>
                                        <p:attrNameLst>
                                          <p:attrName>ppt_y</p:attrName>
                                        </p:attrNameLst>
                                      </p:cBhvr>
                                      <p:tavLst>
                                        <p:tav tm="0">
                                          <p:val>
                                            <p:strVal val="ppt_y"/>
                                          </p:val>
                                        </p:tav>
                                        <p:tav tm="100000">
                                          <p:val>
                                            <p:strVal val="ppt_y+.1"/>
                                          </p:val>
                                        </p:tav>
                                      </p:tavLst>
                                    </p:anim>
                                    <p:set>
                                      <p:cBhvr>
                                        <p:cTn id="127" dur="1" fill="hold">
                                          <p:stCondLst>
                                            <p:cond delay="999"/>
                                          </p:stCondLst>
                                        </p:cTn>
                                        <p:tgtEl>
                                          <p:spTgt spid="60"/>
                                        </p:tgtEl>
                                        <p:attrNameLst>
                                          <p:attrName>style.visibility</p:attrName>
                                        </p:attrNameLst>
                                      </p:cBhvr>
                                      <p:to>
                                        <p:strVal val="hidden"/>
                                      </p:to>
                                    </p:set>
                                  </p:childTnLst>
                                </p:cTn>
                              </p:par>
                              <p:par>
                                <p:cTn id="128" presetID="42" presetClass="exit" presetSubtype="0" fill="hold" grpId="1" nodeType="withEffect">
                                  <p:stCondLst>
                                    <p:cond delay="0"/>
                                  </p:stCondLst>
                                  <p:childTnLst>
                                    <p:animEffect transition="out" filter="fade">
                                      <p:cBhvr>
                                        <p:cTn id="129" dur="1000"/>
                                        <p:tgtEl>
                                          <p:spTgt spid="61"/>
                                        </p:tgtEl>
                                      </p:cBhvr>
                                    </p:animEffect>
                                    <p:anim calcmode="lin" valueType="num">
                                      <p:cBhvr>
                                        <p:cTn id="130" dur="1000"/>
                                        <p:tgtEl>
                                          <p:spTgt spid="61"/>
                                        </p:tgtEl>
                                        <p:attrNameLst>
                                          <p:attrName>ppt_x</p:attrName>
                                        </p:attrNameLst>
                                      </p:cBhvr>
                                      <p:tavLst>
                                        <p:tav tm="0">
                                          <p:val>
                                            <p:strVal val="ppt_x"/>
                                          </p:val>
                                        </p:tav>
                                        <p:tav tm="100000">
                                          <p:val>
                                            <p:strVal val="ppt_x"/>
                                          </p:val>
                                        </p:tav>
                                      </p:tavLst>
                                    </p:anim>
                                    <p:anim calcmode="lin" valueType="num">
                                      <p:cBhvr>
                                        <p:cTn id="131" dur="1000"/>
                                        <p:tgtEl>
                                          <p:spTgt spid="61"/>
                                        </p:tgtEl>
                                        <p:attrNameLst>
                                          <p:attrName>ppt_y</p:attrName>
                                        </p:attrNameLst>
                                      </p:cBhvr>
                                      <p:tavLst>
                                        <p:tav tm="0">
                                          <p:val>
                                            <p:strVal val="ppt_y"/>
                                          </p:val>
                                        </p:tav>
                                        <p:tav tm="100000">
                                          <p:val>
                                            <p:strVal val="ppt_y+.1"/>
                                          </p:val>
                                        </p:tav>
                                      </p:tavLst>
                                    </p:anim>
                                    <p:set>
                                      <p:cBhvr>
                                        <p:cTn id="132" dur="1" fill="hold">
                                          <p:stCondLst>
                                            <p:cond delay="999"/>
                                          </p:stCondLst>
                                        </p:cTn>
                                        <p:tgtEl>
                                          <p:spTgt spid="61"/>
                                        </p:tgtEl>
                                        <p:attrNameLst>
                                          <p:attrName>style.visibility</p:attrName>
                                        </p:attrNameLst>
                                      </p:cBhvr>
                                      <p:to>
                                        <p:strVal val="hidden"/>
                                      </p:to>
                                    </p:set>
                                  </p:childTnLst>
                                </p:cTn>
                              </p:par>
                              <p:par>
                                <p:cTn id="133" presetID="42" presetClass="exit" presetSubtype="0" fill="hold" grpId="1" nodeType="withEffect">
                                  <p:stCondLst>
                                    <p:cond delay="0"/>
                                  </p:stCondLst>
                                  <p:childTnLst>
                                    <p:animEffect transition="out" filter="fade">
                                      <p:cBhvr>
                                        <p:cTn id="134" dur="1000"/>
                                        <p:tgtEl>
                                          <p:spTgt spid="62"/>
                                        </p:tgtEl>
                                      </p:cBhvr>
                                    </p:animEffect>
                                    <p:anim calcmode="lin" valueType="num">
                                      <p:cBhvr>
                                        <p:cTn id="135" dur="1000"/>
                                        <p:tgtEl>
                                          <p:spTgt spid="62"/>
                                        </p:tgtEl>
                                        <p:attrNameLst>
                                          <p:attrName>ppt_x</p:attrName>
                                        </p:attrNameLst>
                                      </p:cBhvr>
                                      <p:tavLst>
                                        <p:tav tm="0">
                                          <p:val>
                                            <p:strVal val="ppt_x"/>
                                          </p:val>
                                        </p:tav>
                                        <p:tav tm="100000">
                                          <p:val>
                                            <p:strVal val="ppt_x"/>
                                          </p:val>
                                        </p:tav>
                                      </p:tavLst>
                                    </p:anim>
                                    <p:anim calcmode="lin" valueType="num">
                                      <p:cBhvr>
                                        <p:cTn id="136" dur="1000"/>
                                        <p:tgtEl>
                                          <p:spTgt spid="62"/>
                                        </p:tgtEl>
                                        <p:attrNameLst>
                                          <p:attrName>ppt_y</p:attrName>
                                        </p:attrNameLst>
                                      </p:cBhvr>
                                      <p:tavLst>
                                        <p:tav tm="0">
                                          <p:val>
                                            <p:strVal val="ppt_y"/>
                                          </p:val>
                                        </p:tav>
                                        <p:tav tm="100000">
                                          <p:val>
                                            <p:strVal val="ppt_y+.1"/>
                                          </p:val>
                                        </p:tav>
                                      </p:tavLst>
                                    </p:anim>
                                    <p:set>
                                      <p:cBhvr>
                                        <p:cTn id="137" dur="1" fill="hold">
                                          <p:stCondLst>
                                            <p:cond delay="999"/>
                                          </p:stCondLst>
                                        </p:cTn>
                                        <p:tgtEl>
                                          <p:spTgt spid="62"/>
                                        </p:tgtEl>
                                        <p:attrNameLst>
                                          <p:attrName>style.visibility</p:attrName>
                                        </p:attrNameLst>
                                      </p:cBhvr>
                                      <p:to>
                                        <p:strVal val="hidden"/>
                                      </p:to>
                                    </p:set>
                                  </p:childTnLst>
                                </p:cTn>
                              </p:par>
                              <p:par>
                                <p:cTn id="138" presetID="10" presetClass="exit" presetSubtype="0" fill="hold" nodeType="withEffect">
                                  <p:stCondLst>
                                    <p:cond delay="0"/>
                                  </p:stCondLst>
                                  <p:childTnLst>
                                    <p:animEffect transition="out" filter="fade">
                                      <p:cBhvr>
                                        <p:cTn id="139" dur="500"/>
                                        <p:tgtEl>
                                          <p:spTgt spid="81"/>
                                        </p:tgtEl>
                                      </p:cBhvr>
                                    </p:animEffect>
                                    <p:set>
                                      <p:cBhvr>
                                        <p:cTn id="140" dur="1" fill="hold">
                                          <p:stCondLst>
                                            <p:cond delay="499"/>
                                          </p:stCondLst>
                                        </p:cTn>
                                        <p:tgtEl>
                                          <p:spTgt spid="81"/>
                                        </p:tgtEl>
                                        <p:attrNameLst>
                                          <p:attrName>style.visibility</p:attrName>
                                        </p:attrNameLst>
                                      </p:cBhvr>
                                      <p:to>
                                        <p:strVal val="hidden"/>
                                      </p:to>
                                    </p:set>
                                  </p:childTnLst>
                                </p:cTn>
                              </p:par>
                              <p:par>
                                <p:cTn id="141" presetID="47" presetClass="exit" presetSubtype="0" fill="hold" grpId="1" nodeType="withEffect">
                                  <p:stCondLst>
                                    <p:cond delay="0"/>
                                  </p:stCondLst>
                                  <p:childTnLst>
                                    <p:animEffect transition="out" filter="fade">
                                      <p:cBhvr>
                                        <p:cTn id="142" dur="1000"/>
                                        <p:tgtEl>
                                          <p:spTgt spid="74"/>
                                        </p:tgtEl>
                                      </p:cBhvr>
                                    </p:animEffect>
                                    <p:anim calcmode="lin" valueType="num">
                                      <p:cBhvr>
                                        <p:cTn id="143" dur="1000"/>
                                        <p:tgtEl>
                                          <p:spTgt spid="74"/>
                                        </p:tgtEl>
                                        <p:attrNameLst>
                                          <p:attrName>ppt_x</p:attrName>
                                        </p:attrNameLst>
                                      </p:cBhvr>
                                      <p:tavLst>
                                        <p:tav tm="0">
                                          <p:val>
                                            <p:strVal val="ppt_x"/>
                                          </p:val>
                                        </p:tav>
                                        <p:tav tm="100000">
                                          <p:val>
                                            <p:strVal val="ppt_x"/>
                                          </p:val>
                                        </p:tav>
                                      </p:tavLst>
                                    </p:anim>
                                    <p:anim calcmode="lin" valueType="num">
                                      <p:cBhvr>
                                        <p:cTn id="144" dur="1000"/>
                                        <p:tgtEl>
                                          <p:spTgt spid="74"/>
                                        </p:tgtEl>
                                        <p:attrNameLst>
                                          <p:attrName>ppt_y</p:attrName>
                                        </p:attrNameLst>
                                      </p:cBhvr>
                                      <p:tavLst>
                                        <p:tav tm="0">
                                          <p:val>
                                            <p:strVal val="ppt_y"/>
                                          </p:val>
                                        </p:tav>
                                        <p:tav tm="100000">
                                          <p:val>
                                            <p:strVal val="ppt_y-.1"/>
                                          </p:val>
                                        </p:tav>
                                      </p:tavLst>
                                    </p:anim>
                                    <p:set>
                                      <p:cBhvr>
                                        <p:cTn id="145" dur="1" fill="hold">
                                          <p:stCondLst>
                                            <p:cond delay="999"/>
                                          </p:stCondLst>
                                        </p:cTn>
                                        <p:tgtEl>
                                          <p:spTgt spid="74"/>
                                        </p:tgtEl>
                                        <p:attrNameLst>
                                          <p:attrName>style.visibility</p:attrName>
                                        </p:attrNameLst>
                                      </p:cBhvr>
                                      <p:to>
                                        <p:strVal val="hidden"/>
                                      </p:to>
                                    </p:set>
                                  </p:childTnLst>
                                </p:cTn>
                              </p:par>
                              <p:par>
                                <p:cTn id="146" presetID="47" presetClass="exit" presetSubtype="0" fill="hold" grpId="1" nodeType="withEffect">
                                  <p:stCondLst>
                                    <p:cond delay="0"/>
                                  </p:stCondLst>
                                  <p:childTnLst>
                                    <p:animEffect transition="out" filter="fade">
                                      <p:cBhvr>
                                        <p:cTn id="147" dur="1000"/>
                                        <p:tgtEl>
                                          <p:spTgt spid="75"/>
                                        </p:tgtEl>
                                      </p:cBhvr>
                                    </p:animEffect>
                                    <p:anim calcmode="lin" valueType="num">
                                      <p:cBhvr>
                                        <p:cTn id="148" dur="1000"/>
                                        <p:tgtEl>
                                          <p:spTgt spid="75"/>
                                        </p:tgtEl>
                                        <p:attrNameLst>
                                          <p:attrName>ppt_x</p:attrName>
                                        </p:attrNameLst>
                                      </p:cBhvr>
                                      <p:tavLst>
                                        <p:tav tm="0">
                                          <p:val>
                                            <p:strVal val="ppt_x"/>
                                          </p:val>
                                        </p:tav>
                                        <p:tav tm="100000">
                                          <p:val>
                                            <p:strVal val="ppt_x"/>
                                          </p:val>
                                        </p:tav>
                                      </p:tavLst>
                                    </p:anim>
                                    <p:anim calcmode="lin" valueType="num">
                                      <p:cBhvr>
                                        <p:cTn id="149" dur="1000"/>
                                        <p:tgtEl>
                                          <p:spTgt spid="75"/>
                                        </p:tgtEl>
                                        <p:attrNameLst>
                                          <p:attrName>ppt_y</p:attrName>
                                        </p:attrNameLst>
                                      </p:cBhvr>
                                      <p:tavLst>
                                        <p:tav tm="0">
                                          <p:val>
                                            <p:strVal val="ppt_y"/>
                                          </p:val>
                                        </p:tav>
                                        <p:tav tm="100000">
                                          <p:val>
                                            <p:strVal val="ppt_y-.1"/>
                                          </p:val>
                                        </p:tav>
                                      </p:tavLst>
                                    </p:anim>
                                    <p:set>
                                      <p:cBhvr>
                                        <p:cTn id="150" dur="1" fill="hold">
                                          <p:stCondLst>
                                            <p:cond delay="999"/>
                                          </p:stCondLst>
                                        </p:cTn>
                                        <p:tgtEl>
                                          <p:spTgt spid="75"/>
                                        </p:tgtEl>
                                        <p:attrNameLst>
                                          <p:attrName>style.visibility</p:attrName>
                                        </p:attrNameLst>
                                      </p:cBhvr>
                                      <p:to>
                                        <p:strVal val="hidden"/>
                                      </p:to>
                                    </p:set>
                                  </p:childTnLst>
                                </p:cTn>
                              </p:par>
                              <p:par>
                                <p:cTn id="151" presetID="47" presetClass="exit" presetSubtype="0" fill="hold" grpId="1" nodeType="withEffect">
                                  <p:stCondLst>
                                    <p:cond delay="0"/>
                                  </p:stCondLst>
                                  <p:childTnLst>
                                    <p:animEffect transition="out" filter="fade">
                                      <p:cBhvr>
                                        <p:cTn id="152" dur="1000"/>
                                        <p:tgtEl>
                                          <p:spTgt spid="76"/>
                                        </p:tgtEl>
                                      </p:cBhvr>
                                    </p:animEffect>
                                    <p:anim calcmode="lin" valueType="num">
                                      <p:cBhvr>
                                        <p:cTn id="153" dur="1000"/>
                                        <p:tgtEl>
                                          <p:spTgt spid="76"/>
                                        </p:tgtEl>
                                        <p:attrNameLst>
                                          <p:attrName>ppt_x</p:attrName>
                                        </p:attrNameLst>
                                      </p:cBhvr>
                                      <p:tavLst>
                                        <p:tav tm="0">
                                          <p:val>
                                            <p:strVal val="ppt_x"/>
                                          </p:val>
                                        </p:tav>
                                        <p:tav tm="100000">
                                          <p:val>
                                            <p:strVal val="ppt_x"/>
                                          </p:val>
                                        </p:tav>
                                      </p:tavLst>
                                    </p:anim>
                                    <p:anim calcmode="lin" valueType="num">
                                      <p:cBhvr>
                                        <p:cTn id="154" dur="1000"/>
                                        <p:tgtEl>
                                          <p:spTgt spid="76"/>
                                        </p:tgtEl>
                                        <p:attrNameLst>
                                          <p:attrName>ppt_y</p:attrName>
                                        </p:attrNameLst>
                                      </p:cBhvr>
                                      <p:tavLst>
                                        <p:tav tm="0">
                                          <p:val>
                                            <p:strVal val="ppt_y"/>
                                          </p:val>
                                        </p:tav>
                                        <p:tav tm="100000">
                                          <p:val>
                                            <p:strVal val="ppt_y-.1"/>
                                          </p:val>
                                        </p:tav>
                                      </p:tavLst>
                                    </p:anim>
                                    <p:set>
                                      <p:cBhvr>
                                        <p:cTn id="155" dur="1" fill="hold">
                                          <p:stCondLst>
                                            <p:cond delay="999"/>
                                          </p:stCondLst>
                                        </p:cTn>
                                        <p:tgtEl>
                                          <p:spTgt spid="76"/>
                                        </p:tgtEl>
                                        <p:attrNameLst>
                                          <p:attrName>style.visibility</p:attrName>
                                        </p:attrNameLst>
                                      </p:cBhvr>
                                      <p:to>
                                        <p:strVal val="hidden"/>
                                      </p:to>
                                    </p:set>
                                  </p:childTnLst>
                                </p:cTn>
                              </p:par>
                              <p:par>
                                <p:cTn id="156" presetID="47" presetClass="exit" presetSubtype="0" fill="hold" grpId="1" nodeType="withEffect">
                                  <p:stCondLst>
                                    <p:cond delay="0"/>
                                  </p:stCondLst>
                                  <p:childTnLst>
                                    <p:animEffect transition="out" filter="fade">
                                      <p:cBhvr>
                                        <p:cTn id="157" dur="1000"/>
                                        <p:tgtEl>
                                          <p:spTgt spid="77"/>
                                        </p:tgtEl>
                                      </p:cBhvr>
                                    </p:animEffect>
                                    <p:anim calcmode="lin" valueType="num">
                                      <p:cBhvr>
                                        <p:cTn id="158" dur="1000"/>
                                        <p:tgtEl>
                                          <p:spTgt spid="77"/>
                                        </p:tgtEl>
                                        <p:attrNameLst>
                                          <p:attrName>ppt_x</p:attrName>
                                        </p:attrNameLst>
                                      </p:cBhvr>
                                      <p:tavLst>
                                        <p:tav tm="0">
                                          <p:val>
                                            <p:strVal val="ppt_x"/>
                                          </p:val>
                                        </p:tav>
                                        <p:tav tm="100000">
                                          <p:val>
                                            <p:strVal val="ppt_x"/>
                                          </p:val>
                                        </p:tav>
                                      </p:tavLst>
                                    </p:anim>
                                    <p:anim calcmode="lin" valueType="num">
                                      <p:cBhvr>
                                        <p:cTn id="159" dur="1000"/>
                                        <p:tgtEl>
                                          <p:spTgt spid="77"/>
                                        </p:tgtEl>
                                        <p:attrNameLst>
                                          <p:attrName>ppt_y</p:attrName>
                                        </p:attrNameLst>
                                      </p:cBhvr>
                                      <p:tavLst>
                                        <p:tav tm="0">
                                          <p:val>
                                            <p:strVal val="ppt_y"/>
                                          </p:val>
                                        </p:tav>
                                        <p:tav tm="100000">
                                          <p:val>
                                            <p:strVal val="ppt_y-.1"/>
                                          </p:val>
                                        </p:tav>
                                      </p:tavLst>
                                    </p:anim>
                                    <p:set>
                                      <p:cBhvr>
                                        <p:cTn id="160" dur="1" fill="hold">
                                          <p:stCondLst>
                                            <p:cond delay="999"/>
                                          </p:stCondLst>
                                        </p:cTn>
                                        <p:tgtEl>
                                          <p:spTgt spid="77"/>
                                        </p:tgtEl>
                                        <p:attrNameLst>
                                          <p:attrName>style.visibility</p:attrName>
                                        </p:attrNameLst>
                                      </p:cBhvr>
                                      <p:to>
                                        <p:strVal val="hidden"/>
                                      </p:to>
                                    </p:set>
                                  </p:childTnLst>
                                </p:cTn>
                              </p:par>
                              <p:par>
                                <p:cTn id="161" presetID="42" presetClass="exit" presetSubtype="0" fill="hold" grpId="1" nodeType="withEffect">
                                  <p:stCondLst>
                                    <p:cond delay="0"/>
                                  </p:stCondLst>
                                  <p:childTnLst>
                                    <p:animEffect transition="out" filter="fade">
                                      <p:cBhvr>
                                        <p:cTn id="162" dur="1000"/>
                                        <p:tgtEl>
                                          <p:spTgt spid="42"/>
                                        </p:tgtEl>
                                      </p:cBhvr>
                                    </p:animEffect>
                                    <p:anim calcmode="lin" valueType="num">
                                      <p:cBhvr>
                                        <p:cTn id="163" dur="1000"/>
                                        <p:tgtEl>
                                          <p:spTgt spid="42"/>
                                        </p:tgtEl>
                                        <p:attrNameLst>
                                          <p:attrName>ppt_x</p:attrName>
                                        </p:attrNameLst>
                                      </p:cBhvr>
                                      <p:tavLst>
                                        <p:tav tm="0">
                                          <p:val>
                                            <p:strVal val="ppt_x"/>
                                          </p:val>
                                        </p:tav>
                                        <p:tav tm="100000">
                                          <p:val>
                                            <p:strVal val="ppt_x"/>
                                          </p:val>
                                        </p:tav>
                                      </p:tavLst>
                                    </p:anim>
                                    <p:anim calcmode="lin" valueType="num">
                                      <p:cBhvr>
                                        <p:cTn id="164" dur="1000"/>
                                        <p:tgtEl>
                                          <p:spTgt spid="42"/>
                                        </p:tgtEl>
                                        <p:attrNameLst>
                                          <p:attrName>ppt_y</p:attrName>
                                        </p:attrNameLst>
                                      </p:cBhvr>
                                      <p:tavLst>
                                        <p:tav tm="0">
                                          <p:val>
                                            <p:strVal val="ppt_y"/>
                                          </p:val>
                                        </p:tav>
                                        <p:tav tm="100000">
                                          <p:val>
                                            <p:strVal val="ppt_y+.1"/>
                                          </p:val>
                                        </p:tav>
                                      </p:tavLst>
                                    </p:anim>
                                    <p:set>
                                      <p:cBhvr>
                                        <p:cTn id="165" dur="1" fill="hold">
                                          <p:stCondLst>
                                            <p:cond delay="999"/>
                                          </p:stCondLst>
                                        </p:cTn>
                                        <p:tgtEl>
                                          <p:spTgt spid="42"/>
                                        </p:tgtEl>
                                        <p:attrNameLst>
                                          <p:attrName>style.visibility</p:attrName>
                                        </p:attrNameLst>
                                      </p:cBhvr>
                                      <p:to>
                                        <p:strVal val="hidden"/>
                                      </p:to>
                                    </p:set>
                                  </p:childTnLst>
                                </p:cTn>
                              </p:par>
                              <p:par>
                                <p:cTn id="166" presetID="42" presetClass="entr" presetSubtype="0" fill="hold" grpId="0" nodeType="withEffect">
                                  <p:stCondLst>
                                    <p:cond delay="700"/>
                                  </p:stCondLst>
                                  <p:childTnLst>
                                    <p:set>
                                      <p:cBhvr>
                                        <p:cTn id="167" dur="1" fill="hold">
                                          <p:stCondLst>
                                            <p:cond delay="0"/>
                                          </p:stCondLst>
                                        </p:cTn>
                                        <p:tgtEl>
                                          <p:spTgt spid="89"/>
                                        </p:tgtEl>
                                        <p:attrNameLst>
                                          <p:attrName>style.visibility</p:attrName>
                                        </p:attrNameLst>
                                      </p:cBhvr>
                                      <p:to>
                                        <p:strVal val="visible"/>
                                      </p:to>
                                    </p:set>
                                    <p:animEffect transition="in" filter="fade">
                                      <p:cBhvr>
                                        <p:cTn id="168" dur="1000"/>
                                        <p:tgtEl>
                                          <p:spTgt spid="89"/>
                                        </p:tgtEl>
                                      </p:cBhvr>
                                    </p:animEffect>
                                    <p:anim calcmode="lin" valueType="num">
                                      <p:cBhvr>
                                        <p:cTn id="169" dur="1000" fill="hold"/>
                                        <p:tgtEl>
                                          <p:spTgt spid="89"/>
                                        </p:tgtEl>
                                        <p:attrNameLst>
                                          <p:attrName>ppt_x</p:attrName>
                                        </p:attrNameLst>
                                      </p:cBhvr>
                                      <p:tavLst>
                                        <p:tav tm="0">
                                          <p:val>
                                            <p:strVal val="#ppt_x"/>
                                          </p:val>
                                        </p:tav>
                                        <p:tav tm="100000">
                                          <p:val>
                                            <p:strVal val="#ppt_x"/>
                                          </p:val>
                                        </p:tav>
                                      </p:tavLst>
                                    </p:anim>
                                    <p:anim calcmode="lin" valueType="num">
                                      <p:cBhvr>
                                        <p:cTn id="170" dur="1000" fill="hold"/>
                                        <p:tgtEl>
                                          <p:spTgt spid="89"/>
                                        </p:tgtEl>
                                        <p:attrNameLst>
                                          <p:attrName>ppt_y</p:attrName>
                                        </p:attrNameLst>
                                      </p:cBhvr>
                                      <p:tavLst>
                                        <p:tav tm="0">
                                          <p:val>
                                            <p:strVal val="#ppt_y+.1"/>
                                          </p:val>
                                        </p:tav>
                                        <p:tav tm="100000">
                                          <p:val>
                                            <p:strVal val="#ppt_y"/>
                                          </p:val>
                                        </p:tav>
                                      </p:tavLst>
                                    </p:anim>
                                  </p:childTnLst>
                                </p:cTn>
                              </p:par>
                              <p:par>
                                <p:cTn id="171" presetID="42" presetClass="entr" presetSubtype="0" fill="hold" grpId="0" nodeType="withEffect">
                                  <p:stCondLst>
                                    <p:cond delay="700"/>
                                  </p:stCondLst>
                                  <p:childTnLst>
                                    <p:set>
                                      <p:cBhvr>
                                        <p:cTn id="172" dur="1" fill="hold">
                                          <p:stCondLst>
                                            <p:cond delay="0"/>
                                          </p:stCondLst>
                                        </p:cTn>
                                        <p:tgtEl>
                                          <p:spTgt spid="91"/>
                                        </p:tgtEl>
                                        <p:attrNameLst>
                                          <p:attrName>style.visibility</p:attrName>
                                        </p:attrNameLst>
                                      </p:cBhvr>
                                      <p:to>
                                        <p:strVal val="visible"/>
                                      </p:to>
                                    </p:set>
                                    <p:animEffect transition="in" filter="fade">
                                      <p:cBhvr>
                                        <p:cTn id="173" dur="1000"/>
                                        <p:tgtEl>
                                          <p:spTgt spid="91"/>
                                        </p:tgtEl>
                                      </p:cBhvr>
                                    </p:animEffect>
                                    <p:anim calcmode="lin" valueType="num">
                                      <p:cBhvr>
                                        <p:cTn id="174" dur="1000" fill="hold"/>
                                        <p:tgtEl>
                                          <p:spTgt spid="91"/>
                                        </p:tgtEl>
                                        <p:attrNameLst>
                                          <p:attrName>ppt_x</p:attrName>
                                        </p:attrNameLst>
                                      </p:cBhvr>
                                      <p:tavLst>
                                        <p:tav tm="0">
                                          <p:val>
                                            <p:strVal val="#ppt_x"/>
                                          </p:val>
                                        </p:tav>
                                        <p:tav tm="100000">
                                          <p:val>
                                            <p:strVal val="#ppt_x"/>
                                          </p:val>
                                        </p:tav>
                                      </p:tavLst>
                                    </p:anim>
                                    <p:anim calcmode="lin" valueType="num">
                                      <p:cBhvr>
                                        <p:cTn id="175" dur="1000" fill="hold"/>
                                        <p:tgtEl>
                                          <p:spTgt spid="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4545">
                <p:cTn id="176" fill="hold" display="0">
                  <p:stCondLst>
                    <p:cond delay="indefinite"/>
                  </p:stCondLst>
                  <p:endCondLst>
                    <p:cond evt="onStopAudio" delay="0">
                      <p:tgtEl>
                        <p:sldTgt/>
                      </p:tgtEl>
                    </p:cond>
                  </p:endCondLst>
                </p:cTn>
                <p:tgtEl>
                  <p:spTgt spid="84"/>
                </p:tgtEl>
              </p:cMediaNode>
            </p:audio>
          </p:childTnLst>
        </p:cTn>
      </p:par>
    </p:tnLst>
    <p:bldLst>
      <p:bldP spid="34" grpId="0" animBg="1"/>
      <p:bldP spid="9" grpId="0"/>
      <p:bldP spid="9" grpId="1"/>
      <p:bldP spid="56" grpId="0"/>
      <p:bldP spid="56" grpId="1"/>
      <p:bldP spid="57" grpId="0"/>
      <p:bldP spid="57" grpId="1"/>
      <p:bldP spid="58" grpId="0"/>
      <p:bldP spid="58" grpId="1"/>
      <p:bldP spid="59" grpId="0"/>
      <p:bldP spid="59" grpId="1"/>
      <p:bldP spid="60" grpId="0"/>
      <p:bldP spid="60" grpId="1"/>
      <p:bldP spid="61" grpId="0"/>
      <p:bldP spid="61" grpId="1"/>
      <p:bldP spid="62" grpId="0"/>
      <p:bldP spid="62" grpId="1"/>
      <p:bldP spid="10" grpId="0"/>
      <p:bldP spid="10" grpId="1"/>
      <p:bldP spid="37" grpId="0" animBg="1"/>
      <p:bldP spid="42" grpId="0"/>
      <p:bldP spid="42" grpId="1"/>
      <p:bldP spid="74" grpId="0"/>
      <p:bldP spid="74" grpId="1"/>
      <p:bldP spid="75" grpId="0"/>
      <p:bldP spid="75" grpId="1"/>
      <p:bldP spid="76" grpId="0"/>
      <p:bldP spid="76" grpId="1"/>
      <p:bldP spid="77" grpId="0"/>
      <p:bldP spid="77" grpId="1"/>
      <p:bldP spid="79" grpId="0"/>
      <p:bldP spid="79" grpId="1"/>
      <p:bldP spid="89" grpId="0"/>
      <p:bldP spid="9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34" name="Picture 33"/>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1" y="0"/>
            <a:ext cx="12192000" cy="6858000"/>
          </a:xfrm>
          <a:prstGeom prst="rect">
            <a:avLst/>
          </a:prstGeom>
        </p:spPr>
      </p:pic>
      <p:sp>
        <p:nvSpPr>
          <p:cNvPr id="3" name="Rectangle 2"/>
          <p:cNvSpPr/>
          <p:nvPr/>
        </p:nvSpPr>
        <p:spPr>
          <a:xfrm rot="16200000">
            <a:off x="5359931" y="29137"/>
            <a:ext cx="1472131"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5" name="Rectangle 4"/>
          <p:cNvSpPr/>
          <p:nvPr/>
        </p:nvSpPr>
        <p:spPr>
          <a:xfrm rot="16200000">
            <a:off x="5359935" y="-5359934"/>
            <a:ext cx="1472131"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6049553" y="-4577420"/>
            <a:ext cx="92898"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grpSp>
        <p:nvGrpSpPr>
          <p:cNvPr id="31" name="Group 30"/>
          <p:cNvGrpSpPr/>
          <p:nvPr/>
        </p:nvGrpSpPr>
        <p:grpSpPr>
          <a:xfrm>
            <a:off x="2003191" y="2527857"/>
            <a:ext cx="1820516" cy="461665"/>
            <a:chOff x="1993031" y="2166258"/>
            <a:chExt cx="1820516" cy="461665"/>
          </a:xfrm>
        </p:grpSpPr>
        <p:sp>
          <p:nvSpPr>
            <p:cNvPr id="9" name="TextBox 8"/>
            <p:cNvSpPr txBox="1"/>
            <p:nvPr/>
          </p:nvSpPr>
          <p:spPr>
            <a:xfrm>
              <a:off x="1993031" y="2186019"/>
              <a:ext cx="1380392" cy="400110"/>
            </a:xfrm>
            <a:prstGeom prst="rect">
              <a:avLst/>
            </a:prstGeom>
            <a:noFill/>
          </p:spPr>
          <p:txBody>
            <a:bodyPr wrap="square" rtlCol="0">
              <a:spAutoFit/>
            </a:bodyPr>
            <a:lstStyle/>
            <a:p>
              <a:r>
                <a:rPr lang="en-US" sz="2000" b="1" dirty="0" smtClean="0">
                  <a:solidFill>
                    <a:schemeClr val="tx2">
                      <a:lumMod val="60000"/>
                      <a:lumOff val="40000"/>
                    </a:schemeClr>
                  </a:solidFill>
                </a:rPr>
                <a:t>1</a:t>
              </a:r>
              <a:endParaRPr lang="en-US" sz="2000" b="1" dirty="0">
                <a:solidFill>
                  <a:schemeClr val="tx2">
                    <a:lumMod val="60000"/>
                    <a:lumOff val="40000"/>
                  </a:schemeClr>
                </a:solidFill>
              </a:endParaRPr>
            </a:p>
          </p:txBody>
        </p:sp>
        <p:sp>
          <p:nvSpPr>
            <p:cNvPr id="22" name="TextBox 21"/>
            <p:cNvSpPr txBox="1"/>
            <p:nvPr/>
          </p:nvSpPr>
          <p:spPr>
            <a:xfrm>
              <a:off x="2238117" y="2166258"/>
              <a:ext cx="1575430" cy="461665"/>
            </a:xfrm>
            <a:prstGeom prst="rect">
              <a:avLst/>
            </a:prstGeom>
            <a:noFill/>
          </p:spPr>
          <p:txBody>
            <a:bodyPr wrap="square" rtlCol="0">
              <a:spAutoFit/>
            </a:bodyPr>
            <a:lstStyle/>
            <a:p>
              <a:r>
                <a:rPr lang="en-US" sz="1200" dirty="0" smtClean="0">
                  <a:solidFill>
                    <a:schemeClr val="tx2">
                      <a:lumMod val="75000"/>
                    </a:schemeClr>
                  </a:solidFill>
                </a:rPr>
                <a:t>What are foreign intelligence threats?</a:t>
              </a:r>
              <a:endParaRPr lang="en-US" sz="1200" dirty="0">
                <a:solidFill>
                  <a:schemeClr val="tx2">
                    <a:lumMod val="75000"/>
                  </a:schemeClr>
                </a:solidFill>
              </a:endParaRPr>
            </a:p>
          </p:txBody>
        </p:sp>
      </p:grpSp>
      <p:grpSp>
        <p:nvGrpSpPr>
          <p:cNvPr id="32" name="Group 31"/>
          <p:cNvGrpSpPr/>
          <p:nvPr/>
        </p:nvGrpSpPr>
        <p:grpSpPr>
          <a:xfrm>
            <a:off x="5328674" y="3364541"/>
            <a:ext cx="1433419" cy="461665"/>
            <a:chOff x="5405793" y="3381557"/>
            <a:chExt cx="1433419" cy="461665"/>
          </a:xfrm>
        </p:grpSpPr>
        <p:sp>
          <p:nvSpPr>
            <p:cNvPr id="23" name="TextBox 22"/>
            <p:cNvSpPr txBox="1"/>
            <p:nvPr/>
          </p:nvSpPr>
          <p:spPr>
            <a:xfrm>
              <a:off x="5609505" y="3381557"/>
              <a:ext cx="1229707" cy="461665"/>
            </a:xfrm>
            <a:prstGeom prst="rect">
              <a:avLst/>
            </a:prstGeom>
            <a:noFill/>
          </p:spPr>
          <p:txBody>
            <a:bodyPr wrap="square" rtlCol="0">
              <a:spAutoFit/>
            </a:bodyPr>
            <a:lstStyle/>
            <a:p>
              <a:r>
                <a:rPr lang="en-US" sz="1200" dirty="0" smtClean="0">
                  <a:solidFill>
                    <a:schemeClr val="tx2">
                      <a:lumMod val="75000"/>
                    </a:schemeClr>
                  </a:solidFill>
                </a:rPr>
                <a:t>What do they want?</a:t>
              </a:r>
              <a:endParaRPr lang="en-US" sz="1200" dirty="0">
                <a:solidFill>
                  <a:schemeClr val="tx2">
                    <a:lumMod val="75000"/>
                  </a:schemeClr>
                </a:solidFill>
              </a:endParaRPr>
            </a:p>
          </p:txBody>
        </p:sp>
        <p:sp>
          <p:nvSpPr>
            <p:cNvPr id="29" name="TextBox 28"/>
            <p:cNvSpPr txBox="1"/>
            <p:nvPr/>
          </p:nvSpPr>
          <p:spPr>
            <a:xfrm>
              <a:off x="5405793" y="3387431"/>
              <a:ext cx="1380392" cy="400110"/>
            </a:xfrm>
            <a:prstGeom prst="rect">
              <a:avLst/>
            </a:prstGeom>
            <a:noFill/>
          </p:spPr>
          <p:txBody>
            <a:bodyPr wrap="square" rtlCol="0">
              <a:spAutoFit/>
            </a:bodyPr>
            <a:lstStyle/>
            <a:p>
              <a:r>
                <a:rPr lang="en-US" sz="2000" b="1" dirty="0" smtClean="0">
                  <a:solidFill>
                    <a:schemeClr val="tx2">
                      <a:lumMod val="60000"/>
                      <a:lumOff val="40000"/>
                    </a:schemeClr>
                  </a:solidFill>
                </a:rPr>
                <a:t>2</a:t>
              </a:r>
              <a:endParaRPr lang="en-US" sz="2000" b="1" dirty="0">
                <a:solidFill>
                  <a:schemeClr val="tx2">
                    <a:lumMod val="60000"/>
                    <a:lumOff val="40000"/>
                  </a:schemeClr>
                </a:solidFill>
              </a:endParaRPr>
            </a:p>
          </p:txBody>
        </p:sp>
      </p:grpSp>
      <p:grpSp>
        <p:nvGrpSpPr>
          <p:cNvPr id="33" name="Group 32"/>
          <p:cNvGrpSpPr/>
          <p:nvPr/>
        </p:nvGrpSpPr>
        <p:grpSpPr>
          <a:xfrm>
            <a:off x="7492965" y="2192801"/>
            <a:ext cx="3634070" cy="461665"/>
            <a:chOff x="7621741" y="2045419"/>
            <a:chExt cx="3318349" cy="461665"/>
          </a:xfrm>
        </p:grpSpPr>
        <p:sp>
          <p:nvSpPr>
            <p:cNvPr id="24" name="TextBox 23"/>
            <p:cNvSpPr txBox="1"/>
            <p:nvPr/>
          </p:nvSpPr>
          <p:spPr>
            <a:xfrm>
              <a:off x="7804052" y="2045419"/>
              <a:ext cx="3136038" cy="461665"/>
            </a:xfrm>
            <a:prstGeom prst="rect">
              <a:avLst/>
            </a:prstGeom>
            <a:noFill/>
          </p:spPr>
          <p:txBody>
            <a:bodyPr wrap="square" rtlCol="0">
              <a:spAutoFit/>
            </a:bodyPr>
            <a:lstStyle/>
            <a:p>
              <a:r>
                <a:rPr lang="en-US" sz="1200" dirty="0" smtClean="0">
                  <a:solidFill>
                    <a:schemeClr val="tx2">
                      <a:lumMod val="75000"/>
                    </a:schemeClr>
                  </a:solidFill>
                </a:rPr>
                <a:t>How does this </a:t>
              </a:r>
            </a:p>
            <a:p>
              <a:r>
                <a:rPr lang="en-US" sz="1200" dirty="0" smtClean="0">
                  <a:solidFill>
                    <a:schemeClr val="tx2">
                      <a:lumMod val="75000"/>
                    </a:schemeClr>
                  </a:solidFill>
                </a:rPr>
                <a:t>apply to me?</a:t>
              </a:r>
              <a:endParaRPr lang="en-US" sz="1200" dirty="0">
                <a:solidFill>
                  <a:schemeClr val="tx2">
                    <a:lumMod val="75000"/>
                  </a:schemeClr>
                </a:solidFill>
              </a:endParaRPr>
            </a:p>
          </p:txBody>
        </p:sp>
        <p:sp>
          <p:nvSpPr>
            <p:cNvPr id="30" name="TextBox 29"/>
            <p:cNvSpPr txBox="1"/>
            <p:nvPr/>
          </p:nvSpPr>
          <p:spPr>
            <a:xfrm>
              <a:off x="7621741" y="2051130"/>
              <a:ext cx="1380392" cy="400110"/>
            </a:xfrm>
            <a:prstGeom prst="rect">
              <a:avLst/>
            </a:prstGeom>
            <a:noFill/>
          </p:spPr>
          <p:txBody>
            <a:bodyPr wrap="square" rtlCol="0">
              <a:spAutoFit/>
            </a:bodyPr>
            <a:lstStyle/>
            <a:p>
              <a:r>
                <a:rPr lang="en-US" sz="2000" b="1" dirty="0">
                  <a:solidFill>
                    <a:schemeClr val="tx2">
                      <a:lumMod val="60000"/>
                      <a:lumOff val="40000"/>
                    </a:schemeClr>
                  </a:solidFill>
                </a:rPr>
                <a:t>3</a:t>
              </a:r>
            </a:p>
          </p:txBody>
        </p:sp>
      </p:grpSp>
      <p:sp>
        <p:nvSpPr>
          <p:cNvPr id="35" name="TextBox 34"/>
          <p:cNvSpPr txBox="1"/>
          <p:nvPr/>
        </p:nvSpPr>
        <p:spPr>
          <a:xfrm>
            <a:off x="6855401" y="650636"/>
            <a:ext cx="5228311" cy="707886"/>
          </a:xfrm>
          <a:prstGeom prst="rect">
            <a:avLst/>
          </a:prstGeom>
          <a:noFill/>
        </p:spPr>
        <p:txBody>
          <a:bodyPr wrap="square" rtlCol="0">
            <a:spAutoFit/>
          </a:bodyPr>
          <a:lstStyle/>
          <a:p>
            <a:pPr algn="r"/>
            <a:r>
              <a:rPr lang="en-US" sz="2000" dirty="0" smtClean="0">
                <a:solidFill>
                  <a:schemeClr val="tx2">
                    <a:lumMod val="60000"/>
                    <a:lumOff val="40000"/>
                  </a:schemeClr>
                </a:solidFill>
              </a:rPr>
              <a:t>Countering Foreign Intelligence Threats (CFIT) to</a:t>
            </a:r>
          </a:p>
          <a:p>
            <a:pPr algn="r"/>
            <a:r>
              <a:rPr lang="en-US" sz="2000" dirty="0" smtClean="0">
                <a:solidFill>
                  <a:schemeClr val="tx2">
                    <a:lumMod val="60000"/>
                    <a:lumOff val="40000"/>
                  </a:schemeClr>
                </a:solidFill>
              </a:rPr>
              <a:t>U.S. Government </a:t>
            </a:r>
            <a:r>
              <a:rPr lang="en-US" sz="2000" dirty="0">
                <a:solidFill>
                  <a:schemeClr val="tx2">
                    <a:lumMod val="60000"/>
                    <a:lumOff val="40000"/>
                  </a:schemeClr>
                </a:solidFill>
              </a:rPr>
              <a:t>D</a:t>
            </a:r>
            <a:r>
              <a:rPr lang="en-US" sz="2000" dirty="0" smtClean="0">
                <a:solidFill>
                  <a:schemeClr val="tx2">
                    <a:lumMod val="60000"/>
                    <a:lumOff val="40000"/>
                  </a:schemeClr>
                </a:solidFill>
              </a:rPr>
              <a:t>epartments and Agencies</a:t>
            </a:r>
            <a:endParaRPr lang="en-US" sz="2000" dirty="0">
              <a:solidFill>
                <a:schemeClr val="tx2">
                  <a:lumMod val="60000"/>
                  <a:lumOff val="40000"/>
                </a:schemeClr>
              </a:solidFill>
            </a:endParaRPr>
          </a:p>
        </p:txBody>
      </p:sp>
      <p:sp>
        <p:nvSpPr>
          <p:cNvPr id="36" name="TextBox 35"/>
          <p:cNvSpPr txBox="1"/>
          <p:nvPr/>
        </p:nvSpPr>
        <p:spPr>
          <a:xfrm>
            <a:off x="6839212" y="5523110"/>
            <a:ext cx="5228311" cy="338554"/>
          </a:xfrm>
          <a:prstGeom prst="rect">
            <a:avLst/>
          </a:prstGeom>
          <a:noFill/>
        </p:spPr>
        <p:txBody>
          <a:bodyPr wrap="square" rtlCol="0">
            <a:spAutoFit/>
          </a:bodyPr>
          <a:lstStyle/>
          <a:p>
            <a:pPr algn="r"/>
            <a:r>
              <a:rPr lang="en-US" sz="1600" i="1" dirty="0" smtClean="0">
                <a:solidFill>
                  <a:schemeClr val="tx2">
                    <a:lumMod val="60000"/>
                    <a:lumOff val="40000"/>
                  </a:schemeClr>
                </a:solidFill>
              </a:rPr>
              <a:t>Workforce Awareness Briefing</a:t>
            </a:r>
            <a:endParaRPr lang="en-US" sz="1600" i="1" dirty="0">
              <a:solidFill>
                <a:schemeClr val="tx2">
                  <a:lumMod val="60000"/>
                  <a:lumOff val="40000"/>
                </a:schemeClr>
              </a:solidFill>
            </a:endParaRPr>
          </a:p>
        </p:txBody>
      </p:sp>
      <p:pic>
        <p:nvPicPr>
          <p:cNvPr id="37" name="Picture 36"/>
          <p:cNvPicPr>
            <a:picLocks noChangeAspect="1"/>
          </p:cNvPicPr>
          <p:nvPr/>
        </p:nvPicPr>
        <p:blipFill>
          <a:blip r:embed="rId4" cstate="print">
            <a:extLst>
              <a:ext uri="{BEBA8EAE-BF5A-486C-A8C5-ECC9F3942E4B}">
                <a14:imgProps xmlns:a14="http://schemas.microsoft.com/office/drawing/2010/main">
                  <a14:imgLayer r:embed="rId5">
                    <a14:imgEffect>
                      <a14:backgroundRemoval t="0" b="99456" l="0" r="100000"/>
                    </a14:imgEffect>
                  </a14:imgLayer>
                </a14:imgProps>
              </a:ext>
              <a:ext uri="{28A0092B-C50C-407E-A947-70E740481C1C}">
                <a14:useLocalDpi xmlns:a14="http://schemas.microsoft.com/office/drawing/2010/main" val="0"/>
              </a:ext>
            </a:extLst>
          </a:blip>
          <a:stretch>
            <a:fillRect/>
          </a:stretch>
        </p:blipFill>
        <p:spPr>
          <a:xfrm>
            <a:off x="481263" y="5756305"/>
            <a:ext cx="840367" cy="835816"/>
          </a:xfrm>
          <a:prstGeom prst="rect">
            <a:avLst/>
          </a:prstGeom>
        </p:spPr>
      </p:pic>
      <p:pic>
        <p:nvPicPr>
          <p:cNvPr id="38" name="Picture 9"/>
          <p:cNvPicPr>
            <a:picLocks noChangeAspect="1"/>
          </p:cNvPicPr>
          <p:nvPr/>
        </p:nvPicPr>
        <p:blipFill rotWithShape="1">
          <a:blip r:embed="rId6" cstate="print">
            <a:extLst>
              <a:ext uri="{28A0092B-C50C-407E-A947-70E740481C1C}">
                <a14:useLocalDpi xmlns:a14="http://schemas.microsoft.com/office/drawing/2010/main" val="0"/>
              </a:ext>
            </a:extLst>
          </a:blip>
          <a:srcRect l="32547" t="28428" r="32586" b="29264"/>
          <a:stretch/>
        </p:blipFill>
        <p:spPr bwMode="auto">
          <a:xfrm>
            <a:off x="1439713" y="5673687"/>
            <a:ext cx="980192" cy="940467"/>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84824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500" fill="hold"/>
                                        <p:tgtEl>
                                          <p:spTgt spid="37"/>
                                        </p:tgtEl>
                                        <p:attrNameLst>
                                          <p:attrName>ppt_x</p:attrName>
                                        </p:attrNameLst>
                                      </p:cBhvr>
                                      <p:tavLst>
                                        <p:tav tm="0">
                                          <p:val>
                                            <p:strVal val="#ppt_x"/>
                                          </p:val>
                                        </p:tav>
                                        <p:tav tm="100000">
                                          <p:val>
                                            <p:strVal val="#ppt_x"/>
                                          </p:val>
                                        </p:tav>
                                      </p:tavLst>
                                    </p:anim>
                                    <p:anim calcmode="lin" valueType="num">
                                      <p:cBhvr additive="base">
                                        <p:cTn id="12" dur="500" fill="hold"/>
                                        <p:tgtEl>
                                          <p:spTgt spid="3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 calcmode="lin" valueType="num">
                                      <p:cBhvr additive="base">
                                        <p:cTn id="15" dur="500" fill="hold"/>
                                        <p:tgtEl>
                                          <p:spTgt spid="38"/>
                                        </p:tgtEl>
                                        <p:attrNameLst>
                                          <p:attrName>ppt_x</p:attrName>
                                        </p:attrNameLst>
                                      </p:cBhvr>
                                      <p:tavLst>
                                        <p:tav tm="0">
                                          <p:val>
                                            <p:strVal val="#ppt_x"/>
                                          </p:val>
                                        </p:tav>
                                        <p:tav tm="100000">
                                          <p:val>
                                            <p:strVal val="#ppt_x"/>
                                          </p:val>
                                        </p:tav>
                                      </p:tavLst>
                                    </p:anim>
                                    <p:anim calcmode="lin" valueType="num">
                                      <p:cBhvr additive="base">
                                        <p:cTn id="16" dur="500" fill="hold"/>
                                        <p:tgtEl>
                                          <p:spTgt spid="3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500" fill="hold"/>
                                        <p:tgtEl>
                                          <p:spTgt spid="36"/>
                                        </p:tgtEl>
                                        <p:attrNameLst>
                                          <p:attrName>ppt_x</p:attrName>
                                        </p:attrNameLst>
                                      </p:cBhvr>
                                      <p:tavLst>
                                        <p:tav tm="0">
                                          <p:val>
                                            <p:strVal val="#ppt_x"/>
                                          </p:val>
                                        </p:tav>
                                        <p:tav tm="100000">
                                          <p:val>
                                            <p:strVal val="#ppt_x"/>
                                          </p:val>
                                        </p:tav>
                                      </p:tavLst>
                                    </p:anim>
                                    <p:anim calcmode="lin" valueType="num">
                                      <p:cBhvr additive="base">
                                        <p:cTn id="20" dur="500" fill="hold"/>
                                        <p:tgtEl>
                                          <p:spTgt spid="3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1000" fill="hold"/>
                                        <p:tgtEl>
                                          <p:spTgt spid="35"/>
                                        </p:tgtEl>
                                        <p:attrNameLst>
                                          <p:attrName>ppt_x</p:attrName>
                                        </p:attrNameLst>
                                      </p:cBhvr>
                                      <p:tavLst>
                                        <p:tav tm="0">
                                          <p:val>
                                            <p:strVal val="1+#ppt_w/2"/>
                                          </p:val>
                                        </p:tav>
                                        <p:tav tm="100000">
                                          <p:val>
                                            <p:strVal val="#ppt_x"/>
                                          </p:val>
                                        </p:tav>
                                      </p:tavLst>
                                    </p:anim>
                                    <p:anim calcmode="lin" valueType="num">
                                      <p:cBhvr additive="base">
                                        <p:cTn id="28" dur="1000" fill="hold"/>
                                        <p:tgtEl>
                                          <p:spTgt spid="35"/>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1+#ppt_w/2"/>
                                          </p:val>
                                        </p:tav>
                                        <p:tav tm="100000">
                                          <p:val>
                                            <p:strVal val="#ppt_x"/>
                                          </p:val>
                                        </p:tav>
                                      </p:tavLst>
                                    </p:anim>
                                    <p:anim calcmode="lin" valueType="num">
                                      <p:cBhvr additive="base">
                                        <p:cTn id="3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1000"/>
                                        <p:tgtEl>
                                          <p:spTgt spid="31"/>
                                        </p:tgtEl>
                                      </p:cBhvr>
                                    </p:animEffect>
                                  </p:childTnLst>
                                </p:cTn>
                              </p:par>
                              <p:par>
                                <p:cTn id="38" presetID="42" presetClass="exit" presetSubtype="0" fill="hold" nodeType="withEffect">
                                  <p:stCondLst>
                                    <p:cond delay="0"/>
                                  </p:stCondLst>
                                  <p:childTnLst>
                                    <p:animEffect transition="out" filter="fade">
                                      <p:cBhvr>
                                        <p:cTn id="39" dur="1000"/>
                                        <p:tgtEl>
                                          <p:spTgt spid="37"/>
                                        </p:tgtEl>
                                      </p:cBhvr>
                                    </p:animEffect>
                                    <p:anim calcmode="lin" valueType="num">
                                      <p:cBhvr>
                                        <p:cTn id="40" dur="1000"/>
                                        <p:tgtEl>
                                          <p:spTgt spid="37"/>
                                        </p:tgtEl>
                                        <p:attrNameLst>
                                          <p:attrName>ppt_x</p:attrName>
                                        </p:attrNameLst>
                                      </p:cBhvr>
                                      <p:tavLst>
                                        <p:tav tm="0">
                                          <p:val>
                                            <p:strVal val="ppt_x"/>
                                          </p:val>
                                        </p:tav>
                                        <p:tav tm="100000">
                                          <p:val>
                                            <p:strVal val="ppt_x"/>
                                          </p:val>
                                        </p:tav>
                                      </p:tavLst>
                                    </p:anim>
                                    <p:anim calcmode="lin" valueType="num">
                                      <p:cBhvr>
                                        <p:cTn id="41" dur="1000"/>
                                        <p:tgtEl>
                                          <p:spTgt spid="37"/>
                                        </p:tgtEl>
                                        <p:attrNameLst>
                                          <p:attrName>ppt_y</p:attrName>
                                        </p:attrNameLst>
                                      </p:cBhvr>
                                      <p:tavLst>
                                        <p:tav tm="0">
                                          <p:val>
                                            <p:strVal val="ppt_y"/>
                                          </p:val>
                                        </p:tav>
                                        <p:tav tm="100000">
                                          <p:val>
                                            <p:strVal val="ppt_y+.1"/>
                                          </p:val>
                                        </p:tav>
                                      </p:tavLst>
                                    </p:anim>
                                    <p:set>
                                      <p:cBhvr>
                                        <p:cTn id="42" dur="1" fill="hold">
                                          <p:stCondLst>
                                            <p:cond delay="999"/>
                                          </p:stCondLst>
                                        </p:cTn>
                                        <p:tgtEl>
                                          <p:spTgt spid="37"/>
                                        </p:tgtEl>
                                        <p:attrNameLst>
                                          <p:attrName>style.visibility</p:attrName>
                                        </p:attrNameLst>
                                      </p:cBhvr>
                                      <p:to>
                                        <p:strVal val="hidden"/>
                                      </p:to>
                                    </p:set>
                                  </p:childTnLst>
                                </p:cTn>
                              </p:par>
                              <p:par>
                                <p:cTn id="43" presetID="42" presetClass="exit" presetSubtype="0" fill="hold" grpId="1" nodeType="withEffect">
                                  <p:stCondLst>
                                    <p:cond delay="0"/>
                                  </p:stCondLst>
                                  <p:childTnLst>
                                    <p:animEffect transition="out" filter="fade">
                                      <p:cBhvr>
                                        <p:cTn id="44" dur="1000"/>
                                        <p:tgtEl>
                                          <p:spTgt spid="36"/>
                                        </p:tgtEl>
                                      </p:cBhvr>
                                    </p:animEffect>
                                    <p:anim calcmode="lin" valueType="num">
                                      <p:cBhvr>
                                        <p:cTn id="45" dur="1000"/>
                                        <p:tgtEl>
                                          <p:spTgt spid="36"/>
                                        </p:tgtEl>
                                        <p:attrNameLst>
                                          <p:attrName>ppt_x</p:attrName>
                                        </p:attrNameLst>
                                      </p:cBhvr>
                                      <p:tavLst>
                                        <p:tav tm="0">
                                          <p:val>
                                            <p:strVal val="ppt_x"/>
                                          </p:val>
                                        </p:tav>
                                        <p:tav tm="100000">
                                          <p:val>
                                            <p:strVal val="ppt_x"/>
                                          </p:val>
                                        </p:tav>
                                      </p:tavLst>
                                    </p:anim>
                                    <p:anim calcmode="lin" valueType="num">
                                      <p:cBhvr>
                                        <p:cTn id="46" dur="1000"/>
                                        <p:tgtEl>
                                          <p:spTgt spid="36"/>
                                        </p:tgtEl>
                                        <p:attrNameLst>
                                          <p:attrName>ppt_y</p:attrName>
                                        </p:attrNameLst>
                                      </p:cBhvr>
                                      <p:tavLst>
                                        <p:tav tm="0">
                                          <p:val>
                                            <p:strVal val="ppt_y"/>
                                          </p:val>
                                        </p:tav>
                                        <p:tav tm="100000">
                                          <p:val>
                                            <p:strVal val="ppt_y+.1"/>
                                          </p:val>
                                        </p:tav>
                                      </p:tavLst>
                                    </p:anim>
                                    <p:set>
                                      <p:cBhvr>
                                        <p:cTn id="47" dur="1" fill="hold">
                                          <p:stCondLst>
                                            <p:cond delay="999"/>
                                          </p:stCondLst>
                                        </p:cTn>
                                        <p:tgtEl>
                                          <p:spTgt spid="36"/>
                                        </p:tgtEl>
                                        <p:attrNameLst>
                                          <p:attrName>style.visibility</p:attrName>
                                        </p:attrNameLst>
                                      </p:cBhvr>
                                      <p:to>
                                        <p:strVal val="hidden"/>
                                      </p:to>
                                    </p:set>
                                  </p:childTnLst>
                                </p:cTn>
                              </p:par>
                              <p:par>
                                <p:cTn id="48" presetID="42" presetClass="exit" presetSubtype="0" fill="hold" grpId="1" nodeType="withEffect">
                                  <p:stCondLst>
                                    <p:cond delay="0"/>
                                  </p:stCondLst>
                                  <p:childTnLst>
                                    <p:animEffect transition="out" filter="fade">
                                      <p:cBhvr>
                                        <p:cTn id="49" dur="1000"/>
                                        <p:tgtEl>
                                          <p:spTgt spid="35"/>
                                        </p:tgtEl>
                                      </p:cBhvr>
                                    </p:animEffect>
                                    <p:anim calcmode="lin" valueType="num">
                                      <p:cBhvr>
                                        <p:cTn id="50" dur="1000"/>
                                        <p:tgtEl>
                                          <p:spTgt spid="35"/>
                                        </p:tgtEl>
                                        <p:attrNameLst>
                                          <p:attrName>ppt_x</p:attrName>
                                        </p:attrNameLst>
                                      </p:cBhvr>
                                      <p:tavLst>
                                        <p:tav tm="0">
                                          <p:val>
                                            <p:strVal val="ppt_x"/>
                                          </p:val>
                                        </p:tav>
                                        <p:tav tm="100000">
                                          <p:val>
                                            <p:strVal val="ppt_x"/>
                                          </p:val>
                                        </p:tav>
                                      </p:tavLst>
                                    </p:anim>
                                    <p:anim calcmode="lin" valueType="num">
                                      <p:cBhvr>
                                        <p:cTn id="51" dur="1000"/>
                                        <p:tgtEl>
                                          <p:spTgt spid="35"/>
                                        </p:tgtEl>
                                        <p:attrNameLst>
                                          <p:attrName>ppt_y</p:attrName>
                                        </p:attrNameLst>
                                      </p:cBhvr>
                                      <p:tavLst>
                                        <p:tav tm="0">
                                          <p:val>
                                            <p:strVal val="ppt_y"/>
                                          </p:val>
                                        </p:tav>
                                        <p:tav tm="100000">
                                          <p:val>
                                            <p:strVal val="ppt_y+.1"/>
                                          </p:val>
                                        </p:tav>
                                      </p:tavLst>
                                    </p:anim>
                                    <p:set>
                                      <p:cBhvr>
                                        <p:cTn id="52" dur="1" fill="hold">
                                          <p:stCondLst>
                                            <p:cond delay="999"/>
                                          </p:stCondLst>
                                        </p:cTn>
                                        <p:tgtEl>
                                          <p:spTgt spid="35"/>
                                        </p:tgtEl>
                                        <p:attrNameLst>
                                          <p:attrName>style.visibility</p:attrName>
                                        </p:attrNameLst>
                                      </p:cBhvr>
                                      <p:to>
                                        <p:strVal val="hidden"/>
                                      </p:to>
                                    </p:set>
                                  </p:childTnLst>
                                </p:cTn>
                              </p:par>
                              <p:par>
                                <p:cTn id="53" presetID="42" presetClass="exit" presetSubtype="0" fill="hold" nodeType="withEffect">
                                  <p:stCondLst>
                                    <p:cond delay="0"/>
                                  </p:stCondLst>
                                  <p:childTnLst>
                                    <p:animEffect transition="out" filter="fade">
                                      <p:cBhvr>
                                        <p:cTn id="54" dur="1000"/>
                                        <p:tgtEl>
                                          <p:spTgt spid="38"/>
                                        </p:tgtEl>
                                      </p:cBhvr>
                                    </p:animEffect>
                                    <p:anim calcmode="lin" valueType="num">
                                      <p:cBhvr>
                                        <p:cTn id="55" dur="1000"/>
                                        <p:tgtEl>
                                          <p:spTgt spid="38"/>
                                        </p:tgtEl>
                                        <p:attrNameLst>
                                          <p:attrName>ppt_x</p:attrName>
                                        </p:attrNameLst>
                                      </p:cBhvr>
                                      <p:tavLst>
                                        <p:tav tm="0">
                                          <p:val>
                                            <p:strVal val="ppt_x"/>
                                          </p:val>
                                        </p:tav>
                                        <p:tav tm="100000">
                                          <p:val>
                                            <p:strVal val="ppt_x"/>
                                          </p:val>
                                        </p:tav>
                                      </p:tavLst>
                                    </p:anim>
                                    <p:anim calcmode="lin" valueType="num">
                                      <p:cBhvr>
                                        <p:cTn id="56" dur="1000"/>
                                        <p:tgtEl>
                                          <p:spTgt spid="38"/>
                                        </p:tgtEl>
                                        <p:attrNameLst>
                                          <p:attrName>ppt_y</p:attrName>
                                        </p:attrNameLst>
                                      </p:cBhvr>
                                      <p:tavLst>
                                        <p:tav tm="0">
                                          <p:val>
                                            <p:strVal val="ppt_y"/>
                                          </p:val>
                                        </p:tav>
                                        <p:tav tm="100000">
                                          <p:val>
                                            <p:strVal val="ppt_y+.1"/>
                                          </p:val>
                                        </p:tav>
                                      </p:tavLst>
                                    </p:anim>
                                    <p:set>
                                      <p:cBhvr>
                                        <p:cTn id="57" dur="1" fill="hold">
                                          <p:stCondLst>
                                            <p:cond delay="999"/>
                                          </p:stCondLst>
                                        </p:cTn>
                                        <p:tgtEl>
                                          <p:spTgt spid="38"/>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1000"/>
                                        <p:tgtEl>
                                          <p:spTgt spid="3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4" grpId="0" animBg="1"/>
      <p:bldP spid="35" grpId="0"/>
      <p:bldP spid="35" grpId="1"/>
      <p:bldP spid="36" grpId="0"/>
      <p:bldP spid="36"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Picture 6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 y="-642550"/>
            <a:ext cx="12448403" cy="8768274"/>
          </a:xfrm>
          <a:prstGeom prst="rect">
            <a:avLst/>
          </a:prstGeom>
        </p:spPr>
      </p:pic>
      <p:sp>
        <p:nvSpPr>
          <p:cNvPr id="34" name="Rectangle 33"/>
          <p:cNvSpPr/>
          <p:nvPr/>
        </p:nvSpPr>
        <p:spPr>
          <a:xfrm rot="16200000">
            <a:off x="5857375" y="-474214"/>
            <a:ext cx="47725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9" name="TextBox 8"/>
          <p:cNvSpPr txBox="1"/>
          <p:nvPr/>
        </p:nvSpPr>
        <p:spPr>
          <a:xfrm>
            <a:off x="2040342" y="462513"/>
            <a:ext cx="1092819" cy="3785652"/>
          </a:xfrm>
          <a:prstGeom prst="rect">
            <a:avLst/>
          </a:prstGeom>
          <a:noFill/>
        </p:spPr>
        <p:txBody>
          <a:bodyPr wrap="square" rtlCol="0">
            <a:spAutoFit/>
          </a:bodyPr>
          <a:lstStyle/>
          <a:p>
            <a:pPr algn="ctr"/>
            <a:r>
              <a:rPr lang="en-US" sz="2000" b="1" dirty="0" smtClean="0"/>
              <a:t>T</a:t>
            </a:r>
          </a:p>
          <a:p>
            <a:pPr algn="ctr"/>
            <a:r>
              <a:rPr lang="en-US" sz="2000" b="1" dirty="0" smtClean="0"/>
              <a:t>R</a:t>
            </a:r>
          </a:p>
          <a:p>
            <a:pPr algn="ctr"/>
            <a:r>
              <a:rPr lang="en-US" sz="2000" b="1" dirty="0" smtClean="0"/>
              <a:t>A</a:t>
            </a:r>
          </a:p>
          <a:p>
            <a:pPr algn="ctr"/>
            <a:r>
              <a:rPr lang="en-US" sz="2000" b="1" dirty="0" smtClean="0"/>
              <a:t>D</a:t>
            </a:r>
          </a:p>
          <a:p>
            <a:pPr algn="ctr"/>
            <a:r>
              <a:rPr lang="en-US" sz="2000" b="1" dirty="0" smtClean="0">
                <a:solidFill>
                  <a:srgbClr val="C00000"/>
                </a:solidFill>
              </a:rPr>
              <a:t>E</a:t>
            </a:r>
          </a:p>
          <a:p>
            <a:pPr algn="ctr"/>
            <a:r>
              <a:rPr lang="en-US" sz="2000" b="1" dirty="0" smtClean="0"/>
              <a:t>S</a:t>
            </a:r>
          </a:p>
          <a:p>
            <a:pPr algn="ctr"/>
            <a:r>
              <a:rPr lang="en-US" sz="2000" b="1" dirty="0" smtClean="0"/>
              <a:t>E</a:t>
            </a:r>
          </a:p>
          <a:p>
            <a:pPr algn="ctr"/>
            <a:r>
              <a:rPr lang="en-US" sz="2000" b="1" dirty="0" smtClean="0"/>
              <a:t>C</a:t>
            </a:r>
          </a:p>
          <a:p>
            <a:pPr algn="ctr"/>
            <a:r>
              <a:rPr lang="en-US" sz="2000" b="1" dirty="0" smtClean="0"/>
              <a:t>R</a:t>
            </a:r>
          </a:p>
          <a:p>
            <a:pPr algn="ctr"/>
            <a:r>
              <a:rPr lang="en-US" sz="2000" b="1" dirty="0"/>
              <a:t>E</a:t>
            </a:r>
            <a:endParaRPr lang="en-US" sz="2000" b="1" dirty="0" smtClean="0"/>
          </a:p>
          <a:p>
            <a:pPr algn="ctr"/>
            <a:r>
              <a:rPr lang="en-US" sz="2000" b="1" dirty="0" smtClean="0"/>
              <a:t>T</a:t>
            </a:r>
          </a:p>
          <a:p>
            <a:pPr algn="ctr"/>
            <a:r>
              <a:rPr lang="en-US" sz="2000" b="1" dirty="0"/>
              <a:t>S</a:t>
            </a:r>
          </a:p>
        </p:txBody>
      </p:sp>
      <p:sp>
        <p:nvSpPr>
          <p:cNvPr id="56" name="TextBox 55"/>
          <p:cNvSpPr txBox="1"/>
          <p:nvPr/>
        </p:nvSpPr>
        <p:spPr>
          <a:xfrm>
            <a:off x="4867175" y="454275"/>
            <a:ext cx="1092819" cy="3785652"/>
          </a:xfrm>
          <a:prstGeom prst="rect">
            <a:avLst/>
          </a:prstGeom>
          <a:noFill/>
        </p:spPr>
        <p:txBody>
          <a:bodyPr wrap="square" rtlCol="0">
            <a:spAutoFit/>
          </a:bodyPr>
          <a:lstStyle/>
          <a:p>
            <a:pPr algn="ctr"/>
            <a:r>
              <a:rPr lang="en-US" sz="2000" b="1" dirty="0" smtClean="0">
                <a:solidFill>
                  <a:srgbClr val="C00000"/>
                </a:solidFill>
              </a:rPr>
              <a:t>I</a:t>
            </a:r>
          </a:p>
          <a:p>
            <a:pPr algn="ctr"/>
            <a:r>
              <a:rPr lang="en-US" sz="2000" b="1" dirty="0" smtClean="0"/>
              <a:t>N</a:t>
            </a:r>
          </a:p>
          <a:p>
            <a:pPr algn="ctr"/>
            <a:r>
              <a:rPr lang="en-US" sz="2000" b="1" dirty="0" smtClean="0"/>
              <a:t>T</a:t>
            </a:r>
          </a:p>
          <a:p>
            <a:pPr algn="ctr"/>
            <a:r>
              <a:rPr lang="en-US" sz="2000" b="1" dirty="0" smtClean="0"/>
              <a:t>E</a:t>
            </a:r>
          </a:p>
          <a:p>
            <a:pPr algn="ctr"/>
            <a:r>
              <a:rPr lang="en-US" sz="2000" b="1" dirty="0" smtClean="0"/>
              <a:t>L</a:t>
            </a:r>
          </a:p>
          <a:p>
            <a:pPr algn="ctr"/>
            <a:r>
              <a:rPr lang="en-US" sz="2000" b="1" dirty="0" smtClean="0"/>
              <a:t>L</a:t>
            </a:r>
          </a:p>
          <a:p>
            <a:pPr algn="ctr"/>
            <a:r>
              <a:rPr lang="en-US" sz="2000" b="1" dirty="0" smtClean="0"/>
              <a:t>E</a:t>
            </a:r>
          </a:p>
          <a:p>
            <a:pPr algn="ctr"/>
            <a:r>
              <a:rPr lang="en-US" sz="2000" b="1" dirty="0" smtClean="0"/>
              <a:t>C</a:t>
            </a:r>
          </a:p>
          <a:p>
            <a:pPr algn="ctr"/>
            <a:r>
              <a:rPr lang="en-US" sz="2000" b="1" dirty="0" smtClean="0">
                <a:solidFill>
                  <a:srgbClr val="C00000"/>
                </a:solidFill>
              </a:rPr>
              <a:t>T</a:t>
            </a:r>
          </a:p>
          <a:p>
            <a:pPr algn="ctr"/>
            <a:r>
              <a:rPr lang="en-US" sz="2000" b="1" dirty="0" smtClean="0"/>
              <a:t>U</a:t>
            </a:r>
          </a:p>
          <a:p>
            <a:pPr algn="ctr"/>
            <a:r>
              <a:rPr lang="en-US" sz="2000" b="1" dirty="0" smtClean="0"/>
              <a:t>A</a:t>
            </a:r>
          </a:p>
          <a:p>
            <a:pPr algn="ctr"/>
            <a:r>
              <a:rPr lang="en-US" sz="2000" b="1" dirty="0"/>
              <a:t>L</a:t>
            </a:r>
          </a:p>
        </p:txBody>
      </p:sp>
      <p:sp>
        <p:nvSpPr>
          <p:cNvPr id="57" name="TextBox 56"/>
          <p:cNvSpPr txBox="1"/>
          <p:nvPr/>
        </p:nvSpPr>
        <p:spPr>
          <a:xfrm>
            <a:off x="4066149" y="2896840"/>
            <a:ext cx="2579646" cy="400110"/>
          </a:xfrm>
          <a:prstGeom prst="rect">
            <a:avLst/>
          </a:prstGeom>
          <a:noFill/>
        </p:spPr>
        <p:txBody>
          <a:bodyPr wrap="square" rtlCol="0">
            <a:spAutoFit/>
          </a:bodyPr>
          <a:lstStyle/>
          <a:p>
            <a:r>
              <a:rPr lang="en-US" sz="2000" b="1" dirty="0" smtClean="0"/>
              <a:t>P </a:t>
            </a:r>
            <a:r>
              <a:rPr lang="en-US" sz="2000" b="1" dirty="0" smtClean="0">
                <a:solidFill>
                  <a:srgbClr val="C00000"/>
                </a:solidFill>
              </a:rPr>
              <a:t>R</a:t>
            </a:r>
            <a:r>
              <a:rPr lang="en-US" sz="2000" b="1" dirty="0" smtClean="0"/>
              <a:t> O P E R </a:t>
            </a:r>
            <a:r>
              <a:rPr lang="en-US" sz="2000" b="1" dirty="0" smtClean="0">
                <a:solidFill>
                  <a:srgbClr val="C00000"/>
                </a:solidFill>
              </a:rPr>
              <a:t>T</a:t>
            </a:r>
            <a:r>
              <a:rPr lang="en-US" sz="2000" b="1" dirty="0" smtClean="0"/>
              <a:t> Y</a:t>
            </a:r>
            <a:endParaRPr lang="en-US" sz="2000" b="1" dirty="0"/>
          </a:p>
        </p:txBody>
      </p:sp>
      <p:sp>
        <p:nvSpPr>
          <p:cNvPr id="58" name="TextBox 57"/>
          <p:cNvSpPr txBox="1"/>
          <p:nvPr/>
        </p:nvSpPr>
        <p:spPr>
          <a:xfrm>
            <a:off x="3873663" y="2897913"/>
            <a:ext cx="1092819" cy="2554545"/>
          </a:xfrm>
          <a:prstGeom prst="rect">
            <a:avLst/>
          </a:prstGeom>
          <a:noFill/>
        </p:spPr>
        <p:txBody>
          <a:bodyPr wrap="square" rtlCol="0">
            <a:spAutoFit/>
          </a:bodyPr>
          <a:lstStyle/>
          <a:p>
            <a:pPr algn="ctr"/>
            <a:r>
              <a:rPr lang="en-US" sz="2000" b="1" dirty="0" smtClean="0">
                <a:solidFill>
                  <a:srgbClr val="C00000"/>
                </a:solidFill>
              </a:rPr>
              <a:t>R</a:t>
            </a:r>
          </a:p>
          <a:p>
            <a:pPr algn="ctr"/>
            <a:r>
              <a:rPr lang="en-US" sz="2000" b="1" dirty="0" smtClean="0"/>
              <a:t>E</a:t>
            </a:r>
          </a:p>
          <a:p>
            <a:pPr algn="ctr"/>
            <a:r>
              <a:rPr lang="en-US" sz="2000" b="1" dirty="0" smtClean="0"/>
              <a:t>S</a:t>
            </a:r>
          </a:p>
          <a:p>
            <a:pPr algn="ctr"/>
            <a:r>
              <a:rPr lang="en-US" sz="2000" b="1" dirty="0" smtClean="0"/>
              <a:t>E</a:t>
            </a:r>
          </a:p>
          <a:p>
            <a:pPr algn="ctr"/>
            <a:r>
              <a:rPr lang="en-US" sz="2000" b="1" dirty="0" smtClean="0"/>
              <a:t>A</a:t>
            </a:r>
          </a:p>
          <a:p>
            <a:pPr algn="ctr"/>
            <a:r>
              <a:rPr lang="en-US" sz="2000" b="1" dirty="0" smtClean="0"/>
              <a:t>R</a:t>
            </a:r>
          </a:p>
          <a:p>
            <a:pPr algn="ctr"/>
            <a:r>
              <a:rPr lang="en-US" sz="2000" b="1" dirty="0" smtClean="0"/>
              <a:t>C</a:t>
            </a:r>
          </a:p>
          <a:p>
            <a:pPr algn="ctr"/>
            <a:r>
              <a:rPr lang="en-US" sz="2000" b="1" dirty="0"/>
              <a:t>H</a:t>
            </a:r>
          </a:p>
        </p:txBody>
      </p:sp>
      <p:sp>
        <p:nvSpPr>
          <p:cNvPr id="59" name="TextBox 58"/>
          <p:cNvSpPr txBox="1"/>
          <p:nvPr/>
        </p:nvSpPr>
        <p:spPr>
          <a:xfrm>
            <a:off x="4714775" y="444769"/>
            <a:ext cx="2579646" cy="400110"/>
          </a:xfrm>
          <a:prstGeom prst="rect">
            <a:avLst/>
          </a:prstGeom>
          <a:noFill/>
        </p:spPr>
        <p:txBody>
          <a:bodyPr wrap="square" rtlCol="0">
            <a:spAutoFit/>
          </a:bodyPr>
          <a:lstStyle/>
          <a:p>
            <a:r>
              <a:rPr lang="en-US" sz="2000" b="1" dirty="0" smtClean="0"/>
              <a:t>D E S </a:t>
            </a:r>
            <a:r>
              <a:rPr lang="en-US" sz="2000" b="1" dirty="0" smtClean="0">
                <a:solidFill>
                  <a:srgbClr val="C00000"/>
                </a:solidFill>
              </a:rPr>
              <a:t>I</a:t>
            </a:r>
            <a:r>
              <a:rPr lang="en-US" sz="2000" b="1" dirty="0" smtClean="0"/>
              <a:t> G N S</a:t>
            </a:r>
            <a:endParaRPr lang="en-US" sz="2000" b="1" dirty="0"/>
          </a:p>
        </p:txBody>
      </p:sp>
      <p:sp>
        <p:nvSpPr>
          <p:cNvPr id="60" name="TextBox 59"/>
          <p:cNvSpPr txBox="1"/>
          <p:nvPr/>
        </p:nvSpPr>
        <p:spPr>
          <a:xfrm>
            <a:off x="5801961" y="1685702"/>
            <a:ext cx="1092819" cy="3170099"/>
          </a:xfrm>
          <a:prstGeom prst="rect">
            <a:avLst/>
          </a:prstGeom>
          <a:noFill/>
        </p:spPr>
        <p:txBody>
          <a:bodyPr wrap="square" rtlCol="0">
            <a:spAutoFit/>
          </a:bodyPr>
          <a:lstStyle/>
          <a:p>
            <a:pPr algn="ctr"/>
            <a:r>
              <a:rPr lang="en-US" sz="2000" b="1" dirty="0" smtClean="0"/>
              <a:t>S</a:t>
            </a:r>
          </a:p>
          <a:p>
            <a:pPr algn="ctr"/>
            <a:r>
              <a:rPr lang="en-US" sz="2000" b="1" dirty="0" smtClean="0"/>
              <a:t>E</a:t>
            </a:r>
          </a:p>
          <a:p>
            <a:pPr algn="ctr"/>
            <a:r>
              <a:rPr lang="en-US" sz="2000" b="1" dirty="0" smtClean="0"/>
              <a:t>P</a:t>
            </a:r>
          </a:p>
          <a:p>
            <a:pPr algn="ctr"/>
            <a:r>
              <a:rPr lang="en-US" sz="2000" b="1" dirty="0"/>
              <a:t>Y</a:t>
            </a:r>
            <a:endParaRPr lang="en-US" sz="2000" b="1" dirty="0" smtClean="0"/>
          </a:p>
          <a:p>
            <a:pPr algn="ctr"/>
            <a:r>
              <a:rPr lang="en-US" sz="2000" b="1" dirty="0" smtClean="0"/>
              <a:t>T</a:t>
            </a:r>
          </a:p>
          <a:p>
            <a:pPr algn="ctr"/>
            <a:r>
              <a:rPr lang="en-US" sz="2000" b="1" dirty="0" smtClean="0"/>
              <a:t>O</a:t>
            </a:r>
          </a:p>
          <a:p>
            <a:pPr algn="ctr"/>
            <a:r>
              <a:rPr lang="en-US" sz="2000" b="1" dirty="0" smtClean="0"/>
              <a:t>T</a:t>
            </a:r>
          </a:p>
          <a:p>
            <a:pPr algn="ctr"/>
            <a:r>
              <a:rPr lang="en-US" sz="2000" b="1" dirty="0" smtClean="0">
                <a:solidFill>
                  <a:srgbClr val="C00000"/>
                </a:solidFill>
              </a:rPr>
              <a:t>O</a:t>
            </a:r>
          </a:p>
          <a:p>
            <a:pPr algn="ctr"/>
            <a:r>
              <a:rPr lang="en-US" sz="2000" b="1" dirty="0" smtClean="0"/>
              <a:t>R</a:t>
            </a:r>
          </a:p>
          <a:p>
            <a:pPr algn="ctr"/>
            <a:r>
              <a:rPr lang="en-US" sz="2000" b="1" dirty="0"/>
              <a:t>P</a:t>
            </a:r>
          </a:p>
        </p:txBody>
      </p:sp>
      <p:sp>
        <p:nvSpPr>
          <p:cNvPr id="61" name="TextBox 60"/>
          <p:cNvSpPr txBox="1"/>
          <p:nvPr/>
        </p:nvSpPr>
        <p:spPr>
          <a:xfrm>
            <a:off x="5993447" y="3818974"/>
            <a:ext cx="2579646" cy="400110"/>
          </a:xfrm>
          <a:prstGeom prst="rect">
            <a:avLst/>
          </a:prstGeom>
          <a:noFill/>
        </p:spPr>
        <p:txBody>
          <a:bodyPr wrap="square" rtlCol="0">
            <a:spAutoFit/>
          </a:bodyPr>
          <a:lstStyle/>
          <a:p>
            <a:r>
              <a:rPr lang="en-US" sz="2000" b="1" dirty="0" smtClean="0"/>
              <a:t>F </a:t>
            </a:r>
            <a:r>
              <a:rPr lang="en-US" sz="2000" b="1" dirty="0" smtClean="0">
                <a:solidFill>
                  <a:srgbClr val="C00000"/>
                </a:solidFill>
              </a:rPr>
              <a:t>O</a:t>
            </a:r>
            <a:r>
              <a:rPr lang="en-US" sz="2000" b="1" dirty="0" smtClean="0"/>
              <a:t> R M U L A </a:t>
            </a:r>
            <a:r>
              <a:rPr lang="en-US" sz="2000" b="1" dirty="0" smtClean="0">
                <a:solidFill>
                  <a:srgbClr val="C00000"/>
                </a:solidFill>
              </a:rPr>
              <a:t>S</a:t>
            </a:r>
            <a:endParaRPr lang="en-US" sz="2000" b="1" dirty="0">
              <a:solidFill>
                <a:srgbClr val="C00000"/>
              </a:solidFill>
            </a:endParaRPr>
          </a:p>
        </p:txBody>
      </p:sp>
      <p:sp>
        <p:nvSpPr>
          <p:cNvPr id="62" name="TextBox 61"/>
          <p:cNvSpPr txBox="1"/>
          <p:nvPr/>
        </p:nvSpPr>
        <p:spPr>
          <a:xfrm>
            <a:off x="7077898" y="2595211"/>
            <a:ext cx="1092819" cy="1631216"/>
          </a:xfrm>
          <a:prstGeom prst="rect">
            <a:avLst/>
          </a:prstGeom>
          <a:noFill/>
        </p:spPr>
        <p:txBody>
          <a:bodyPr wrap="square" rtlCol="0">
            <a:spAutoFit/>
          </a:bodyPr>
          <a:lstStyle/>
          <a:p>
            <a:pPr algn="ctr"/>
            <a:r>
              <a:rPr lang="en-US" sz="2000" b="1" dirty="0" smtClean="0"/>
              <a:t>C</a:t>
            </a:r>
          </a:p>
          <a:p>
            <a:pPr algn="ctr"/>
            <a:r>
              <a:rPr lang="en-US" sz="2000" b="1" dirty="0" smtClean="0"/>
              <a:t>O</a:t>
            </a:r>
          </a:p>
          <a:p>
            <a:pPr algn="ctr"/>
            <a:r>
              <a:rPr lang="en-US" sz="2000" b="1" dirty="0" smtClean="0"/>
              <a:t>D</a:t>
            </a:r>
          </a:p>
          <a:p>
            <a:pPr algn="ctr"/>
            <a:r>
              <a:rPr lang="en-US" sz="2000" b="1" dirty="0" smtClean="0"/>
              <a:t>E</a:t>
            </a:r>
          </a:p>
          <a:p>
            <a:pPr algn="ctr"/>
            <a:r>
              <a:rPr lang="en-US" sz="2000" b="1" dirty="0">
                <a:solidFill>
                  <a:srgbClr val="C00000"/>
                </a:solidFill>
              </a:rPr>
              <a:t>S</a:t>
            </a:r>
          </a:p>
        </p:txBody>
      </p:sp>
      <p:sp>
        <p:nvSpPr>
          <p:cNvPr id="10" name="TextBox 9"/>
          <p:cNvSpPr txBox="1"/>
          <p:nvPr/>
        </p:nvSpPr>
        <p:spPr>
          <a:xfrm>
            <a:off x="2589663" y="1687895"/>
            <a:ext cx="5765179" cy="400110"/>
          </a:xfrm>
          <a:prstGeom prst="rect">
            <a:avLst/>
          </a:prstGeom>
          <a:noFill/>
        </p:spPr>
        <p:txBody>
          <a:bodyPr wrap="square" rtlCol="0">
            <a:spAutoFit/>
          </a:bodyPr>
          <a:lstStyle/>
          <a:p>
            <a:r>
              <a:rPr lang="en-US" sz="2000" b="1" dirty="0" smtClean="0"/>
              <a:t>M E R G I N G T E C H N O </a:t>
            </a:r>
            <a:r>
              <a:rPr lang="en-US" sz="2000" b="1" dirty="0" smtClean="0">
                <a:solidFill>
                  <a:srgbClr val="C00000"/>
                </a:solidFill>
              </a:rPr>
              <a:t>L</a:t>
            </a:r>
            <a:r>
              <a:rPr lang="en-US" sz="2000" b="1" dirty="0" smtClean="0"/>
              <a:t> O G I E </a:t>
            </a:r>
            <a:r>
              <a:rPr lang="en-US" sz="2000" b="1" dirty="0" smtClean="0">
                <a:solidFill>
                  <a:srgbClr val="C00000"/>
                </a:solidFill>
              </a:rPr>
              <a:t>S</a:t>
            </a:r>
            <a:endParaRPr lang="en-US" sz="2000" b="1" dirty="0">
              <a:solidFill>
                <a:srgbClr val="C00000"/>
              </a:solidFill>
            </a:endParaRPr>
          </a:p>
        </p:txBody>
      </p:sp>
      <p:sp>
        <p:nvSpPr>
          <p:cNvPr id="37" name="Rectangle 36"/>
          <p:cNvSpPr/>
          <p:nvPr/>
        </p:nvSpPr>
        <p:spPr>
          <a:xfrm rot="16200000">
            <a:off x="5714269" y="-138662"/>
            <a:ext cx="763456" cy="12192000"/>
          </a:xfrm>
          <a:prstGeom prst="rect">
            <a:avLst/>
          </a:prstGeom>
          <a:solidFill>
            <a:schemeClr val="tx2">
              <a:lumMod val="75000"/>
              <a:alpha val="90000"/>
            </a:schemeClr>
          </a:solidFill>
          <a:ln w="19050">
            <a:solidFill>
              <a:schemeClr val="tx2">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2" name="TextBox 41"/>
          <p:cNvSpPr txBox="1"/>
          <p:nvPr/>
        </p:nvSpPr>
        <p:spPr>
          <a:xfrm>
            <a:off x="0" y="5744386"/>
            <a:ext cx="12191997" cy="1077218"/>
          </a:xfrm>
          <a:prstGeom prst="rect">
            <a:avLst/>
          </a:prstGeom>
          <a:noFill/>
        </p:spPr>
        <p:txBody>
          <a:bodyPr wrap="square" rtlCol="0">
            <a:spAutoFit/>
          </a:bodyPr>
          <a:lstStyle/>
          <a:p>
            <a:pPr algn="ctr"/>
            <a:r>
              <a:rPr lang="en-US" sz="3200" dirty="0" smtClean="0">
                <a:solidFill>
                  <a:schemeClr val="bg2">
                    <a:lumMod val="75000"/>
                  </a:schemeClr>
                </a:solidFill>
              </a:rPr>
              <a:t>SUMMARY</a:t>
            </a:r>
          </a:p>
          <a:p>
            <a:pPr algn="ctr"/>
            <a:r>
              <a:rPr lang="en-US" sz="3200" dirty="0" smtClean="0">
                <a:solidFill>
                  <a:schemeClr val="bg2">
                    <a:lumMod val="75000"/>
                  </a:schemeClr>
                </a:solidFill>
              </a:rPr>
              <a:t>Research and Innovation</a:t>
            </a:r>
            <a:endParaRPr lang="en-US" sz="3200" dirty="0">
              <a:solidFill>
                <a:schemeClr val="bg2">
                  <a:lumMod val="75000"/>
                </a:schemeClr>
              </a:solidFill>
            </a:endParaRPr>
          </a:p>
        </p:txBody>
      </p:sp>
      <p:pic>
        <p:nvPicPr>
          <p:cNvPr id="81" name="Picture 80"/>
          <p:cNvPicPr>
            <a:picLocks noChangeAspect="1"/>
          </p:cNvPicPr>
          <p:nvPr/>
        </p:nvPicPr>
        <p:blipFill rotWithShape="1">
          <a:blip r:embed="rId6">
            <a:extLst>
              <a:ext uri="{28A0092B-C50C-407E-A947-70E740481C1C}">
                <a14:useLocalDpi xmlns:a14="http://schemas.microsoft.com/office/drawing/2010/main" val="0"/>
              </a:ext>
            </a:extLst>
          </a:blip>
          <a:srcRect l="27742" r="32525"/>
          <a:stretch/>
        </p:blipFill>
        <p:spPr>
          <a:xfrm>
            <a:off x="-76347" y="2897266"/>
            <a:ext cx="2673108" cy="3790229"/>
          </a:xfrm>
          <a:prstGeom prst="rect">
            <a:avLst/>
          </a:prstGeom>
        </p:spPr>
      </p:pic>
      <p:pic>
        <p:nvPicPr>
          <p:cNvPr id="84" name="384713__ramonmineiro__mad-scientist-lab-loopabl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286000" y="7017327"/>
            <a:ext cx="609600" cy="609600"/>
          </a:xfrm>
          <a:prstGeom prst="rect">
            <a:avLst/>
          </a:prstGeom>
        </p:spPr>
      </p:pic>
    </p:spTree>
    <p:extLst>
      <p:ext uri="{BB962C8B-B14F-4D97-AF65-F5344CB8AC3E}">
        <p14:creationId xmlns:p14="http://schemas.microsoft.com/office/powerpoint/2010/main" val="31351720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1+#ppt_w/2"/>
                                          </p:val>
                                        </p:tav>
                                        <p:tav tm="100000">
                                          <p:val>
                                            <p:strVal val="#ppt_x"/>
                                          </p:val>
                                        </p:tav>
                                      </p:tavLst>
                                    </p:anim>
                                    <p:anim calcmode="lin" valueType="num">
                                      <p:cBhvr additive="base">
                                        <p:cTn id="12" dur="500" fill="hold"/>
                                        <p:tgtEl>
                                          <p:spTgt spid="34"/>
                                        </p:tgtEl>
                                        <p:attrNameLst>
                                          <p:attrName>ppt_y</p:attrName>
                                        </p:attrNameLst>
                                      </p:cBhvr>
                                      <p:tavLst>
                                        <p:tav tm="0">
                                          <p:val>
                                            <p:strVal val="#ppt_y"/>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1000"/>
                                        <p:tgtEl>
                                          <p:spTgt spid="42"/>
                                        </p:tgtEl>
                                      </p:cBhvr>
                                    </p:animEffect>
                                    <p:anim calcmode="lin" valueType="num">
                                      <p:cBhvr>
                                        <p:cTn id="16" dur="1000" fill="hold"/>
                                        <p:tgtEl>
                                          <p:spTgt spid="42"/>
                                        </p:tgtEl>
                                        <p:attrNameLst>
                                          <p:attrName>ppt_x</p:attrName>
                                        </p:attrNameLst>
                                      </p:cBhvr>
                                      <p:tavLst>
                                        <p:tav tm="0">
                                          <p:val>
                                            <p:strVal val="#ppt_x"/>
                                          </p:val>
                                        </p:tav>
                                        <p:tav tm="100000">
                                          <p:val>
                                            <p:strVal val="#ppt_x"/>
                                          </p:val>
                                        </p:tav>
                                      </p:tavLst>
                                    </p:anim>
                                    <p:anim calcmode="lin" valueType="num">
                                      <p:cBhvr>
                                        <p:cTn id="17" dur="1000" fill="hold"/>
                                        <p:tgtEl>
                                          <p:spTgt spid="42"/>
                                        </p:tgtEl>
                                        <p:attrNameLst>
                                          <p:attrName>ppt_y</p:attrName>
                                        </p:attrNameLst>
                                      </p:cBhvr>
                                      <p:tavLst>
                                        <p:tav tm="0">
                                          <p:val>
                                            <p:strVal val="#ppt_y+.1"/>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81"/>
                                        </p:tgtEl>
                                        <p:attrNameLst>
                                          <p:attrName>style.visibility</p:attrName>
                                        </p:attrNameLst>
                                      </p:cBhvr>
                                      <p:to>
                                        <p:strVal val="visible"/>
                                      </p:to>
                                    </p:set>
                                    <p:animEffect transition="in" filter="fade">
                                      <p:cBhvr>
                                        <p:cTn id="20" dur="1000"/>
                                        <p:tgtEl>
                                          <p:spTgt spid="8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fade">
                                      <p:cBhvr>
                                        <p:cTn id="35" dur="1000"/>
                                        <p:tgtEl>
                                          <p:spTgt spid="5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7"/>
                                        </p:tgtEl>
                                        <p:attrNameLst>
                                          <p:attrName>style.visibility</p:attrName>
                                        </p:attrNameLst>
                                      </p:cBhvr>
                                      <p:to>
                                        <p:strVal val="visible"/>
                                      </p:to>
                                    </p:set>
                                    <p:animEffect transition="in" filter="fade">
                                      <p:cBhvr>
                                        <p:cTn id="40" dur="1000"/>
                                        <p:tgtEl>
                                          <p:spTgt spid="5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58"/>
                                        </p:tgtEl>
                                        <p:attrNameLst>
                                          <p:attrName>style.visibility</p:attrName>
                                        </p:attrNameLst>
                                      </p:cBhvr>
                                      <p:to>
                                        <p:strVal val="visible"/>
                                      </p:to>
                                    </p:set>
                                    <p:animEffect transition="in" filter="fade">
                                      <p:cBhvr>
                                        <p:cTn id="45" dur="1000"/>
                                        <p:tgtEl>
                                          <p:spTgt spid="5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fade">
                                      <p:cBhvr>
                                        <p:cTn id="50" dur="1000"/>
                                        <p:tgtEl>
                                          <p:spTgt spid="5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60"/>
                                        </p:tgtEl>
                                        <p:attrNameLst>
                                          <p:attrName>style.visibility</p:attrName>
                                        </p:attrNameLst>
                                      </p:cBhvr>
                                      <p:to>
                                        <p:strVal val="visible"/>
                                      </p:to>
                                    </p:set>
                                    <p:animEffect transition="in" filter="wipe(down)">
                                      <p:cBhvr>
                                        <p:cTn id="55" dur="500"/>
                                        <p:tgtEl>
                                          <p:spTgt spid="6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61"/>
                                        </p:tgtEl>
                                        <p:attrNameLst>
                                          <p:attrName>style.visibility</p:attrName>
                                        </p:attrNameLst>
                                      </p:cBhvr>
                                      <p:to>
                                        <p:strVal val="visible"/>
                                      </p:to>
                                    </p:set>
                                    <p:animEffect transition="in" filter="fade">
                                      <p:cBhvr>
                                        <p:cTn id="60" dur="1000"/>
                                        <p:tgtEl>
                                          <p:spTgt spid="6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62"/>
                                        </p:tgtEl>
                                        <p:attrNameLst>
                                          <p:attrName>style.visibility</p:attrName>
                                        </p:attrNameLst>
                                      </p:cBhvr>
                                      <p:to>
                                        <p:strVal val="visible"/>
                                      </p:to>
                                    </p:set>
                                    <p:animEffect transition="in" filter="fade">
                                      <p:cBhvr>
                                        <p:cTn id="65"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4545">
                <p:cTn id="66" fill="hold" display="0">
                  <p:stCondLst>
                    <p:cond delay="indefinite"/>
                  </p:stCondLst>
                  <p:endCondLst>
                    <p:cond evt="onStopAudio" delay="0">
                      <p:tgtEl>
                        <p:sldTgt/>
                      </p:tgtEl>
                    </p:cond>
                  </p:endCondLst>
                </p:cTn>
                <p:tgtEl>
                  <p:spTgt spid="84"/>
                </p:tgtEl>
              </p:cMediaNode>
            </p:audio>
          </p:childTnLst>
        </p:cTn>
      </p:par>
    </p:tnLst>
    <p:bldLst>
      <p:bldP spid="34" grpId="0" animBg="1"/>
      <p:bldP spid="9" grpId="0"/>
      <p:bldP spid="56" grpId="0"/>
      <p:bldP spid="57" grpId="0"/>
      <p:bldP spid="58" grpId="0"/>
      <p:bldP spid="59" grpId="0"/>
      <p:bldP spid="60" grpId="0"/>
      <p:bldP spid="61" grpId="0"/>
      <p:bldP spid="62" grpId="0"/>
      <p:bldP spid="10" grpId="0"/>
      <p:bldP spid="37" grpId="0" animBg="1"/>
      <p:bldP spid="4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0" y="1726692"/>
            <a:ext cx="12192000" cy="342588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4" name="Picture 33"/>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45079" r="8526" b="72475"/>
          <a:stretch/>
        </p:blipFill>
        <p:spPr>
          <a:xfrm>
            <a:off x="7857330" y="5456427"/>
            <a:ext cx="4334670" cy="1423344"/>
          </a:xfrm>
          <a:prstGeom prst="rect">
            <a:avLst/>
          </a:prstGeom>
        </p:spPr>
      </p:pic>
      <p:pic>
        <p:nvPicPr>
          <p:cNvPr id="36" name="Picture 35"/>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4064" t="62127"/>
          <a:stretch/>
        </p:blipFill>
        <p:spPr>
          <a:xfrm>
            <a:off x="-19050" y="-29029"/>
            <a:ext cx="7697107" cy="1601348"/>
          </a:xfrm>
          <a:prstGeom prst="rect">
            <a:avLst/>
          </a:prstGeom>
        </p:spPr>
      </p:pic>
      <p:pic>
        <p:nvPicPr>
          <p:cNvPr id="37" name="Picture 36"/>
          <p:cNvPicPr>
            <a:picLocks noChangeAspect="1"/>
          </p:cNvPicPr>
          <p:nvPr/>
        </p:nvPicPr>
        <p:blipFill rotWithShape="1">
          <a:blip r:embed="rId7"/>
          <a:srcRect l="6894" t="12308" r="28972" b="65918"/>
          <a:stretch/>
        </p:blipFill>
        <p:spPr>
          <a:xfrm>
            <a:off x="0" y="5298224"/>
            <a:ext cx="7678058" cy="1639605"/>
          </a:xfrm>
          <a:prstGeom prst="rect">
            <a:avLst/>
          </a:prstGeom>
        </p:spPr>
      </p:pic>
      <p:grpSp>
        <p:nvGrpSpPr>
          <p:cNvPr id="39" name="Group 38"/>
          <p:cNvGrpSpPr/>
          <p:nvPr/>
        </p:nvGrpSpPr>
        <p:grpSpPr>
          <a:xfrm rot="1202922">
            <a:off x="8316456" y="846061"/>
            <a:ext cx="3244170" cy="4990122"/>
            <a:chOff x="1768053" y="-341887"/>
            <a:chExt cx="5631271" cy="9233711"/>
          </a:xfrm>
        </p:grpSpPr>
        <p:grpSp>
          <p:nvGrpSpPr>
            <p:cNvPr id="40" name="Group 39"/>
            <p:cNvGrpSpPr/>
            <p:nvPr/>
          </p:nvGrpSpPr>
          <p:grpSpPr>
            <a:xfrm>
              <a:off x="2822849" y="-341887"/>
              <a:ext cx="4576475" cy="9233711"/>
              <a:chOff x="2822849" y="-341887"/>
              <a:chExt cx="4576475" cy="9233711"/>
            </a:xfrm>
          </p:grpSpPr>
          <p:grpSp>
            <p:nvGrpSpPr>
              <p:cNvPr id="42" name="Group 41"/>
              <p:cNvGrpSpPr/>
              <p:nvPr/>
            </p:nvGrpSpPr>
            <p:grpSpPr>
              <a:xfrm>
                <a:off x="2822849" y="-341887"/>
                <a:ext cx="4576475" cy="9233711"/>
                <a:chOff x="2822849" y="-341887"/>
                <a:chExt cx="4576475" cy="9233711"/>
              </a:xfrm>
            </p:grpSpPr>
            <p:pic>
              <p:nvPicPr>
                <p:cNvPr id="44" name="Picture 43"/>
                <p:cNvPicPr>
                  <a:picLocks noChangeAspect="1"/>
                </p:cNvPicPr>
                <p:nvPr/>
              </p:nvPicPr>
              <p:blipFill rotWithShape="1">
                <a:blip r:embed="rId8">
                  <a:extLst>
                    <a:ext uri="{28A0092B-C50C-407E-A947-70E740481C1C}">
                      <a14:useLocalDpi xmlns:a14="http://schemas.microsoft.com/office/drawing/2010/main" val="0"/>
                    </a:ext>
                  </a:extLst>
                </a:blip>
                <a:srcRect l="26326" t="2617" r="26637" b="2478"/>
                <a:stretch/>
              </p:blipFill>
              <p:spPr>
                <a:xfrm rot="20389749">
                  <a:off x="2822849" y="-341887"/>
                  <a:ext cx="4576475" cy="9233711"/>
                </a:xfrm>
                <a:prstGeom prst="rect">
                  <a:avLst/>
                </a:prstGeom>
              </p:spPr>
            </p:pic>
            <p:sp>
              <p:nvSpPr>
                <p:cNvPr id="45" name="Rounded Rectangle 44"/>
                <p:cNvSpPr/>
                <p:nvPr/>
              </p:nvSpPr>
              <p:spPr>
                <a:xfrm rot="20376229">
                  <a:off x="3096710" y="592358"/>
                  <a:ext cx="4170596" cy="7341383"/>
                </a:xfrm>
                <a:prstGeom prst="roundRect">
                  <a:avLst>
                    <a:gd name="adj" fmla="val 1098"/>
                  </a:avLst>
                </a:prstGeom>
                <a:gradFill flip="none" rotWithShape="1">
                  <a:gsLst>
                    <a:gs pos="38000">
                      <a:srgbClr val="697E93">
                        <a:shade val="30000"/>
                        <a:satMod val="115000"/>
                      </a:srgbClr>
                    </a:gs>
                    <a:gs pos="56000">
                      <a:srgbClr val="697E93">
                        <a:shade val="67500"/>
                        <a:satMod val="115000"/>
                      </a:srgbClr>
                    </a:gs>
                    <a:gs pos="100000">
                      <a:srgbClr val="697E93">
                        <a:shade val="100000"/>
                        <a:satMod val="115000"/>
                      </a:srgbClr>
                    </a:gs>
                  </a:gsLst>
                  <a:lin ang="2700000" scaled="1"/>
                  <a:tileRect/>
                </a:gradFill>
                <a:ln>
                  <a:noFill/>
                </a:ln>
                <a:effectLst>
                  <a:innerShdw blurRad="114300">
                    <a:prstClr val="black"/>
                  </a:inn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43" name="Rectangle 42"/>
              <p:cNvSpPr/>
              <p:nvPr/>
            </p:nvSpPr>
            <p:spPr>
              <a:xfrm rot="20411459">
                <a:off x="2943248" y="414718"/>
                <a:ext cx="1753386" cy="301658"/>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 name="TextBox 40"/>
            <p:cNvSpPr txBox="1"/>
            <p:nvPr/>
          </p:nvSpPr>
          <p:spPr>
            <a:xfrm rot="20355212">
              <a:off x="1768053" y="384688"/>
              <a:ext cx="4066275" cy="369332"/>
            </a:xfrm>
            <a:prstGeom prst="rect">
              <a:avLst/>
            </a:prstGeom>
            <a:noFill/>
          </p:spPr>
          <p:txBody>
            <a:bodyPr wrap="square" rtlCol="0">
              <a:spAutoFit/>
            </a:bodyPr>
            <a:lstStyle/>
            <a:p>
              <a:pPr algn="ctr"/>
              <a:r>
                <a:rPr lang="en-US" dirty="0" smtClean="0">
                  <a:solidFill>
                    <a:schemeClr val="tx2">
                      <a:lumMod val="40000"/>
                      <a:lumOff val="60000"/>
                    </a:schemeClr>
                  </a:solidFill>
                  <a:latin typeface="Lucida Console" panose="020B0609040504020204" pitchFamily="49" charset="0"/>
                </a:rPr>
                <a:t>CFIT</a:t>
              </a:r>
              <a:endParaRPr lang="en-US" dirty="0">
                <a:solidFill>
                  <a:schemeClr val="tx2">
                    <a:lumMod val="40000"/>
                    <a:lumOff val="60000"/>
                  </a:schemeClr>
                </a:solidFill>
                <a:latin typeface="Lucida Console" panose="020B0609040504020204" pitchFamily="49" charset="0"/>
              </a:endParaRPr>
            </a:p>
          </p:txBody>
        </p:sp>
      </p:grpSp>
      <p:grpSp>
        <p:nvGrpSpPr>
          <p:cNvPr id="47" name="Group 46"/>
          <p:cNvGrpSpPr/>
          <p:nvPr/>
        </p:nvGrpSpPr>
        <p:grpSpPr>
          <a:xfrm rot="1202922">
            <a:off x="8194787" y="786020"/>
            <a:ext cx="3352744" cy="5157128"/>
            <a:chOff x="1768053" y="-341887"/>
            <a:chExt cx="5631271" cy="9233711"/>
          </a:xfrm>
        </p:grpSpPr>
        <p:grpSp>
          <p:nvGrpSpPr>
            <p:cNvPr id="48" name="Group 47"/>
            <p:cNvGrpSpPr/>
            <p:nvPr/>
          </p:nvGrpSpPr>
          <p:grpSpPr>
            <a:xfrm>
              <a:off x="2822849" y="-341887"/>
              <a:ext cx="4576475" cy="9233711"/>
              <a:chOff x="2822849" y="-341887"/>
              <a:chExt cx="4576475" cy="9233711"/>
            </a:xfrm>
          </p:grpSpPr>
          <p:grpSp>
            <p:nvGrpSpPr>
              <p:cNvPr id="50" name="Group 49"/>
              <p:cNvGrpSpPr/>
              <p:nvPr/>
            </p:nvGrpSpPr>
            <p:grpSpPr>
              <a:xfrm>
                <a:off x="2822849" y="-341887"/>
                <a:ext cx="4576475" cy="9233711"/>
                <a:chOff x="2822849" y="-341887"/>
                <a:chExt cx="4576475" cy="9233711"/>
              </a:xfrm>
            </p:grpSpPr>
            <p:pic>
              <p:nvPicPr>
                <p:cNvPr id="52" name="Picture 51"/>
                <p:cNvPicPr>
                  <a:picLocks noChangeAspect="1"/>
                </p:cNvPicPr>
                <p:nvPr/>
              </p:nvPicPr>
              <p:blipFill rotWithShape="1">
                <a:blip r:embed="rId8">
                  <a:extLst>
                    <a:ext uri="{28A0092B-C50C-407E-A947-70E740481C1C}">
                      <a14:useLocalDpi xmlns:a14="http://schemas.microsoft.com/office/drawing/2010/main" val="0"/>
                    </a:ext>
                  </a:extLst>
                </a:blip>
                <a:srcRect l="26326" t="2617" r="26637" b="2478"/>
                <a:stretch/>
              </p:blipFill>
              <p:spPr>
                <a:xfrm rot="20389749">
                  <a:off x="2822849" y="-341887"/>
                  <a:ext cx="4576475" cy="9233711"/>
                </a:xfrm>
                <a:prstGeom prst="rect">
                  <a:avLst/>
                </a:prstGeom>
              </p:spPr>
            </p:pic>
            <p:sp>
              <p:nvSpPr>
                <p:cNvPr id="53" name="Rounded Rectangle 52"/>
                <p:cNvSpPr/>
                <p:nvPr/>
              </p:nvSpPr>
              <p:spPr>
                <a:xfrm rot="20376229">
                  <a:off x="3096710" y="592358"/>
                  <a:ext cx="4170596" cy="7341383"/>
                </a:xfrm>
                <a:prstGeom prst="roundRect">
                  <a:avLst>
                    <a:gd name="adj" fmla="val 1098"/>
                  </a:avLst>
                </a:prstGeom>
                <a:gradFill flip="none" rotWithShape="1">
                  <a:gsLst>
                    <a:gs pos="38000">
                      <a:srgbClr val="697E93">
                        <a:shade val="30000"/>
                        <a:satMod val="115000"/>
                      </a:srgbClr>
                    </a:gs>
                    <a:gs pos="56000">
                      <a:srgbClr val="697E93">
                        <a:shade val="67500"/>
                        <a:satMod val="115000"/>
                      </a:srgbClr>
                    </a:gs>
                    <a:gs pos="100000">
                      <a:srgbClr val="697E93">
                        <a:shade val="100000"/>
                        <a:satMod val="115000"/>
                      </a:srgbClr>
                    </a:gs>
                  </a:gsLst>
                  <a:lin ang="2700000" scaled="1"/>
                  <a:tileRect/>
                </a:gradFill>
                <a:ln>
                  <a:noFill/>
                </a:ln>
                <a:effectLst>
                  <a:innerShdw blurRad="114300">
                    <a:prstClr val="black"/>
                  </a:inn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51" name="Rectangle 50"/>
              <p:cNvSpPr/>
              <p:nvPr/>
            </p:nvSpPr>
            <p:spPr>
              <a:xfrm rot="20411459">
                <a:off x="2943248" y="414718"/>
                <a:ext cx="1753386" cy="301658"/>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9" name="TextBox 48"/>
            <p:cNvSpPr txBox="1"/>
            <p:nvPr/>
          </p:nvSpPr>
          <p:spPr>
            <a:xfrm rot="20355212">
              <a:off x="1768053" y="384688"/>
              <a:ext cx="4066275" cy="369332"/>
            </a:xfrm>
            <a:prstGeom prst="rect">
              <a:avLst/>
            </a:prstGeom>
            <a:noFill/>
          </p:spPr>
          <p:txBody>
            <a:bodyPr wrap="square" rtlCol="0">
              <a:spAutoFit/>
            </a:bodyPr>
            <a:lstStyle/>
            <a:p>
              <a:pPr algn="ctr"/>
              <a:r>
                <a:rPr lang="en-US" dirty="0" smtClean="0">
                  <a:solidFill>
                    <a:schemeClr val="tx2">
                      <a:lumMod val="40000"/>
                      <a:lumOff val="60000"/>
                    </a:schemeClr>
                  </a:solidFill>
                  <a:latin typeface="Lucida Console" panose="020B0609040504020204" pitchFamily="49" charset="0"/>
                </a:rPr>
                <a:t>CFIT</a:t>
              </a:r>
              <a:endParaRPr lang="en-US" dirty="0">
                <a:solidFill>
                  <a:schemeClr val="tx2">
                    <a:lumMod val="40000"/>
                    <a:lumOff val="60000"/>
                  </a:schemeClr>
                </a:solidFill>
                <a:latin typeface="Lucida Console" panose="020B0609040504020204" pitchFamily="49" charset="0"/>
              </a:endParaRPr>
            </a:p>
          </p:txBody>
        </p:sp>
      </p:grpSp>
      <p:pic>
        <p:nvPicPr>
          <p:cNvPr id="35" name="Picture 34"/>
          <p:cNvPicPr>
            <a:picLocks noChangeAspect="1"/>
          </p:cNvPicPr>
          <p:nvPr/>
        </p:nvPicPr>
        <p:blipFill rotWithShape="1">
          <a:blip r:embed="rId9" cstate="print">
            <a:extLst>
              <a:ext uri="{28A0092B-C50C-407E-A947-70E740481C1C}">
                <a14:useLocalDpi xmlns:a14="http://schemas.microsoft.com/office/drawing/2010/main" val="0"/>
              </a:ext>
            </a:extLst>
          </a:blip>
          <a:srcRect l="45769" t="8506" r="17815" b="3353"/>
          <a:stretch/>
        </p:blipFill>
        <p:spPr>
          <a:xfrm>
            <a:off x="8918520" y="1417946"/>
            <a:ext cx="2527348" cy="4126254"/>
          </a:xfrm>
          <a:prstGeom prst="rect">
            <a:avLst/>
          </a:prstGeom>
          <a:effectLst>
            <a:innerShdw blurRad="114300">
              <a:prstClr val="black"/>
            </a:innerShdw>
          </a:effectLst>
        </p:spPr>
      </p:pic>
      <p:grpSp>
        <p:nvGrpSpPr>
          <p:cNvPr id="18" name="Group 17"/>
          <p:cNvGrpSpPr/>
          <p:nvPr/>
        </p:nvGrpSpPr>
        <p:grpSpPr>
          <a:xfrm rot="1202922">
            <a:off x="5577371" y="429918"/>
            <a:ext cx="3966416" cy="6101068"/>
            <a:chOff x="1768053" y="-341887"/>
            <a:chExt cx="5631271" cy="9233711"/>
          </a:xfrm>
        </p:grpSpPr>
        <p:grpSp>
          <p:nvGrpSpPr>
            <p:cNvPr id="17" name="Group 16"/>
            <p:cNvGrpSpPr/>
            <p:nvPr/>
          </p:nvGrpSpPr>
          <p:grpSpPr>
            <a:xfrm>
              <a:off x="2822849" y="-341887"/>
              <a:ext cx="4576475" cy="9233711"/>
              <a:chOff x="2822849" y="-341887"/>
              <a:chExt cx="4576475" cy="9233711"/>
            </a:xfrm>
          </p:grpSpPr>
          <p:grpSp>
            <p:nvGrpSpPr>
              <p:cNvPr id="15" name="Group 14"/>
              <p:cNvGrpSpPr/>
              <p:nvPr/>
            </p:nvGrpSpPr>
            <p:grpSpPr>
              <a:xfrm>
                <a:off x="2822849" y="-341887"/>
                <a:ext cx="4576475" cy="9233711"/>
                <a:chOff x="2822849" y="-341887"/>
                <a:chExt cx="4576475" cy="9233711"/>
              </a:xfrm>
            </p:grpSpPr>
            <p:pic>
              <p:nvPicPr>
                <p:cNvPr id="6" name="Picture 5"/>
                <p:cNvPicPr>
                  <a:picLocks noChangeAspect="1"/>
                </p:cNvPicPr>
                <p:nvPr/>
              </p:nvPicPr>
              <p:blipFill rotWithShape="1">
                <a:blip r:embed="rId8">
                  <a:extLst>
                    <a:ext uri="{28A0092B-C50C-407E-A947-70E740481C1C}">
                      <a14:useLocalDpi xmlns:a14="http://schemas.microsoft.com/office/drawing/2010/main" val="0"/>
                    </a:ext>
                  </a:extLst>
                </a:blip>
                <a:srcRect l="26326" t="2617" r="26637" b="2478"/>
                <a:stretch/>
              </p:blipFill>
              <p:spPr>
                <a:xfrm rot="20389749">
                  <a:off x="2822849" y="-341887"/>
                  <a:ext cx="4576475" cy="9233711"/>
                </a:xfrm>
                <a:prstGeom prst="rect">
                  <a:avLst/>
                </a:prstGeom>
              </p:spPr>
            </p:pic>
            <p:sp>
              <p:nvSpPr>
                <p:cNvPr id="7" name="Rounded Rectangle 6"/>
                <p:cNvSpPr/>
                <p:nvPr/>
              </p:nvSpPr>
              <p:spPr>
                <a:xfrm rot="20376229">
                  <a:off x="3096710" y="592358"/>
                  <a:ext cx="4170596" cy="7341383"/>
                </a:xfrm>
                <a:prstGeom prst="roundRect">
                  <a:avLst>
                    <a:gd name="adj" fmla="val 1098"/>
                  </a:avLst>
                </a:prstGeom>
                <a:gradFill flip="none" rotWithShape="1">
                  <a:gsLst>
                    <a:gs pos="38000">
                      <a:srgbClr val="697E93">
                        <a:shade val="30000"/>
                        <a:satMod val="115000"/>
                      </a:srgbClr>
                    </a:gs>
                    <a:gs pos="56000">
                      <a:srgbClr val="697E93">
                        <a:shade val="67500"/>
                        <a:satMod val="115000"/>
                      </a:srgbClr>
                    </a:gs>
                    <a:gs pos="100000">
                      <a:srgbClr val="697E93">
                        <a:shade val="100000"/>
                        <a:satMod val="115000"/>
                      </a:srgbClr>
                    </a:gs>
                  </a:gsLst>
                  <a:lin ang="2700000" scaled="1"/>
                  <a:tileRect/>
                </a:gradFill>
                <a:ln>
                  <a:noFill/>
                </a:ln>
                <a:effectLst>
                  <a:innerShdw blurRad="114300">
                    <a:prstClr val="black"/>
                  </a:inn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12" name="Rectangle 11"/>
              <p:cNvSpPr/>
              <p:nvPr/>
            </p:nvSpPr>
            <p:spPr>
              <a:xfrm rot="20411459">
                <a:off x="2943248" y="414718"/>
                <a:ext cx="1753386" cy="301658"/>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TextBox 10"/>
            <p:cNvSpPr txBox="1"/>
            <p:nvPr/>
          </p:nvSpPr>
          <p:spPr>
            <a:xfrm rot="20355212">
              <a:off x="1768053" y="384688"/>
              <a:ext cx="4066275" cy="369332"/>
            </a:xfrm>
            <a:prstGeom prst="rect">
              <a:avLst/>
            </a:prstGeom>
            <a:noFill/>
          </p:spPr>
          <p:txBody>
            <a:bodyPr wrap="square" rtlCol="0">
              <a:spAutoFit/>
            </a:bodyPr>
            <a:lstStyle/>
            <a:p>
              <a:pPr algn="ctr"/>
              <a:r>
                <a:rPr lang="en-US" dirty="0" smtClean="0">
                  <a:solidFill>
                    <a:schemeClr val="tx2">
                      <a:lumMod val="40000"/>
                      <a:lumOff val="60000"/>
                    </a:schemeClr>
                  </a:solidFill>
                  <a:latin typeface="Lucida Console" panose="020B0609040504020204" pitchFamily="49" charset="0"/>
                </a:rPr>
                <a:t>CFIT</a:t>
              </a:r>
              <a:endParaRPr lang="en-US" dirty="0">
                <a:solidFill>
                  <a:schemeClr val="tx2">
                    <a:lumMod val="40000"/>
                    <a:lumOff val="60000"/>
                  </a:schemeClr>
                </a:solidFill>
                <a:latin typeface="Lucida Console" panose="020B0609040504020204" pitchFamily="49" charset="0"/>
              </a:endParaRPr>
            </a:p>
          </p:txBody>
        </p:sp>
      </p:grpSp>
      <p:pic>
        <p:nvPicPr>
          <p:cNvPr id="54" name="Picture 53"/>
          <p:cNvPicPr>
            <a:picLocks noChangeAspect="1"/>
          </p:cNvPicPr>
          <p:nvPr/>
        </p:nvPicPr>
        <p:blipFill rotWithShape="1">
          <a:blip r:embed="rId10">
            <a:extLst>
              <a:ext uri="{28A0092B-C50C-407E-A947-70E740481C1C}">
                <a14:useLocalDpi xmlns:a14="http://schemas.microsoft.com/office/drawing/2010/main" val="0"/>
              </a:ext>
            </a:extLst>
          </a:blip>
          <a:srcRect l="6701" t="8506" r="56827" b="3353"/>
          <a:stretch/>
        </p:blipFill>
        <p:spPr>
          <a:xfrm>
            <a:off x="6407189" y="1188898"/>
            <a:ext cx="3035455" cy="4881507"/>
          </a:xfrm>
          <a:prstGeom prst="rect">
            <a:avLst/>
          </a:prstGeom>
          <a:effectLst>
            <a:innerShdw blurRad="114300">
              <a:prstClr val="black"/>
            </a:innerShdw>
          </a:effectLst>
        </p:spPr>
      </p:pic>
      <p:sp>
        <p:nvSpPr>
          <p:cNvPr id="58" name="Freeform 323"/>
          <p:cNvSpPr>
            <a:spLocks noEditPoints="1"/>
          </p:cNvSpPr>
          <p:nvPr/>
        </p:nvSpPr>
        <p:spPr bwMode="auto">
          <a:xfrm>
            <a:off x="9937192" y="4041460"/>
            <a:ext cx="327360" cy="311302"/>
          </a:xfrm>
          <a:custGeom>
            <a:avLst/>
            <a:gdLst>
              <a:gd name="T0" fmla="*/ 64 w 64"/>
              <a:gd name="T1" fmla="*/ 28 h 64"/>
              <a:gd name="T2" fmla="*/ 58 w 64"/>
              <a:gd name="T3" fmla="*/ 28 h 64"/>
              <a:gd name="T4" fmla="*/ 36 w 64"/>
              <a:gd name="T5" fmla="*/ 6 h 64"/>
              <a:gd name="T6" fmla="*/ 36 w 64"/>
              <a:gd name="T7" fmla="*/ 0 h 64"/>
              <a:gd name="T8" fmla="*/ 28 w 64"/>
              <a:gd name="T9" fmla="*/ 0 h 64"/>
              <a:gd name="T10" fmla="*/ 28 w 64"/>
              <a:gd name="T11" fmla="*/ 6 h 64"/>
              <a:gd name="T12" fmla="*/ 6 w 64"/>
              <a:gd name="T13" fmla="*/ 28 h 64"/>
              <a:gd name="T14" fmla="*/ 0 w 64"/>
              <a:gd name="T15" fmla="*/ 28 h 64"/>
              <a:gd name="T16" fmla="*/ 0 w 64"/>
              <a:gd name="T17" fmla="*/ 36 h 64"/>
              <a:gd name="T18" fmla="*/ 6 w 64"/>
              <a:gd name="T19" fmla="*/ 36 h 64"/>
              <a:gd name="T20" fmla="*/ 28 w 64"/>
              <a:gd name="T21" fmla="*/ 58 h 64"/>
              <a:gd name="T22" fmla="*/ 28 w 64"/>
              <a:gd name="T23" fmla="*/ 64 h 64"/>
              <a:gd name="T24" fmla="*/ 36 w 64"/>
              <a:gd name="T25" fmla="*/ 64 h 64"/>
              <a:gd name="T26" fmla="*/ 36 w 64"/>
              <a:gd name="T27" fmla="*/ 58 h 64"/>
              <a:gd name="T28" fmla="*/ 58 w 64"/>
              <a:gd name="T29" fmla="*/ 36 h 64"/>
              <a:gd name="T30" fmla="*/ 64 w 64"/>
              <a:gd name="T31" fmla="*/ 36 h 64"/>
              <a:gd name="T32" fmla="*/ 64 w 64"/>
              <a:gd name="T33" fmla="*/ 28 h 64"/>
              <a:gd name="T34" fmla="*/ 50 w 64"/>
              <a:gd name="T35" fmla="*/ 28 h 64"/>
              <a:gd name="T36" fmla="*/ 43 w 64"/>
              <a:gd name="T37" fmla="*/ 28 h 64"/>
              <a:gd name="T38" fmla="*/ 36 w 64"/>
              <a:gd name="T39" fmla="*/ 21 h 64"/>
              <a:gd name="T40" fmla="*/ 36 w 64"/>
              <a:gd name="T41" fmla="*/ 14 h 64"/>
              <a:gd name="T42" fmla="*/ 50 w 64"/>
              <a:gd name="T43" fmla="*/ 28 h 64"/>
              <a:gd name="T44" fmla="*/ 32 w 64"/>
              <a:gd name="T45" fmla="*/ 36 h 64"/>
              <a:gd name="T46" fmla="*/ 28 w 64"/>
              <a:gd name="T47" fmla="*/ 32 h 64"/>
              <a:gd name="T48" fmla="*/ 32 w 64"/>
              <a:gd name="T49" fmla="*/ 28 h 64"/>
              <a:gd name="T50" fmla="*/ 36 w 64"/>
              <a:gd name="T51" fmla="*/ 32 h 64"/>
              <a:gd name="T52" fmla="*/ 32 w 64"/>
              <a:gd name="T53" fmla="*/ 36 h 64"/>
              <a:gd name="T54" fmla="*/ 28 w 64"/>
              <a:gd name="T55" fmla="*/ 14 h 64"/>
              <a:gd name="T56" fmla="*/ 28 w 64"/>
              <a:gd name="T57" fmla="*/ 21 h 64"/>
              <a:gd name="T58" fmla="*/ 21 w 64"/>
              <a:gd name="T59" fmla="*/ 28 h 64"/>
              <a:gd name="T60" fmla="*/ 14 w 64"/>
              <a:gd name="T61" fmla="*/ 28 h 64"/>
              <a:gd name="T62" fmla="*/ 28 w 64"/>
              <a:gd name="T63" fmla="*/ 14 h 64"/>
              <a:gd name="T64" fmla="*/ 14 w 64"/>
              <a:gd name="T65" fmla="*/ 36 h 64"/>
              <a:gd name="T66" fmla="*/ 21 w 64"/>
              <a:gd name="T67" fmla="*/ 36 h 64"/>
              <a:gd name="T68" fmla="*/ 28 w 64"/>
              <a:gd name="T69" fmla="*/ 43 h 64"/>
              <a:gd name="T70" fmla="*/ 28 w 64"/>
              <a:gd name="T71" fmla="*/ 50 h 64"/>
              <a:gd name="T72" fmla="*/ 14 w 64"/>
              <a:gd name="T73" fmla="*/ 36 h 64"/>
              <a:gd name="T74" fmla="*/ 36 w 64"/>
              <a:gd name="T75" fmla="*/ 50 h 64"/>
              <a:gd name="T76" fmla="*/ 36 w 64"/>
              <a:gd name="T77" fmla="*/ 43 h 64"/>
              <a:gd name="T78" fmla="*/ 43 w 64"/>
              <a:gd name="T79" fmla="*/ 36 h 64"/>
              <a:gd name="T80" fmla="*/ 50 w 64"/>
              <a:gd name="T81" fmla="*/ 36 h 64"/>
              <a:gd name="T82" fmla="*/ 36 w 64"/>
              <a:gd name="T83" fmla="*/ 5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4" h="64">
                <a:moveTo>
                  <a:pt x="64" y="28"/>
                </a:moveTo>
                <a:cubicBezTo>
                  <a:pt x="58" y="28"/>
                  <a:pt x="58" y="28"/>
                  <a:pt x="58" y="28"/>
                </a:cubicBezTo>
                <a:cubicBezTo>
                  <a:pt x="56" y="17"/>
                  <a:pt x="47" y="8"/>
                  <a:pt x="36" y="6"/>
                </a:cubicBezTo>
                <a:cubicBezTo>
                  <a:pt x="36" y="0"/>
                  <a:pt x="36" y="0"/>
                  <a:pt x="36" y="0"/>
                </a:cubicBezTo>
                <a:cubicBezTo>
                  <a:pt x="28" y="0"/>
                  <a:pt x="28" y="0"/>
                  <a:pt x="28" y="0"/>
                </a:cubicBezTo>
                <a:cubicBezTo>
                  <a:pt x="28" y="6"/>
                  <a:pt x="28" y="6"/>
                  <a:pt x="28" y="6"/>
                </a:cubicBezTo>
                <a:cubicBezTo>
                  <a:pt x="17" y="8"/>
                  <a:pt x="8" y="17"/>
                  <a:pt x="6" y="28"/>
                </a:cubicBezTo>
                <a:cubicBezTo>
                  <a:pt x="0" y="28"/>
                  <a:pt x="0" y="28"/>
                  <a:pt x="0" y="28"/>
                </a:cubicBezTo>
                <a:cubicBezTo>
                  <a:pt x="0" y="36"/>
                  <a:pt x="0" y="36"/>
                  <a:pt x="0" y="36"/>
                </a:cubicBezTo>
                <a:cubicBezTo>
                  <a:pt x="6" y="36"/>
                  <a:pt x="6" y="36"/>
                  <a:pt x="6" y="36"/>
                </a:cubicBezTo>
                <a:cubicBezTo>
                  <a:pt x="8" y="47"/>
                  <a:pt x="17" y="56"/>
                  <a:pt x="28" y="58"/>
                </a:cubicBezTo>
                <a:cubicBezTo>
                  <a:pt x="28" y="64"/>
                  <a:pt x="28" y="64"/>
                  <a:pt x="28" y="64"/>
                </a:cubicBezTo>
                <a:cubicBezTo>
                  <a:pt x="36" y="64"/>
                  <a:pt x="36" y="64"/>
                  <a:pt x="36" y="64"/>
                </a:cubicBezTo>
                <a:cubicBezTo>
                  <a:pt x="36" y="58"/>
                  <a:pt x="36" y="58"/>
                  <a:pt x="36" y="58"/>
                </a:cubicBezTo>
                <a:cubicBezTo>
                  <a:pt x="47" y="56"/>
                  <a:pt x="56" y="47"/>
                  <a:pt x="58" y="36"/>
                </a:cubicBezTo>
                <a:cubicBezTo>
                  <a:pt x="64" y="36"/>
                  <a:pt x="64" y="36"/>
                  <a:pt x="64" y="36"/>
                </a:cubicBezTo>
                <a:lnTo>
                  <a:pt x="64" y="28"/>
                </a:lnTo>
                <a:close/>
                <a:moveTo>
                  <a:pt x="50" y="28"/>
                </a:moveTo>
                <a:cubicBezTo>
                  <a:pt x="43" y="28"/>
                  <a:pt x="43" y="28"/>
                  <a:pt x="43" y="28"/>
                </a:cubicBezTo>
                <a:cubicBezTo>
                  <a:pt x="42" y="25"/>
                  <a:pt x="39" y="22"/>
                  <a:pt x="36" y="21"/>
                </a:cubicBezTo>
                <a:cubicBezTo>
                  <a:pt x="36" y="14"/>
                  <a:pt x="36" y="14"/>
                  <a:pt x="36" y="14"/>
                </a:cubicBezTo>
                <a:cubicBezTo>
                  <a:pt x="43" y="16"/>
                  <a:pt x="48" y="21"/>
                  <a:pt x="50" y="28"/>
                </a:cubicBezTo>
                <a:moveTo>
                  <a:pt x="32" y="36"/>
                </a:moveTo>
                <a:cubicBezTo>
                  <a:pt x="30" y="36"/>
                  <a:pt x="28" y="34"/>
                  <a:pt x="28" y="32"/>
                </a:cubicBezTo>
                <a:cubicBezTo>
                  <a:pt x="28" y="30"/>
                  <a:pt x="30" y="28"/>
                  <a:pt x="32" y="28"/>
                </a:cubicBezTo>
                <a:cubicBezTo>
                  <a:pt x="34" y="28"/>
                  <a:pt x="36" y="30"/>
                  <a:pt x="36" y="32"/>
                </a:cubicBezTo>
                <a:cubicBezTo>
                  <a:pt x="36" y="34"/>
                  <a:pt x="34" y="36"/>
                  <a:pt x="32" y="36"/>
                </a:cubicBezTo>
                <a:moveTo>
                  <a:pt x="28" y="14"/>
                </a:moveTo>
                <a:cubicBezTo>
                  <a:pt x="28" y="21"/>
                  <a:pt x="28" y="21"/>
                  <a:pt x="28" y="21"/>
                </a:cubicBezTo>
                <a:cubicBezTo>
                  <a:pt x="25" y="22"/>
                  <a:pt x="22" y="25"/>
                  <a:pt x="21" y="28"/>
                </a:cubicBezTo>
                <a:cubicBezTo>
                  <a:pt x="14" y="28"/>
                  <a:pt x="14" y="28"/>
                  <a:pt x="14" y="28"/>
                </a:cubicBezTo>
                <a:cubicBezTo>
                  <a:pt x="16" y="21"/>
                  <a:pt x="21" y="16"/>
                  <a:pt x="28" y="14"/>
                </a:cubicBezTo>
                <a:moveTo>
                  <a:pt x="14" y="36"/>
                </a:moveTo>
                <a:cubicBezTo>
                  <a:pt x="21" y="36"/>
                  <a:pt x="21" y="36"/>
                  <a:pt x="21" y="36"/>
                </a:cubicBezTo>
                <a:cubicBezTo>
                  <a:pt x="22" y="39"/>
                  <a:pt x="25" y="42"/>
                  <a:pt x="28" y="43"/>
                </a:cubicBezTo>
                <a:cubicBezTo>
                  <a:pt x="28" y="50"/>
                  <a:pt x="28" y="50"/>
                  <a:pt x="28" y="50"/>
                </a:cubicBezTo>
                <a:cubicBezTo>
                  <a:pt x="21" y="48"/>
                  <a:pt x="16" y="43"/>
                  <a:pt x="14" y="36"/>
                </a:cubicBezTo>
                <a:moveTo>
                  <a:pt x="36" y="50"/>
                </a:moveTo>
                <a:cubicBezTo>
                  <a:pt x="36" y="43"/>
                  <a:pt x="36" y="43"/>
                  <a:pt x="36" y="43"/>
                </a:cubicBezTo>
                <a:cubicBezTo>
                  <a:pt x="39" y="42"/>
                  <a:pt x="42" y="39"/>
                  <a:pt x="43" y="36"/>
                </a:cubicBezTo>
                <a:cubicBezTo>
                  <a:pt x="50" y="36"/>
                  <a:pt x="50" y="36"/>
                  <a:pt x="50" y="36"/>
                </a:cubicBezTo>
                <a:cubicBezTo>
                  <a:pt x="48" y="43"/>
                  <a:pt x="43" y="48"/>
                  <a:pt x="36" y="50"/>
                </a:cubicBezTo>
              </a:path>
            </a:pathLst>
          </a:custGeom>
          <a:solidFill>
            <a:srgbClr val="AC0000"/>
          </a:solidFill>
          <a:ln>
            <a:noFill/>
          </a:ln>
        </p:spPr>
        <p:txBody>
          <a:bodyPr vert="horz" wrap="square" lIns="82955" tIns="41477" rIns="82955" bIns="41477" numCol="1" anchor="t" anchorCtr="0" compatLnSpc="1">
            <a:prstTxWarp prst="textNoShape">
              <a:avLst/>
            </a:prstTxWarp>
          </a:bodyPr>
          <a:lstStyle/>
          <a:p>
            <a:endParaRPr lang="bg-BG" sz="1620"/>
          </a:p>
        </p:txBody>
      </p:sp>
      <p:sp>
        <p:nvSpPr>
          <p:cNvPr id="59" name="TextBox 58"/>
          <p:cNvSpPr txBox="1"/>
          <p:nvPr/>
        </p:nvSpPr>
        <p:spPr>
          <a:xfrm>
            <a:off x="174171" y="1872342"/>
            <a:ext cx="5937869" cy="2893100"/>
          </a:xfrm>
          <a:prstGeom prst="rect">
            <a:avLst/>
          </a:prstGeom>
          <a:noFill/>
        </p:spPr>
        <p:txBody>
          <a:bodyPr wrap="square" rtlCol="0">
            <a:spAutoFit/>
          </a:bodyPr>
          <a:lstStyle/>
          <a:p>
            <a:r>
              <a:rPr lang="en-US" sz="1400" dirty="0" smtClean="0">
                <a:solidFill>
                  <a:schemeClr val="bg2">
                    <a:lumMod val="75000"/>
                  </a:schemeClr>
                </a:solidFill>
              </a:rPr>
              <a:t>Our foreign adversaries and competitors are no longer targeting just classified information and the national security community. They are targeting </a:t>
            </a:r>
            <a:r>
              <a:rPr lang="en-US" sz="1400" i="1" u="sng" dirty="0" smtClean="0">
                <a:solidFill>
                  <a:schemeClr val="bg2">
                    <a:lumMod val="75000"/>
                  </a:schemeClr>
                </a:solidFill>
              </a:rPr>
              <a:t>any </a:t>
            </a:r>
            <a:r>
              <a:rPr lang="en-US" sz="1400" dirty="0" smtClean="0">
                <a:solidFill>
                  <a:schemeClr val="bg2">
                    <a:lumMod val="75000"/>
                  </a:schemeClr>
                </a:solidFill>
              </a:rPr>
              <a:t>sensitive information, infrastructure, technology, or other resources that would weaken our economic and national security and strengthen their own. </a:t>
            </a:r>
          </a:p>
          <a:p>
            <a:endParaRPr lang="en-US" sz="1400" i="1" u="sng" dirty="0">
              <a:solidFill>
                <a:schemeClr val="bg2">
                  <a:lumMod val="75000"/>
                </a:schemeClr>
              </a:solidFill>
            </a:endParaRPr>
          </a:p>
          <a:p>
            <a:r>
              <a:rPr lang="en-US" sz="1400" dirty="0" smtClean="0">
                <a:solidFill>
                  <a:schemeClr val="bg2">
                    <a:lumMod val="75000"/>
                  </a:schemeClr>
                </a:solidFill>
              </a:rPr>
              <a:t>The responsibility to counter foreign intelligence threats is one that is shared across the executive branch, private industry, and other organizations – YOU play an essential role. </a:t>
            </a:r>
          </a:p>
          <a:p>
            <a:endParaRPr lang="en-US" sz="1400" dirty="0">
              <a:solidFill>
                <a:schemeClr val="bg2">
                  <a:lumMod val="75000"/>
                </a:schemeClr>
              </a:solidFill>
            </a:endParaRPr>
          </a:p>
          <a:p>
            <a:r>
              <a:rPr lang="en-US" sz="1400" dirty="0" smtClean="0">
                <a:solidFill>
                  <a:schemeClr val="bg2">
                    <a:lumMod val="75000"/>
                  </a:schemeClr>
                </a:solidFill>
              </a:rPr>
              <a:t>We hope this presentation helped you recognize foreign intelligence approaches, the entities and individuals they are targeting, and why sensitive information and resources, essential to America’s security and global competitiveness, must be protected. </a:t>
            </a:r>
          </a:p>
        </p:txBody>
      </p:sp>
      <p:sp>
        <p:nvSpPr>
          <p:cNvPr id="60" name="Rectangle 59"/>
          <p:cNvSpPr/>
          <p:nvPr/>
        </p:nvSpPr>
        <p:spPr>
          <a:xfrm rot="20936539">
            <a:off x="3999876" y="1000624"/>
            <a:ext cx="2015010" cy="438253"/>
          </a:xfrm>
          <a:prstGeom prst="rect">
            <a:avLst/>
          </a:prstGeom>
          <a:solidFill>
            <a:srgbClr val="707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TextBox 60"/>
          <p:cNvSpPr txBox="1"/>
          <p:nvPr/>
        </p:nvSpPr>
        <p:spPr>
          <a:xfrm rot="20721282">
            <a:off x="3629637" y="797757"/>
            <a:ext cx="2400300" cy="584775"/>
          </a:xfrm>
          <a:prstGeom prst="rect">
            <a:avLst/>
          </a:prstGeom>
          <a:noFill/>
        </p:spPr>
        <p:txBody>
          <a:bodyPr wrap="square" rtlCol="0">
            <a:spAutoFit/>
          </a:bodyPr>
          <a:lstStyle/>
          <a:p>
            <a:pPr algn="ctr"/>
            <a:r>
              <a:rPr lang="en-US" sz="3200" b="1" dirty="0" smtClean="0">
                <a:solidFill>
                  <a:srgbClr val="C00000"/>
                </a:solidFill>
                <a:latin typeface="Arial Rounded MT Bold" panose="020F0704030504030204" pitchFamily="34" charset="0"/>
              </a:rPr>
              <a:t>Summary</a:t>
            </a:r>
            <a:endParaRPr lang="en-US" sz="3200" b="1" dirty="0">
              <a:solidFill>
                <a:srgbClr val="C00000"/>
              </a:solidFill>
              <a:latin typeface="Arial Rounded MT Bold" panose="020F0704030504030204" pitchFamily="34" charset="0"/>
            </a:endParaRPr>
          </a:p>
        </p:txBody>
      </p:sp>
      <p:sp>
        <p:nvSpPr>
          <p:cNvPr id="62" name="Rectangle 61"/>
          <p:cNvSpPr/>
          <p:nvPr/>
        </p:nvSpPr>
        <p:spPr>
          <a:xfrm>
            <a:off x="0" y="1563597"/>
            <a:ext cx="6277462" cy="140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3" name="Picture 62"/>
          <p:cNvPicPr>
            <a:picLocks noChangeAspect="1"/>
          </p:cNvPicPr>
          <p:nvPr/>
        </p:nvPicPr>
        <p:blipFill rotWithShape="1">
          <a:blip r:embed="rId11"/>
          <a:srcRect l="16618" t="5428" r="52456" b="15490"/>
          <a:stretch/>
        </p:blipFill>
        <p:spPr>
          <a:xfrm>
            <a:off x="6397782" y="1190718"/>
            <a:ext cx="3044651" cy="4861041"/>
          </a:xfrm>
          <a:prstGeom prst="rect">
            <a:avLst/>
          </a:prstGeom>
          <a:effectLst>
            <a:innerShdw blurRad="114300">
              <a:prstClr val="black"/>
            </a:innerShdw>
          </a:effectLst>
        </p:spPr>
      </p:pic>
      <p:pic>
        <p:nvPicPr>
          <p:cNvPr id="64" name="Picture 63"/>
          <p:cNvPicPr>
            <a:picLocks noChangeAspect="1"/>
          </p:cNvPicPr>
          <p:nvPr/>
        </p:nvPicPr>
        <p:blipFill rotWithShape="1">
          <a:blip r:embed="rId11"/>
          <a:srcRect l="48078" t="5428" r="32734" b="28030"/>
          <a:stretch/>
        </p:blipFill>
        <p:spPr>
          <a:xfrm>
            <a:off x="9520095" y="1417312"/>
            <a:ext cx="1941942" cy="4120753"/>
          </a:xfrm>
          <a:prstGeom prst="rect">
            <a:avLst/>
          </a:prstGeom>
          <a:effectLst>
            <a:innerShdw blurRad="114300">
              <a:prstClr val="black"/>
            </a:innerShdw>
          </a:effectLst>
        </p:spPr>
      </p:pic>
      <p:grpSp>
        <p:nvGrpSpPr>
          <p:cNvPr id="8" name="Group 7"/>
          <p:cNvGrpSpPr/>
          <p:nvPr/>
        </p:nvGrpSpPr>
        <p:grpSpPr>
          <a:xfrm>
            <a:off x="6389021" y="1190717"/>
            <a:ext cx="5065461" cy="4861041"/>
            <a:chOff x="6389021" y="1190717"/>
            <a:chExt cx="5065461" cy="4861041"/>
          </a:xfrm>
        </p:grpSpPr>
        <p:pic>
          <p:nvPicPr>
            <p:cNvPr id="4"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27264" y="1482713"/>
              <a:ext cx="1927218" cy="4073734"/>
            </a:xfrm>
            <a:prstGeom prst="rect">
              <a:avLst/>
            </a:prstGeom>
            <a:effectLst>
              <a:innerShdw blurRad="114300">
                <a:prstClr val="black"/>
              </a:innerShdw>
            </a:effectLst>
          </p:spPr>
        </p:pic>
        <p:grpSp>
          <p:nvGrpSpPr>
            <p:cNvPr id="5" name="Group 4"/>
            <p:cNvGrpSpPr/>
            <p:nvPr/>
          </p:nvGrpSpPr>
          <p:grpSpPr>
            <a:xfrm>
              <a:off x="6389021" y="1190717"/>
              <a:ext cx="3052672" cy="4861041"/>
              <a:chOff x="3674396" y="1190717"/>
              <a:chExt cx="3052672" cy="4861041"/>
            </a:xfrm>
          </p:grpSpPr>
          <p:pic>
            <p:nvPicPr>
              <p:cNvPr id="56" name="Picture 5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98264" y="1190717"/>
                <a:ext cx="3026386" cy="4861041"/>
              </a:xfrm>
              <a:prstGeom prst="rect">
                <a:avLst/>
              </a:prstGeom>
              <a:effectLst>
                <a:innerShdw blurRad="114300">
                  <a:prstClr val="black"/>
                </a:innerShdw>
              </a:effectLst>
            </p:spPr>
          </p:pic>
          <p:sp>
            <p:nvSpPr>
              <p:cNvPr id="57" name="Rectangle 56"/>
              <p:cNvSpPr/>
              <p:nvPr/>
            </p:nvSpPr>
            <p:spPr>
              <a:xfrm>
                <a:off x="3674396" y="4255105"/>
                <a:ext cx="3043569" cy="80198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TextBox 64"/>
              <p:cNvSpPr txBox="1"/>
              <p:nvPr/>
            </p:nvSpPr>
            <p:spPr>
              <a:xfrm>
                <a:off x="3711057" y="4431940"/>
                <a:ext cx="2967756" cy="461665"/>
              </a:xfrm>
              <a:prstGeom prst="rect">
                <a:avLst/>
              </a:prstGeom>
              <a:noFill/>
            </p:spPr>
            <p:txBody>
              <a:bodyPr wrap="square" rtlCol="0">
                <a:spAutoFit/>
              </a:bodyPr>
              <a:lstStyle/>
              <a:p>
                <a:pPr algn="ctr"/>
                <a:r>
                  <a:rPr lang="en-US" sz="2400" dirty="0" smtClean="0">
                    <a:solidFill>
                      <a:schemeClr val="accent1">
                        <a:lumMod val="20000"/>
                        <a:lumOff val="80000"/>
                      </a:schemeClr>
                    </a:solidFill>
                    <a:latin typeface="Aharoni" panose="02010803020104030203" pitchFamily="2" charset="-79"/>
                    <a:cs typeface="Aharoni" panose="02010803020104030203" pitchFamily="2" charset="-79"/>
                  </a:rPr>
                  <a:t>REPORT</a:t>
                </a:r>
                <a:endParaRPr lang="en-US" sz="2400" dirty="0">
                  <a:solidFill>
                    <a:schemeClr val="accent1">
                      <a:lumMod val="20000"/>
                      <a:lumOff val="80000"/>
                    </a:schemeClr>
                  </a:solidFill>
                  <a:latin typeface="Aharoni" panose="02010803020104030203" pitchFamily="2" charset="-79"/>
                  <a:cs typeface="Aharoni" panose="02010803020104030203" pitchFamily="2" charset="-79"/>
                </a:endParaRPr>
              </a:p>
            </p:txBody>
          </p:sp>
          <p:pic>
            <p:nvPicPr>
              <p:cNvPr id="74" name="Picture 7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20861879">
                <a:off x="4079088" y="2101371"/>
                <a:ext cx="709891" cy="700511"/>
              </a:xfrm>
              <a:prstGeom prst="rect">
                <a:avLst/>
              </a:prstGeom>
            </p:spPr>
          </p:pic>
          <p:pic>
            <p:nvPicPr>
              <p:cNvPr id="81" name="Picture 8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20861879">
                <a:off x="5904546" y="2123283"/>
                <a:ext cx="687370" cy="678288"/>
              </a:xfrm>
              <a:prstGeom prst="rect">
                <a:avLst/>
              </a:prstGeom>
            </p:spPr>
          </p:pic>
          <p:pic>
            <p:nvPicPr>
              <p:cNvPr id="82" name="Picture 8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163776" y="3392013"/>
                <a:ext cx="507600" cy="500893"/>
              </a:xfrm>
              <a:prstGeom prst="rect">
                <a:avLst/>
              </a:prstGeom>
            </p:spPr>
          </p:pic>
          <p:pic>
            <p:nvPicPr>
              <p:cNvPr id="83" name="Picture 8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5375159">
                <a:off x="5859235" y="3281774"/>
                <a:ext cx="709159" cy="574925"/>
              </a:xfrm>
              <a:prstGeom prst="rect">
                <a:avLst/>
              </a:prstGeom>
            </p:spPr>
          </p:pic>
          <p:pic>
            <p:nvPicPr>
              <p:cNvPr id="84" name="Picture 83"/>
              <p:cNvPicPr>
                <a:picLocks noChangeAspect="1"/>
              </p:cNvPicPr>
              <p:nvPr/>
            </p:nvPicPr>
            <p:blipFill>
              <a:blip r:embed="rId18" cstate="print">
                <a:extLst>
                  <a:ext uri="{BEBA8EAE-BF5A-486C-A8C5-ECC9F3942E4B}">
                    <a14:imgProps xmlns:a14="http://schemas.microsoft.com/office/drawing/2010/main">
                      <a14:imgLayer r:embed="rId19">
                        <a14:imgEffect>
                          <a14:backgroundRemoval t="211" b="99051" l="838" r="100000">
                            <a14:foregroundMark x1="31414" y1="64873" x2="31414" y2="64873"/>
                            <a14:foregroundMark x1="31414" y1="64346" x2="68796" y2="30591"/>
                            <a14:foregroundMark x1="29634" y1="62025" x2="61780" y2="27954"/>
                          </a14:backgroundRemoval>
                        </a14:imgEffect>
                        <a14:imgEffect>
                          <a14:saturation sat="33000"/>
                        </a14:imgEffect>
                      </a14:imgLayer>
                    </a14:imgProps>
                  </a:ext>
                  <a:ext uri="{28A0092B-C50C-407E-A947-70E740481C1C}">
                    <a14:useLocalDpi xmlns:a14="http://schemas.microsoft.com/office/drawing/2010/main" val="0"/>
                  </a:ext>
                </a:extLst>
              </a:blip>
              <a:stretch>
                <a:fillRect/>
              </a:stretch>
            </p:blipFill>
            <p:spPr>
              <a:xfrm rot="19213390">
                <a:off x="5985330" y="4444718"/>
                <a:ext cx="431579" cy="422755"/>
              </a:xfrm>
              <a:prstGeom prst="rect">
                <a:avLst/>
              </a:prstGeom>
            </p:spPr>
          </p:pic>
          <p:pic>
            <p:nvPicPr>
              <p:cNvPr id="85" name="Picture 84"/>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017354" y="5505865"/>
                <a:ext cx="447298" cy="441388"/>
              </a:xfrm>
              <a:prstGeom prst="rect">
                <a:avLst/>
              </a:prstGeom>
            </p:spPr>
          </p:pic>
          <p:pic>
            <p:nvPicPr>
              <p:cNvPr id="86" name="Picture 8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20861879">
                <a:off x="4650416" y="5484026"/>
                <a:ext cx="558936" cy="441242"/>
              </a:xfrm>
              <a:prstGeom prst="rect">
                <a:avLst/>
              </a:prstGeom>
            </p:spPr>
          </p:pic>
          <p:pic>
            <p:nvPicPr>
              <p:cNvPr id="87" name="Picture 86"/>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20861879">
                <a:off x="5348130" y="5388286"/>
                <a:ext cx="609412" cy="601360"/>
              </a:xfrm>
              <a:prstGeom prst="rect">
                <a:avLst/>
              </a:prstGeom>
            </p:spPr>
          </p:pic>
          <p:pic>
            <p:nvPicPr>
              <p:cNvPr id="88" name="Picture 87"/>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rot="20861879">
                <a:off x="6060652" y="5433742"/>
                <a:ext cx="666416" cy="526090"/>
              </a:xfrm>
              <a:prstGeom prst="rect">
                <a:avLst/>
              </a:prstGeom>
            </p:spPr>
          </p:pic>
          <p:sp>
            <p:nvSpPr>
              <p:cNvPr id="89" name="TextBox 88"/>
              <p:cNvSpPr txBox="1"/>
              <p:nvPr/>
            </p:nvSpPr>
            <p:spPr>
              <a:xfrm>
                <a:off x="3721399" y="1420583"/>
                <a:ext cx="2942404" cy="377441"/>
              </a:xfrm>
              <a:prstGeom prst="rect">
                <a:avLst/>
              </a:prstGeom>
              <a:noFill/>
            </p:spPr>
            <p:txBody>
              <a:bodyPr wrap="square" rtlCol="0">
                <a:spAutoFit/>
              </a:bodyPr>
              <a:lstStyle/>
              <a:p>
                <a:pPr algn="ctr"/>
                <a:r>
                  <a:rPr lang="en-US" dirty="0" smtClean="0">
                    <a:solidFill>
                      <a:schemeClr val="accent1">
                        <a:lumMod val="20000"/>
                        <a:lumOff val="80000"/>
                      </a:schemeClr>
                    </a:solidFill>
                    <a:latin typeface="Aharoni" panose="02010803020104030203" pitchFamily="2" charset="-79"/>
                    <a:cs typeface="Aharoni" panose="02010803020104030203" pitchFamily="2" charset="-79"/>
                  </a:rPr>
                  <a:t>BE AWARE</a:t>
                </a:r>
                <a:endParaRPr lang="en-US" dirty="0">
                  <a:solidFill>
                    <a:schemeClr val="accent1">
                      <a:lumMod val="20000"/>
                      <a:lumOff val="80000"/>
                    </a:schemeClr>
                  </a:solidFill>
                  <a:latin typeface="Aharoni" panose="02010803020104030203" pitchFamily="2" charset="-79"/>
                  <a:cs typeface="Aharoni" panose="02010803020104030203" pitchFamily="2" charset="-79"/>
                </a:endParaRPr>
              </a:p>
            </p:txBody>
          </p:sp>
        </p:grpSp>
      </p:grpSp>
      <p:grpSp>
        <p:nvGrpSpPr>
          <p:cNvPr id="9" name="Group 8"/>
          <p:cNvGrpSpPr/>
          <p:nvPr/>
        </p:nvGrpSpPr>
        <p:grpSpPr>
          <a:xfrm>
            <a:off x="9915838" y="2157809"/>
            <a:ext cx="1150070" cy="931617"/>
            <a:chOff x="9915838" y="2157809"/>
            <a:chExt cx="1150070" cy="931617"/>
          </a:xfrm>
        </p:grpSpPr>
        <p:sp>
          <p:nvSpPr>
            <p:cNvPr id="2" name="Rounded Rectangular Callout 1"/>
            <p:cNvSpPr/>
            <p:nvPr/>
          </p:nvSpPr>
          <p:spPr>
            <a:xfrm>
              <a:off x="9915838" y="2157809"/>
              <a:ext cx="1150070" cy="931617"/>
            </a:xfrm>
            <a:prstGeom prst="wedgeRound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3" name="Oval 2"/>
            <p:cNvSpPr/>
            <p:nvPr/>
          </p:nvSpPr>
          <p:spPr>
            <a:xfrm>
              <a:off x="10227856" y="2545237"/>
              <a:ext cx="141840" cy="1414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p:cNvSpPr/>
            <p:nvPr/>
          </p:nvSpPr>
          <p:spPr>
            <a:xfrm>
              <a:off x="10429825" y="2545237"/>
              <a:ext cx="141840" cy="1414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Oval 65"/>
            <p:cNvSpPr/>
            <p:nvPr/>
          </p:nvSpPr>
          <p:spPr>
            <a:xfrm>
              <a:off x="10624788" y="2545237"/>
              <a:ext cx="141840" cy="1414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70339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900"/>
                                        <p:tgtEl>
                                          <p:spTgt spid="54"/>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2000"/>
                                        <p:tgtEl>
                                          <p:spTgt spid="35"/>
                                        </p:tgtEl>
                                      </p:cBhvr>
                                    </p:animEffect>
                                  </p:childTnLst>
                                </p:cTn>
                              </p:par>
                              <p:par>
                                <p:cTn id="11" presetID="53" presetClass="entr" presetSubtype="16" fill="hold" grpId="0" nodeType="withEffect">
                                  <p:stCondLst>
                                    <p:cond delay="1300"/>
                                  </p:stCondLst>
                                  <p:childTnLst>
                                    <p:set>
                                      <p:cBhvr>
                                        <p:cTn id="12" dur="1" fill="hold">
                                          <p:stCondLst>
                                            <p:cond delay="0"/>
                                          </p:stCondLst>
                                        </p:cTn>
                                        <p:tgtEl>
                                          <p:spTgt spid="58"/>
                                        </p:tgtEl>
                                        <p:attrNameLst>
                                          <p:attrName>style.visibility</p:attrName>
                                        </p:attrNameLst>
                                      </p:cBhvr>
                                      <p:to>
                                        <p:strVal val="visible"/>
                                      </p:to>
                                    </p:set>
                                    <p:anim calcmode="lin" valueType="num">
                                      <p:cBhvr>
                                        <p:cTn id="13" dur="700" fill="hold"/>
                                        <p:tgtEl>
                                          <p:spTgt spid="58"/>
                                        </p:tgtEl>
                                        <p:attrNameLst>
                                          <p:attrName>ppt_w</p:attrName>
                                        </p:attrNameLst>
                                      </p:cBhvr>
                                      <p:tavLst>
                                        <p:tav tm="0">
                                          <p:val>
                                            <p:fltVal val="0"/>
                                          </p:val>
                                        </p:tav>
                                        <p:tav tm="100000">
                                          <p:val>
                                            <p:strVal val="#ppt_w"/>
                                          </p:val>
                                        </p:tav>
                                      </p:tavLst>
                                    </p:anim>
                                    <p:anim calcmode="lin" valueType="num">
                                      <p:cBhvr>
                                        <p:cTn id="14" dur="700" fill="hold"/>
                                        <p:tgtEl>
                                          <p:spTgt spid="58"/>
                                        </p:tgtEl>
                                        <p:attrNameLst>
                                          <p:attrName>ppt_h</p:attrName>
                                        </p:attrNameLst>
                                      </p:cBhvr>
                                      <p:tavLst>
                                        <p:tav tm="0">
                                          <p:val>
                                            <p:fltVal val="0"/>
                                          </p:val>
                                        </p:tav>
                                        <p:tav tm="100000">
                                          <p:val>
                                            <p:strVal val="#ppt_h"/>
                                          </p:val>
                                        </p:tav>
                                      </p:tavLst>
                                    </p:anim>
                                    <p:animEffect transition="in" filter="fade">
                                      <p:cBhvr>
                                        <p:cTn id="15" dur="700"/>
                                        <p:tgtEl>
                                          <p:spTgt spid="58"/>
                                        </p:tgtEl>
                                      </p:cBhvr>
                                    </p:animEffect>
                                  </p:childTnLst>
                                </p:cTn>
                              </p:par>
                            </p:childTnLst>
                          </p:cTn>
                        </p:par>
                        <p:par>
                          <p:cTn id="16" fill="hold">
                            <p:stCondLst>
                              <p:cond delay="2000"/>
                            </p:stCondLst>
                            <p:childTnLst>
                              <p:par>
                                <p:cTn id="17" presetID="10" presetClass="entr" presetSubtype="0" fill="hold" nodeType="afterEffect">
                                  <p:stCondLst>
                                    <p:cond delay="2700"/>
                                  </p:stCondLst>
                                  <p:childTnLst>
                                    <p:set>
                                      <p:cBhvr>
                                        <p:cTn id="18" dur="1" fill="hold">
                                          <p:stCondLst>
                                            <p:cond delay="0"/>
                                          </p:stCondLst>
                                        </p:cTn>
                                        <p:tgtEl>
                                          <p:spTgt spid="63"/>
                                        </p:tgtEl>
                                        <p:attrNameLst>
                                          <p:attrName>style.visibility</p:attrName>
                                        </p:attrNameLst>
                                      </p:cBhvr>
                                      <p:to>
                                        <p:strVal val="visible"/>
                                      </p:to>
                                    </p:set>
                                    <p:animEffect transition="in" filter="fade">
                                      <p:cBhvr>
                                        <p:cTn id="19" dur="2000"/>
                                        <p:tgtEl>
                                          <p:spTgt spid="63"/>
                                        </p:tgtEl>
                                      </p:cBhvr>
                                    </p:animEffect>
                                  </p:childTnLst>
                                </p:cTn>
                              </p:par>
                              <p:par>
                                <p:cTn id="20" presetID="10" presetClass="entr" presetSubtype="0" fill="hold" nodeType="withEffect">
                                  <p:stCondLst>
                                    <p:cond delay="2800"/>
                                  </p:stCondLst>
                                  <p:childTnLst>
                                    <p:set>
                                      <p:cBhvr>
                                        <p:cTn id="21" dur="1" fill="hold">
                                          <p:stCondLst>
                                            <p:cond delay="0"/>
                                          </p:stCondLst>
                                        </p:cTn>
                                        <p:tgtEl>
                                          <p:spTgt spid="64"/>
                                        </p:tgtEl>
                                        <p:attrNameLst>
                                          <p:attrName>style.visibility</p:attrName>
                                        </p:attrNameLst>
                                      </p:cBhvr>
                                      <p:to>
                                        <p:strVal val="visible"/>
                                      </p:to>
                                    </p:set>
                                    <p:animEffect transition="in" filter="fade">
                                      <p:cBhvr>
                                        <p:cTn id="22" dur="2000"/>
                                        <p:tgtEl>
                                          <p:spTgt spid="64"/>
                                        </p:tgtEl>
                                      </p:cBhvr>
                                    </p:animEffect>
                                  </p:childTnLst>
                                </p:cTn>
                              </p:par>
                            </p:childTnLst>
                          </p:cTn>
                        </p:par>
                        <p:par>
                          <p:cTn id="23" fill="hold">
                            <p:stCondLst>
                              <p:cond delay="6800"/>
                            </p:stCondLst>
                            <p:childTnLst>
                              <p:par>
                                <p:cTn id="24" presetID="10" presetClass="entr" presetSubtype="0" fill="hold" nodeType="afterEffect">
                                  <p:stCondLst>
                                    <p:cond delay="350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childTnLst>
                                </p:cTn>
                              </p:par>
                              <p:par>
                                <p:cTn id="27" presetID="10" presetClass="entr" presetSubtype="0" fill="hold" nodeType="withEffect">
                                  <p:stCondLst>
                                    <p:cond delay="350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t="8506" b="3353"/>
          <a:stretch/>
        </p:blipFill>
        <p:spPr>
          <a:xfrm>
            <a:off x="0" y="-329935"/>
            <a:ext cx="12191997" cy="7169651"/>
          </a:xfrm>
          <a:prstGeom prst="rect">
            <a:avLst/>
          </a:prstGeom>
        </p:spPr>
      </p:pic>
      <p:sp>
        <p:nvSpPr>
          <p:cNvPr id="7" name="Rectangle 6"/>
          <p:cNvSpPr/>
          <p:nvPr/>
        </p:nvSpPr>
        <p:spPr>
          <a:xfrm rot="16200000">
            <a:off x="5857375" y="-657635"/>
            <a:ext cx="47725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6" name="Rectangle 5"/>
          <p:cNvSpPr/>
          <p:nvPr/>
        </p:nvSpPr>
        <p:spPr>
          <a:xfrm rot="16200000">
            <a:off x="5359931" y="29137"/>
            <a:ext cx="1472131"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8" name="TextBox 7"/>
          <p:cNvSpPr txBox="1"/>
          <p:nvPr/>
        </p:nvSpPr>
        <p:spPr>
          <a:xfrm>
            <a:off x="2322095" y="4559968"/>
            <a:ext cx="7471610" cy="1768643"/>
          </a:xfrm>
          <a:prstGeom prst="rect">
            <a:avLst/>
          </a:prstGeom>
          <a:noFill/>
        </p:spPr>
        <p:txBody>
          <a:bodyPr wrap="square" rtlCol="0">
            <a:spAutoFit/>
          </a:bodyPr>
          <a:lstStyle/>
          <a:p>
            <a:endParaRPr lang="en-US" dirty="0"/>
          </a:p>
        </p:txBody>
      </p:sp>
      <p:sp>
        <p:nvSpPr>
          <p:cNvPr id="10" name="TextBox 9"/>
          <p:cNvSpPr txBox="1"/>
          <p:nvPr/>
        </p:nvSpPr>
        <p:spPr>
          <a:xfrm>
            <a:off x="1" y="5783985"/>
            <a:ext cx="12111486" cy="584775"/>
          </a:xfrm>
          <a:prstGeom prst="rect">
            <a:avLst/>
          </a:prstGeom>
          <a:noFill/>
        </p:spPr>
        <p:txBody>
          <a:bodyPr wrap="square" rtlCol="0">
            <a:spAutoFit/>
          </a:bodyPr>
          <a:lstStyle/>
          <a:p>
            <a:pPr algn="ctr"/>
            <a:r>
              <a:rPr lang="en-US" sz="3200" dirty="0" smtClean="0">
                <a:solidFill>
                  <a:schemeClr val="bg2">
                    <a:lumMod val="75000"/>
                  </a:schemeClr>
                </a:solidFill>
              </a:rPr>
              <a:t>TARGETING &amp; RECRUITMENT</a:t>
            </a:r>
            <a:endParaRPr lang="en-US" sz="3200" dirty="0">
              <a:solidFill>
                <a:schemeClr val="bg2">
                  <a:lumMod val="75000"/>
                </a:schemeClr>
              </a:solidFill>
            </a:endParaRPr>
          </a:p>
        </p:txBody>
      </p:sp>
      <p:sp>
        <p:nvSpPr>
          <p:cNvPr id="11" name="Freeform 323"/>
          <p:cNvSpPr>
            <a:spLocks noEditPoints="1"/>
          </p:cNvSpPr>
          <p:nvPr/>
        </p:nvSpPr>
        <p:spPr bwMode="auto">
          <a:xfrm>
            <a:off x="6845968" y="4404317"/>
            <a:ext cx="327360" cy="311302"/>
          </a:xfrm>
          <a:custGeom>
            <a:avLst/>
            <a:gdLst>
              <a:gd name="T0" fmla="*/ 64 w 64"/>
              <a:gd name="T1" fmla="*/ 28 h 64"/>
              <a:gd name="T2" fmla="*/ 58 w 64"/>
              <a:gd name="T3" fmla="*/ 28 h 64"/>
              <a:gd name="T4" fmla="*/ 36 w 64"/>
              <a:gd name="T5" fmla="*/ 6 h 64"/>
              <a:gd name="T6" fmla="*/ 36 w 64"/>
              <a:gd name="T7" fmla="*/ 0 h 64"/>
              <a:gd name="T8" fmla="*/ 28 w 64"/>
              <a:gd name="T9" fmla="*/ 0 h 64"/>
              <a:gd name="T10" fmla="*/ 28 w 64"/>
              <a:gd name="T11" fmla="*/ 6 h 64"/>
              <a:gd name="T12" fmla="*/ 6 w 64"/>
              <a:gd name="T13" fmla="*/ 28 h 64"/>
              <a:gd name="T14" fmla="*/ 0 w 64"/>
              <a:gd name="T15" fmla="*/ 28 h 64"/>
              <a:gd name="T16" fmla="*/ 0 w 64"/>
              <a:gd name="T17" fmla="*/ 36 h 64"/>
              <a:gd name="T18" fmla="*/ 6 w 64"/>
              <a:gd name="T19" fmla="*/ 36 h 64"/>
              <a:gd name="T20" fmla="*/ 28 w 64"/>
              <a:gd name="T21" fmla="*/ 58 h 64"/>
              <a:gd name="T22" fmla="*/ 28 w 64"/>
              <a:gd name="T23" fmla="*/ 64 h 64"/>
              <a:gd name="T24" fmla="*/ 36 w 64"/>
              <a:gd name="T25" fmla="*/ 64 h 64"/>
              <a:gd name="T26" fmla="*/ 36 w 64"/>
              <a:gd name="T27" fmla="*/ 58 h 64"/>
              <a:gd name="T28" fmla="*/ 58 w 64"/>
              <a:gd name="T29" fmla="*/ 36 h 64"/>
              <a:gd name="T30" fmla="*/ 64 w 64"/>
              <a:gd name="T31" fmla="*/ 36 h 64"/>
              <a:gd name="T32" fmla="*/ 64 w 64"/>
              <a:gd name="T33" fmla="*/ 28 h 64"/>
              <a:gd name="T34" fmla="*/ 50 w 64"/>
              <a:gd name="T35" fmla="*/ 28 h 64"/>
              <a:gd name="T36" fmla="*/ 43 w 64"/>
              <a:gd name="T37" fmla="*/ 28 h 64"/>
              <a:gd name="T38" fmla="*/ 36 w 64"/>
              <a:gd name="T39" fmla="*/ 21 h 64"/>
              <a:gd name="T40" fmla="*/ 36 w 64"/>
              <a:gd name="T41" fmla="*/ 14 h 64"/>
              <a:gd name="T42" fmla="*/ 50 w 64"/>
              <a:gd name="T43" fmla="*/ 28 h 64"/>
              <a:gd name="T44" fmla="*/ 32 w 64"/>
              <a:gd name="T45" fmla="*/ 36 h 64"/>
              <a:gd name="T46" fmla="*/ 28 w 64"/>
              <a:gd name="T47" fmla="*/ 32 h 64"/>
              <a:gd name="T48" fmla="*/ 32 w 64"/>
              <a:gd name="T49" fmla="*/ 28 h 64"/>
              <a:gd name="T50" fmla="*/ 36 w 64"/>
              <a:gd name="T51" fmla="*/ 32 h 64"/>
              <a:gd name="T52" fmla="*/ 32 w 64"/>
              <a:gd name="T53" fmla="*/ 36 h 64"/>
              <a:gd name="T54" fmla="*/ 28 w 64"/>
              <a:gd name="T55" fmla="*/ 14 h 64"/>
              <a:gd name="T56" fmla="*/ 28 w 64"/>
              <a:gd name="T57" fmla="*/ 21 h 64"/>
              <a:gd name="T58" fmla="*/ 21 w 64"/>
              <a:gd name="T59" fmla="*/ 28 h 64"/>
              <a:gd name="T60" fmla="*/ 14 w 64"/>
              <a:gd name="T61" fmla="*/ 28 h 64"/>
              <a:gd name="T62" fmla="*/ 28 w 64"/>
              <a:gd name="T63" fmla="*/ 14 h 64"/>
              <a:gd name="T64" fmla="*/ 14 w 64"/>
              <a:gd name="T65" fmla="*/ 36 h 64"/>
              <a:gd name="T66" fmla="*/ 21 w 64"/>
              <a:gd name="T67" fmla="*/ 36 h 64"/>
              <a:gd name="T68" fmla="*/ 28 w 64"/>
              <a:gd name="T69" fmla="*/ 43 h 64"/>
              <a:gd name="T70" fmla="*/ 28 w 64"/>
              <a:gd name="T71" fmla="*/ 50 h 64"/>
              <a:gd name="T72" fmla="*/ 14 w 64"/>
              <a:gd name="T73" fmla="*/ 36 h 64"/>
              <a:gd name="T74" fmla="*/ 36 w 64"/>
              <a:gd name="T75" fmla="*/ 50 h 64"/>
              <a:gd name="T76" fmla="*/ 36 w 64"/>
              <a:gd name="T77" fmla="*/ 43 h 64"/>
              <a:gd name="T78" fmla="*/ 43 w 64"/>
              <a:gd name="T79" fmla="*/ 36 h 64"/>
              <a:gd name="T80" fmla="*/ 50 w 64"/>
              <a:gd name="T81" fmla="*/ 36 h 64"/>
              <a:gd name="T82" fmla="*/ 36 w 64"/>
              <a:gd name="T83" fmla="*/ 5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4" h="64">
                <a:moveTo>
                  <a:pt x="64" y="28"/>
                </a:moveTo>
                <a:cubicBezTo>
                  <a:pt x="58" y="28"/>
                  <a:pt x="58" y="28"/>
                  <a:pt x="58" y="28"/>
                </a:cubicBezTo>
                <a:cubicBezTo>
                  <a:pt x="56" y="17"/>
                  <a:pt x="47" y="8"/>
                  <a:pt x="36" y="6"/>
                </a:cubicBezTo>
                <a:cubicBezTo>
                  <a:pt x="36" y="0"/>
                  <a:pt x="36" y="0"/>
                  <a:pt x="36" y="0"/>
                </a:cubicBezTo>
                <a:cubicBezTo>
                  <a:pt x="28" y="0"/>
                  <a:pt x="28" y="0"/>
                  <a:pt x="28" y="0"/>
                </a:cubicBezTo>
                <a:cubicBezTo>
                  <a:pt x="28" y="6"/>
                  <a:pt x="28" y="6"/>
                  <a:pt x="28" y="6"/>
                </a:cubicBezTo>
                <a:cubicBezTo>
                  <a:pt x="17" y="8"/>
                  <a:pt x="8" y="17"/>
                  <a:pt x="6" y="28"/>
                </a:cubicBezTo>
                <a:cubicBezTo>
                  <a:pt x="0" y="28"/>
                  <a:pt x="0" y="28"/>
                  <a:pt x="0" y="28"/>
                </a:cubicBezTo>
                <a:cubicBezTo>
                  <a:pt x="0" y="36"/>
                  <a:pt x="0" y="36"/>
                  <a:pt x="0" y="36"/>
                </a:cubicBezTo>
                <a:cubicBezTo>
                  <a:pt x="6" y="36"/>
                  <a:pt x="6" y="36"/>
                  <a:pt x="6" y="36"/>
                </a:cubicBezTo>
                <a:cubicBezTo>
                  <a:pt x="8" y="47"/>
                  <a:pt x="17" y="56"/>
                  <a:pt x="28" y="58"/>
                </a:cubicBezTo>
                <a:cubicBezTo>
                  <a:pt x="28" y="64"/>
                  <a:pt x="28" y="64"/>
                  <a:pt x="28" y="64"/>
                </a:cubicBezTo>
                <a:cubicBezTo>
                  <a:pt x="36" y="64"/>
                  <a:pt x="36" y="64"/>
                  <a:pt x="36" y="64"/>
                </a:cubicBezTo>
                <a:cubicBezTo>
                  <a:pt x="36" y="58"/>
                  <a:pt x="36" y="58"/>
                  <a:pt x="36" y="58"/>
                </a:cubicBezTo>
                <a:cubicBezTo>
                  <a:pt x="47" y="56"/>
                  <a:pt x="56" y="47"/>
                  <a:pt x="58" y="36"/>
                </a:cubicBezTo>
                <a:cubicBezTo>
                  <a:pt x="64" y="36"/>
                  <a:pt x="64" y="36"/>
                  <a:pt x="64" y="36"/>
                </a:cubicBezTo>
                <a:lnTo>
                  <a:pt x="64" y="28"/>
                </a:lnTo>
                <a:close/>
                <a:moveTo>
                  <a:pt x="50" y="28"/>
                </a:moveTo>
                <a:cubicBezTo>
                  <a:pt x="43" y="28"/>
                  <a:pt x="43" y="28"/>
                  <a:pt x="43" y="28"/>
                </a:cubicBezTo>
                <a:cubicBezTo>
                  <a:pt x="42" y="25"/>
                  <a:pt x="39" y="22"/>
                  <a:pt x="36" y="21"/>
                </a:cubicBezTo>
                <a:cubicBezTo>
                  <a:pt x="36" y="14"/>
                  <a:pt x="36" y="14"/>
                  <a:pt x="36" y="14"/>
                </a:cubicBezTo>
                <a:cubicBezTo>
                  <a:pt x="43" y="16"/>
                  <a:pt x="48" y="21"/>
                  <a:pt x="50" y="28"/>
                </a:cubicBezTo>
                <a:moveTo>
                  <a:pt x="32" y="36"/>
                </a:moveTo>
                <a:cubicBezTo>
                  <a:pt x="30" y="36"/>
                  <a:pt x="28" y="34"/>
                  <a:pt x="28" y="32"/>
                </a:cubicBezTo>
                <a:cubicBezTo>
                  <a:pt x="28" y="30"/>
                  <a:pt x="30" y="28"/>
                  <a:pt x="32" y="28"/>
                </a:cubicBezTo>
                <a:cubicBezTo>
                  <a:pt x="34" y="28"/>
                  <a:pt x="36" y="30"/>
                  <a:pt x="36" y="32"/>
                </a:cubicBezTo>
                <a:cubicBezTo>
                  <a:pt x="36" y="34"/>
                  <a:pt x="34" y="36"/>
                  <a:pt x="32" y="36"/>
                </a:cubicBezTo>
                <a:moveTo>
                  <a:pt x="28" y="14"/>
                </a:moveTo>
                <a:cubicBezTo>
                  <a:pt x="28" y="21"/>
                  <a:pt x="28" y="21"/>
                  <a:pt x="28" y="21"/>
                </a:cubicBezTo>
                <a:cubicBezTo>
                  <a:pt x="25" y="22"/>
                  <a:pt x="22" y="25"/>
                  <a:pt x="21" y="28"/>
                </a:cubicBezTo>
                <a:cubicBezTo>
                  <a:pt x="14" y="28"/>
                  <a:pt x="14" y="28"/>
                  <a:pt x="14" y="28"/>
                </a:cubicBezTo>
                <a:cubicBezTo>
                  <a:pt x="16" y="21"/>
                  <a:pt x="21" y="16"/>
                  <a:pt x="28" y="14"/>
                </a:cubicBezTo>
                <a:moveTo>
                  <a:pt x="14" y="36"/>
                </a:moveTo>
                <a:cubicBezTo>
                  <a:pt x="21" y="36"/>
                  <a:pt x="21" y="36"/>
                  <a:pt x="21" y="36"/>
                </a:cubicBezTo>
                <a:cubicBezTo>
                  <a:pt x="22" y="39"/>
                  <a:pt x="25" y="42"/>
                  <a:pt x="28" y="43"/>
                </a:cubicBezTo>
                <a:cubicBezTo>
                  <a:pt x="28" y="50"/>
                  <a:pt x="28" y="50"/>
                  <a:pt x="28" y="50"/>
                </a:cubicBezTo>
                <a:cubicBezTo>
                  <a:pt x="21" y="48"/>
                  <a:pt x="16" y="43"/>
                  <a:pt x="14" y="36"/>
                </a:cubicBezTo>
                <a:moveTo>
                  <a:pt x="36" y="50"/>
                </a:moveTo>
                <a:cubicBezTo>
                  <a:pt x="36" y="43"/>
                  <a:pt x="36" y="43"/>
                  <a:pt x="36" y="43"/>
                </a:cubicBezTo>
                <a:cubicBezTo>
                  <a:pt x="39" y="42"/>
                  <a:pt x="42" y="39"/>
                  <a:pt x="43" y="36"/>
                </a:cubicBezTo>
                <a:cubicBezTo>
                  <a:pt x="50" y="36"/>
                  <a:pt x="50" y="36"/>
                  <a:pt x="50" y="36"/>
                </a:cubicBezTo>
                <a:cubicBezTo>
                  <a:pt x="48" y="43"/>
                  <a:pt x="43" y="48"/>
                  <a:pt x="36" y="50"/>
                </a:cubicBezTo>
              </a:path>
            </a:pathLst>
          </a:custGeom>
          <a:solidFill>
            <a:srgbClr val="AC0000"/>
          </a:solidFill>
          <a:ln>
            <a:noFill/>
          </a:ln>
        </p:spPr>
        <p:txBody>
          <a:bodyPr vert="horz" wrap="square" lIns="82955" tIns="41477" rIns="82955" bIns="41477" numCol="1" anchor="t" anchorCtr="0" compatLnSpc="1">
            <a:prstTxWarp prst="textNoShape">
              <a:avLst/>
            </a:prstTxWarp>
          </a:bodyPr>
          <a:lstStyle/>
          <a:p>
            <a:endParaRPr lang="bg-BG" sz="1620"/>
          </a:p>
        </p:txBody>
      </p:sp>
    </p:spTree>
    <p:extLst>
      <p:ext uri="{BB962C8B-B14F-4D97-AF65-F5344CB8AC3E}">
        <p14:creationId xmlns:p14="http://schemas.microsoft.com/office/powerpoint/2010/main" val="13131268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53" presetClass="entr" presetSubtype="16" fill="hold" grpId="0" nodeType="withEffect">
                                  <p:stCondLst>
                                    <p:cond delay="50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10"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HUMANTARGE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8600" y="285749"/>
            <a:ext cx="11772900" cy="6366511"/>
          </a:xfrm>
          <a:prstGeom prst="rect">
            <a:avLst/>
          </a:prstGeom>
        </p:spPr>
      </p:pic>
      <p:sp>
        <p:nvSpPr>
          <p:cNvPr id="2" name="Rectangle 1"/>
          <p:cNvSpPr/>
          <p:nvPr/>
        </p:nvSpPr>
        <p:spPr>
          <a:xfrm rot="16200000">
            <a:off x="5726832" y="-5746711"/>
            <a:ext cx="738335"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 name="Rectangle 2"/>
          <p:cNvSpPr/>
          <p:nvPr/>
        </p:nvSpPr>
        <p:spPr>
          <a:xfrm>
            <a:off x="-1" y="0"/>
            <a:ext cx="598715" cy="6858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5753100" y="419100"/>
            <a:ext cx="685800" cy="12192000"/>
          </a:xfrm>
          <a:prstGeom prst="rect">
            <a:avLst/>
          </a:prstGeom>
          <a:solidFill>
            <a:srgbClr val="333F50">
              <a:alpha val="89804"/>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5" name="Rectangle 4"/>
          <p:cNvSpPr/>
          <p:nvPr/>
        </p:nvSpPr>
        <p:spPr>
          <a:xfrm>
            <a:off x="11604171" y="0"/>
            <a:ext cx="587828" cy="6858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8" name="TextBox 7"/>
          <p:cNvSpPr txBox="1"/>
          <p:nvPr/>
        </p:nvSpPr>
        <p:spPr>
          <a:xfrm>
            <a:off x="360590" y="275396"/>
            <a:ext cx="11517086" cy="369332"/>
          </a:xfrm>
          <a:prstGeom prst="rect">
            <a:avLst/>
          </a:prstGeom>
          <a:noFill/>
        </p:spPr>
        <p:txBody>
          <a:bodyPr wrap="square" rtlCol="0">
            <a:spAutoFit/>
          </a:bodyPr>
          <a:lstStyle/>
          <a:p>
            <a:pPr algn="ctr"/>
            <a:r>
              <a:rPr lang="en-US" dirty="0" smtClean="0">
                <a:solidFill>
                  <a:schemeClr val="bg2">
                    <a:lumMod val="75000"/>
                  </a:schemeClr>
                </a:solidFill>
              </a:rPr>
              <a:t>TARGETING &amp; RECRUITMENT VIDEO</a:t>
            </a:r>
            <a:endParaRPr lang="en-US" dirty="0">
              <a:solidFill>
                <a:schemeClr val="bg2">
                  <a:lumMod val="75000"/>
                </a:schemeClr>
              </a:solidFill>
            </a:endParaRPr>
          </a:p>
        </p:txBody>
      </p:sp>
    </p:spTree>
    <p:extLst>
      <p:ext uri="{BB962C8B-B14F-4D97-AF65-F5344CB8AC3E}">
        <p14:creationId xmlns:p14="http://schemas.microsoft.com/office/powerpoint/2010/main" val="37707137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6"/>
                    </p:tgtEl>
                  </p:cond>
                </p:stCondLst>
                <p:endSync evt="end" delay="0">
                  <p:rtn val="all"/>
                </p:endSync>
                <p:childTnLst>
                  <p:par>
                    <p:cTn id="25" fill="hold">
                      <p:stCondLst>
                        <p:cond delay="0"/>
                      </p:stCondLst>
                      <p:childTnLst>
                        <p:par>
                          <p:cTn id="26" fill="hold">
                            <p:stCondLst>
                              <p:cond delay="0"/>
                            </p:stCondLst>
                            <p:childTnLst>
                              <p:par>
                                <p:cTn id="27" presetID="1" presetClass="mediacall" presetSubtype="0" fill="hold" nodeType="withEffect">
                                  <p:stCondLst>
                                    <p:cond delay="0"/>
                                  </p:stCondLst>
                                  <p:childTnLst>
                                    <p:cmd type="call" cmd="playFrom(0.0)">
                                      <p:cBhvr>
                                        <p:cTn id="28" dur="23405" fill="hold"/>
                                        <p:tgtEl>
                                          <p:spTgt spid="6"/>
                                        </p:tgtEl>
                                      </p:cBhvr>
                                    </p:cmd>
                                  </p:childTnLst>
                                </p:cTn>
                              </p:par>
                            </p:childTnLst>
                          </p:cTn>
                        </p:par>
                      </p:childTnLst>
                    </p:cTn>
                  </p:par>
                </p:childTnLst>
              </p:cTn>
              <p:nextCondLst>
                <p:cond evt="onClick" delay="0">
                  <p:tgtEl>
                    <p:spTgt spid="6"/>
                  </p:tgtEl>
                </p:cond>
              </p:nextCondLst>
            </p:seq>
            <p:video>
              <p:cMediaNode vol="80000">
                <p:cTn id="29" fill="hold" display="0">
                  <p:stCondLst>
                    <p:cond delay="indefinite"/>
                  </p:stCondLst>
                </p:cTn>
                <p:tgtEl>
                  <p:spTgt spid="6"/>
                </p:tgtEl>
              </p:cMediaNode>
            </p:video>
          </p:childTnLst>
        </p:cTn>
      </p:par>
    </p:tnLst>
    <p:bldLst>
      <p:bldP spid="2" grpId="0" animBg="1"/>
      <p:bldP spid="3" grpId="0" animBg="1"/>
      <p:bldP spid="4" grpId="0" animBg="1"/>
      <p:bldP spid="5"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0" name="Picture 49"/>
          <p:cNvPicPr>
            <a:picLocks noChangeAspect="1"/>
          </p:cNvPicPr>
          <p:nvPr/>
        </p:nvPicPr>
        <p:blipFill rotWithShape="1">
          <a:blip r:embed="rId5"/>
          <a:srcRect l="24295" t="22295" r="33069" b="38261"/>
          <a:stretch/>
        </p:blipFill>
        <p:spPr>
          <a:xfrm>
            <a:off x="24065" y="24064"/>
            <a:ext cx="12192000" cy="6810715"/>
          </a:xfrm>
          <a:prstGeom prst="rect">
            <a:avLst/>
          </a:prstGeom>
        </p:spPr>
      </p:pic>
      <p:pic>
        <p:nvPicPr>
          <p:cNvPr id="49" name="Picture 48"/>
          <p:cNvPicPr>
            <a:picLocks noChangeAspect="1"/>
          </p:cNvPicPr>
          <p:nvPr/>
        </p:nvPicPr>
        <p:blipFill rotWithShape="1">
          <a:blip r:embed="rId6"/>
          <a:srcRect l="38306" t="23181" r="19594" b="37110"/>
          <a:stretch/>
        </p:blipFill>
        <p:spPr>
          <a:xfrm>
            <a:off x="12035" y="0"/>
            <a:ext cx="12192000" cy="6808980"/>
          </a:xfrm>
          <a:prstGeom prst="rect">
            <a:avLst/>
          </a:prstGeom>
        </p:spPr>
      </p:pic>
      <p:pic>
        <p:nvPicPr>
          <p:cNvPr id="48" name="Picture 47"/>
          <p:cNvPicPr>
            <a:picLocks noChangeAspect="1"/>
          </p:cNvPicPr>
          <p:nvPr/>
        </p:nvPicPr>
        <p:blipFill rotWithShape="1">
          <a:blip r:embed="rId7"/>
          <a:srcRect l="38195" t="23333" r="19919" b="37018"/>
          <a:stretch/>
        </p:blipFill>
        <p:spPr>
          <a:xfrm>
            <a:off x="-12039" y="-11150"/>
            <a:ext cx="12221819" cy="6847076"/>
          </a:xfrm>
          <a:prstGeom prst="rect">
            <a:avLst/>
          </a:prstGeom>
        </p:spPr>
      </p:pic>
      <p:sp>
        <p:nvSpPr>
          <p:cNvPr id="4" name="Rectangle 3"/>
          <p:cNvSpPr/>
          <p:nvPr/>
        </p:nvSpPr>
        <p:spPr>
          <a:xfrm rot="16200000">
            <a:off x="5195907" y="-138093"/>
            <a:ext cx="1800186"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7" name="Rectangle 16"/>
          <p:cNvSpPr/>
          <p:nvPr/>
        </p:nvSpPr>
        <p:spPr>
          <a:xfrm rot="16200000">
            <a:off x="5954763" y="-1202294"/>
            <a:ext cx="306535" cy="12216068"/>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6" name="TextBox 5"/>
          <p:cNvSpPr txBox="1"/>
          <p:nvPr/>
        </p:nvSpPr>
        <p:spPr>
          <a:xfrm>
            <a:off x="1130506" y="4724643"/>
            <a:ext cx="9729138" cy="369332"/>
          </a:xfrm>
          <a:prstGeom prst="rect">
            <a:avLst/>
          </a:prstGeom>
          <a:noFill/>
        </p:spPr>
        <p:txBody>
          <a:bodyPr wrap="square" rtlCol="0">
            <a:spAutoFit/>
          </a:bodyPr>
          <a:lstStyle/>
          <a:p>
            <a:pPr algn="ctr"/>
            <a:r>
              <a:rPr lang="en-US" b="1"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Things to Remember</a:t>
            </a:r>
            <a:endParaRPr lang="en-US" b="1"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14" name="Group 13"/>
          <p:cNvGrpSpPr/>
          <p:nvPr/>
        </p:nvGrpSpPr>
        <p:grpSpPr>
          <a:xfrm>
            <a:off x="-35544" y="676864"/>
            <a:ext cx="12239578" cy="4122494"/>
            <a:chOff x="-35543" y="766118"/>
            <a:chExt cx="12239578" cy="4002919"/>
          </a:xfrm>
        </p:grpSpPr>
        <p:sp>
          <p:nvSpPr>
            <p:cNvPr id="5" name="Rectangle 4"/>
            <p:cNvSpPr/>
            <p:nvPr/>
          </p:nvSpPr>
          <p:spPr>
            <a:xfrm>
              <a:off x="-4" y="766118"/>
              <a:ext cx="12204039" cy="3986353"/>
            </a:xfrm>
            <a:prstGeom prst="rect">
              <a:avLst/>
            </a:prstGeom>
            <a:solidFill>
              <a:srgbClr val="D6DCE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35543" y="799811"/>
              <a:ext cx="1107996" cy="3969226"/>
            </a:xfrm>
            <a:prstGeom prst="rect">
              <a:avLst/>
            </a:prstGeom>
            <a:noFill/>
          </p:spPr>
          <p:txBody>
            <a:bodyPr vert="vert270" wrap="square" rtlCol="0">
              <a:spAutoFit/>
            </a:bodyPr>
            <a:lstStyle/>
            <a:p>
              <a:pPr algn="ctr"/>
              <a:r>
                <a:rPr lang="en-US" sz="6000" dirty="0" smtClean="0">
                  <a:solidFill>
                    <a:schemeClr val="tx2">
                      <a:lumMod val="75000"/>
                    </a:schemeClr>
                  </a:solidFill>
                </a:rPr>
                <a:t>ELICITATION</a:t>
              </a:r>
              <a:endParaRPr lang="en-US" sz="6000" dirty="0">
                <a:solidFill>
                  <a:schemeClr val="tx2">
                    <a:lumMod val="75000"/>
                  </a:schemeClr>
                </a:solidFill>
              </a:endParaRPr>
            </a:p>
          </p:txBody>
        </p:sp>
      </p:grpSp>
      <p:sp>
        <p:nvSpPr>
          <p:cNvPr id="10" name="TextBox 9"/>
          <p:cNvSpPr txBox="1"/>
          <p:nvPr/>
        </p:nvSpPr>
        <p:spPr>
          <a:xfrm>
            <a:off x="1844403" y="1301798"/>
            <a:ext cx="5011725" cy="369332"/>
          </a:xfrm>
          <a:prstGeom prst="rect">
            <a:avLst/>
          </a:prstGeom>
          <a:noFill/>
        </p:spPr>
        <p:txBody>
          <a:bodyPr wrap="square" rtlCol="0">
            <a:spAutoFit/>
          </a:bodyPr>
          <a:lstStyle/>
          <a:p>
            <a:r>
              <a:rPr lang="en-US" dirty="0" smtClean="0">
                <a:solidFill>
                  <a:schemeClr val="tx2">
                    <a:lumMod val="75000"/>
                  </a:schemeClr>
                </a:solidFill>
              </a:rPr>
              <a:t>The </a:t>
            </a:r>
            <a:r>
              <a:rPr lang="en-US" dirty="0">
                <a:solidFill>
                  <a:schemeClr val="tx2">
                    <a:lumMod val="75000"/>
                  </a:schemeClr>
                </a:solidFill>
              </a:rPr>
              <a:t>u</a:t>
            </a:r>
            <a:r>
              <a:rPr lang="en-US" dirty="0" smtClean="0">
                <a:solidFill>
                  <a:schemeClr val="tx2">
                    <a:lumMod val="75000"/>
                  </a:schemeClr>
                </a:solidFill>
              </a:rPr>
              <a:t>se of a conversation to extract information:</a:t>
            </a:r>
            <a:endParaRPr lang="en-US" dirty="0">
              <a:solidFill>
                <a:schemeClr val="tx2">
                  <a:lumMod val="75000"/>
                </a:schemeClr>
              </a:solidFill>
            </a:endParaRPr>
          </a:p>
        </p:txBody>
      </p:sp>
      <p:sp>
        <p:nvSpPr>
          <p:cNvPr id="35" name="Freeform 34"/>
          <p:cNvSpPr>
            <a:spLocks noEditPoints="1"/>
          </p:cNvSpPr>
          <p:nvPr/>
        </p:nvSpPr>
        <p:spPr bwMode="auto">
          <a:xfrm>
            <a:off x="2560991" y="4091694"/>
            <a:ext cx="295578" cy="249000"/>
          </a:xfrm>
          <a:custGeom>
            <a:avLst/>
            <a:gdLst>
              <a:gd name="T0" fmla="*/ 53 w 64"/>
              <a:gd name="T1" fmla="*/ 0 h 64"/>
              <a:gd name="T2" fmla="*/ 11 w 64"/>
              <a:gd name="T3" fmla="*/ 0 h 64"/>
              <a:gd name="T4" fmla="*/ 0 w 64"/>
              <a:gd name="T5" fmla="*/ 11 h 64"/>
              <a:gd name="T6" fmla="*/ 0 w 64"/>
              <a:gd name="T7" fmla="*/ 53 h 64"/>
              <a:gd name="T8" fmla="*/ 11 w 64"/>
              <a:gd name="T9" fmla="*/ 64 h 64"/>
              <a:gd name="T10" fmla="*/ 53 w 64"/>
              <a:gd name="T11" fmla="*/ 64 h 64"/>
              <a:gd name="T12" fmla="*/ 64 w 64"/>
              <a:gd name="T13" fmla="*/ 53 h 64"/>
              <a:gd name="T14" fmla="*/ 64 w 64"/>
              <a:gd name="T15" fmla="*/ 11 h 64"/>
              <a:gd name="T16" fmla="*/ 53 w 64"/>
              <a:gd name="T17" fmla="*/ 0 h 64"/>
              <a:gd name="T18" fmla="*/ 24 w 64"/>
              <a:gd name="T19" fmla="*/ 52 h 64"/>
              <a:gd name="T20" fmla="*/ 16 w 64"/>
              <a:gd name="T21" fmla="*/ 52 h 64"/>
              <a:gd name="T22" fmla="*/ 16 w 64"/>
              <a:gd name="T23" fmla="*/ 24 h 64"/>
              <a:gd name="T24" fmla="*/ 24 w 64"/>
              <a:gd name="T25" fmla="*/ 24 h 64"/>
              <a:gd name="T26" fmla="*/ 24 w 64"/>
              <a:gd name="T27" fmla="*/ 52 h 64"/>
              <a:gd name="T28" fmla="*/ 20 w 64"/>
              <a:gd name="T29" fmla="*/ 20 h 64"/>
              <a:gd name="T30" fmla="*/ 16 w 64"/>
              <a:gd name="T31" fmla="*/ 16 h 64"/>
              <a:gd name="T32" fmla="*/ 20 w 64"/>
              <a:gd name="T33" fmla="*/ 12 h 64"/>
              <a:gd name="T34" fmla="*/ 24 w 64"/>
              <a:gd name="T35" fmla="*/ 16 h 64"/>
              <a:gd name="T36" fmla="*/ 20 w 64"/>
              <a:gd name="T37" fmla="*/ 20 h 64"/>
              <a:gd name="T38" fmla="*/ 52 w 64"/>
              <a:gd name="T39" fmla="*/ 52 h 64"/>
              <a:gd name="T40" fmla="*/ 44 w 64"/>
              <a:gd name="T41" fmla="*/ 52 h 64"/>
              <a:gd name="T42" fmla="*/ 44 w 64"/>
              <a:gd name="T43" fmla="*/ 36 h 64"/>
              <a:gd name="T44" fmla="*/ 40 w 64"/>
              <a:gd name="T45" fmla="*/ 32 h 64"/>
              <a:gd name="T46" fmla="*/ 36 w 64"/>
              <a:gd name="T47" fmla="*/ 36 h 64"/>
              <a:gd name="T48" fmla="*/ 36 w 64"/>
              <a:gd name="T49" fmla="*/ 52 h 64"/>
              <a:gd name="T50" fmla="*/ 28 w 64"/>
              <a:gd name="T51" fmla="*/ 52 h 64"/>
              <a:gd name="T52" fmla="*/ 28 w 64"/>
              <a:gd name="T53" fmla="*/ 24 h 64"/>
              <a:gd name="T54" fmla="*/ 36 w 64"/>
              <a:gd name="T55" fmla="*/ 24 h 64"/>
              <a:gd name="T56" fmla="*/ 36 w 64"/>
              <a:gd name="T57" fmla="*/ 29 h 64"/>
              <a:gd name="T58" fmla="*/ 43 w 64"/>
              <a:gd name="T59" fmla="*/ 24 h 64"/>
              <a:gd name="T60" fmla="*/ 52 w 64"/>
              <a:gd name="T61" fmla="*/ 34 h 64"/>
              <a:gd name="T62" fmla="*/ 52 w 64"/>
              <a:gd name="T63"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64">
                <a:moveTo>
                  <a:pt x="53" y="0"/>
                </a:moveTo>
                <a:cubicBezTo>
                  <a:pt x="11" y="0"/>
                  <a:pt x="11" y="0"/>
                  <a:pt x="11" y="0"/>
                </a:cubicBezTo>
                <a:cubicBezTo>
                  <a:pt x="5" y="0"/>
                  <a:pt x="0" y="5"/>
                  <a:pt x="0" y="11"/>
                </a:cubicBezTo>
                <a:cubicBezTo>
                  <a:pt x="0" y="53"/>
                  <a:pt x="0" y="53"/>
                  <a:pt x="0" y="53"/>
                </a:cubicBezTo>
                <a:cubicBezTo>
                  <a:pt x="0" y="59"/>
                  <a:pt x="5" y="64"/>
                  <a:pt x="11" y="64"/>
                </a:cubicBezTo>
                <a:cubicBezTo>
                  <a:pt x="53" y="64"/>
                  <a:pt x="53" y="64"/>
                  <a:pt x="53" y="64"/>
                </a:cubicBezTo>
                <a:cubicBezTo>
                  <a:pt x="59" y="64"/>
                  <a:pt x="64" y="59"/>
                  <a:pt x="64" y="53"/>
                </a:cubicBezTo>
                <a:cubicBezTo>
                  <a:pt x="64" y="11"/>
                  <a:pt x="64" y="11"/>
                  <a:pt x="64" y="11"/>
                </a:cubicBezTo>
                <a:cubicBezTo>
                  <a:pt x="64" y="5"/>
                  <a:pt x="59" y="0"/>
                  <a:pt x="53" y="0"/>
                </a:cubicBezTo>
                <a:moveTo>
                  <a:pt x="24" y="52"/>
                </a:moveTo>
                <a:cubicBezTo>
                  <a:pt x="16" y="52"/>
                  <a:pt x="16" y="52"/>
                  <a:pt x="16" y="52"/>
                </a:cubicBezTo>
                <a:cubicBezTo>
                  <a:pt x="16" y="24"/>
                  <a:pt x="16" y="24"/>
                  <a:pt x="16" y="24"/>
                </a:cubicBezTo>
                <a:cubicBezTo>
                  <a:pt x="24" y="24"/>
                  <a:pt x="24" y="24"/>
                  <a:pt x="24" y="24"/>
                </a:cubicBezTo>
                <a:lnTo>
                  <a:pt x="24" y="52"/>
                </a:lnTo>
                <a:close/>
                <a:moveTo>
                  <a:pt x="20" y="20"/>
                </a:moveTo>
                <a:cubicBezTo>
                  <a:pt x="18" y="20"/>
                  <a:pt x="16" y="18"/>
                  <a:pt x="16" y="16"/>
                </a:cubicBezTo>
                <a:cubicBezTo>
                  <a:pt x="16" y="14"/>
                  <a:pt x="18" y="12"/>
                  <a:pt x="20" y="12"/>
                </a:cubicBezTo>
                <a:cubicBezTo>
                  <a:pt x="22" y="12"/>
                  <a:pt x="24" y="14"/>
                  <a:pt x="24" y="16"/>
                </a:cubicBezTo>
                <a:cubicBezTo>
                  <a:pt x="24" y="18"/>
                  <a:pt x="22" y="20"/>
                  <a:pt x="20" y="20"/>
                </a:cubicBezTo>
                <a:moveTo>
                  <a:pt x="52" y="52"/>
                </a:moveTo>
                <a:cubicBezTo>
                  <a:pt x="44" y="52"/>
                  <a:pt x="44" y="52"/>
                  <a:pt x="44" y="52"/>
                </a:cubicBezTo>
                <a:cubicBezTo>
                  <a:pt x="44" y="36"/>
                  <a:pt x="44" y="36"/>
                  <a:pt x="44" y="36"/>
                </a:cubicBezTo>
                <a:cubicBezTo>
                  <a:pt x="44" y="34"/>
                  <a:pt x="42" y="32"/>
                  <a:pt x="40" y="32"/>
                </a:cubicBezTo>
                <a:cubicBezTo>
                  <a:pt x="38" y="32"/>
                  <a:pt x="36" y="34"/>
                  <a:pt x="36" y="36"/>
                </a:cubicBezTo>
                <a:cubicBezTo>
                  <a:pt x="36" y="52"/>
                  <a:pt x="36" y="52"/>
                  <a:pt x="36" y="52"/>
                </a:cubicBezTo>
                <a:cubicBezTo>
                  <a:pt x="28" y="52"/>
                  <a:pt x="28" y="52"/>
                  <a:pt x="28" y="52"/>
                </a:cubicBezTo>
                <a:cubicBezTo>
                  <a:pt x="28" y="24"/>
                  <a:pt x="28" y="24"/>
                  <a:pt x="28" y="24"/>
                </a:cubicBezTo>
                <a:cubicBezTo>
                  <a:pt x="36" y="24"/>
                  <a:pt x="36" y="24"/>
                  <a:pt x="36" y="24"/>
                </a:cubicBezTo>
                <a:cubicBezTo>
                  <a:pt x="36" y="29"/>
                  <a:pt x="36" y="29"/>
                  <a:pt x="36" y="29"/>
                </a:cubicBezTo>
                <a:cubicBezTo>
                  <a:pt x="38" y="27"/>
                  <a:pt x="40" y="24"/>
                  <a:pt x="43" y="24"/>
                </a:cubicBezTo>
                <a:cubicBezTo>
                  <a:pt x="48" y="24"/>
                  <a:pt x="52" y="28"/>
                  <a:pt x="52" y="34"/>
                </a:cubicBezTo>
                <a:lnTo>
                  <a:pt x="52" y="52"/>
                </a:lnTo>
                <a:close/>
              </a:path>
            </a:pathLst>
          </a:custGeom>
          <a:solidFill>
            <a:schemeClr val="tx2">
              <a:lumMod val="75000"/>
            </a:schemeClr>
          </a:solidFill>
          <a:ln>
            <a:noFill/>
          </a:ln>
        </p:spPr>
        <p:txBody>
          <a:bodyPr vert="horz" wrap="square" lIns="110624" tIns="55312" rIns="110624" bIns="55312" numCol="1" anchor="t" anchorCtr="0" compatLnSpc="1">
            <a:prstTxWarp prst="textNoShape">
              <a:avLst/>
            </a:prstTxWarp>
          </a:bodyPr>
          <a:lstStyle/>
          <a:p>
            <a:endParaRPr lang="bg-BG"/>
          </a:p>
        </p:txBody>
      </p:sp>
      <p:sp>
        <p:nvSpPr>
          <p:cNvPr id="51" name="Freeform 663"/>
          <p:cNvSpPr>
            <a:spLocks noEditPoints="1"/>
          </p:cNvSpPr>
          <p:nvPr/>
        </p:nvSpPr>
        <p:spPr bwMode="auto">
          <a:xfrm>
            <a:off x="2553797" y="3335770"/>
            <a:ext cx="302772" cy="204050"/>
          </a:xfrm>
          <a:custGeom>
            <a:avLst/>
            <a:gdLst>
              <a:gd name="T0" fmla="*/ 53 w 64"/>
              <a:gd name="T1" fmla="*/ 0 h 64"/>
              <a:gd name="T2" fmla="*/ 11 w 64"/>
              <a:gd name="T3" fmla="*/ 0 h 64"/>
              <a:gd name="T4" fmla="*/ 0 w 64"/>
              <a:gd name="T5" fmla="*/ 11 h 64"/>
              <a:gd name="T6" fmla="*/ 0 w 64"/>
              <a:gd name="T7" fmla="*/ 53 h 64"/>
              <a:gd name="T8" fmla="*/ 11 w 64"/>
              <a:gd name="T9" fmla="*/ 64 h 64"/>
              <a:gd name="T10" fmla="*/ 53 w 64"/>
              <a:gd name="T11" fmla="*/ 64 h 64"/>
              <a:gd name="T12" fmla="*/ 64 w 64"/>
              <a:gd name="T13" fmla="*/ 53 h 64"/>
              <a:gd name="T14" fmla="*/ 64 w 64"/>
              <a:gd name="T15" fmla="*/ 11 h 64"/>
              <a:gd name="T16" fmla="*/ 53 w 64"/>
              <a:gd name="T17" fmla="*/ 0 h 64"/>
              <a:gd name="T18" fmla="*/ 53 w 64"/>
              <a:gd name="T19" fmla="*/ 8 h 64"/>
              <a:gd name="T20" fmla="*/ 55 w 64"/>
              <a:gd name="T21" fmla="*/ 8 h 64"/>
              <a:gd name="T22" fmla="*/ 32 w 64"/>
              <a:gd name="T23" fmla="*/ 27 h 64"/>
              <a:gd name="T24" fmla="*/ 9 w 64"/>
              <a:gd name="T25" fmla="*/ 8 h 64"/>
              <a:gd name="T26" fmla="*/ 11 w 64"/>
              <a:gd name="T27" fmla="*/ 8 h 64"/>
              <a:gd name="T28" fmla="*/ 53 w 64"/>
              <a:gd name="T29" fmla="*/ 8 h 64"/>
              <a:gd name="T30" fmla="*/ 11 w 64"/>
              <a:gd name="T31" fmla="*/ 56 h 64"/>
              <a:gd name="T32" fmla="*/ 10 w 64"/>
              <a:gd name="T33" fmla="*/ 56 h 64"/>
              <a:gd name="T34" fmla="*/ 24 w 64"/>
              <a:gd name="T35" fmla="*/ 36 h 64"/>
              <a:gd name="T36" fmla="*/ 23 w 64"/>
              <a:gd name="T37" fmla="*/ 35 h 64"/>
              <a:gd name="T38" fmla="*/ 8 w 64"/>
              <a:gd name="T39" fmla="*/ 49 h 64"/>
              <a:gd name="T40" fmla="*/ 8 w 64"/>
              <a:gd name="T41" fmla="*/ 11 h 64"/>
              <a:gd name="T42" fmla="*/ 32 w 64"/>
              <a:gd name="T43" fmla="*/ 40 h 64"/>
              <a:gd name="T44" fmla="*/ 56 w 64"/>
              <a:gd name="T45" fmla="*/ 11 h 64"/>
              <a:gd name="T46" fmla="*/ 56 w 64"/>
              <a:gd name="T47" fmla="*/ 49 h 64"/>
              <a:gd name="T48" fmla="*/ 41 w 64"/>
              <a:gd name="T49" fmla="*/ 35 h 64"/>
              <a:gd name="T50" fmla="*/ 40 w 64"/>
              <a:gd name="T51" fmla="*/ 36 h 64"/>
              <a:gd name="T52" fmla="*/ 54 w 64"/>
              <a:gd name="T53" fmla="*/ 56 h 64"/>
              <a:gd name="T54" fmla="*/ 53 w 64"/>
              <a:gd name="T55" fmla="*/ 56 h 64"/>
              <a:gd name="T56" fmla="*/ 11 w 64"/>
              <a:gd name="T57"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4" h="64">
                <a:moveTo>
                  <a:pt x="53" y="0"/>
                </a:moveTo>
                <a:cubicBezTo>
                  <a:pt x="11" y="0"/>
                  <a:pt x="11" y="0"/>
                  <a:pt x="11" y="0"/>
                </a:cubicBezTo>
                <a:cubicBezTo>
                  <a:pt x="5" y="0"/>
                  <a:pt x="0" y="5"/>
                  <a:pt x="0" y="11"/>
                </a:cubicBezTo>
                <a:cubicBezTo>
                  <a:pt x="0" y="53"/>
                  <a:pt x="0" y="53"/>
                  <a:pt x="0" y="53"/>
                </a:cubicBezTo>
                <a:cubicBezTo>
                  <a:pt x="0" y="59"/>
                  <a:pt x="5" y="64"/>
                  <a:pt x="11" y="64"/>
                </a:cubicBezTo>
                <a:cubicBezTo>
                  <a:pt x="53" y="64"/>
                  <a:pt x="53" y="64"/>
                  <a:pt x="53" y="64"/>
                </a:cubicBezTo>
                <a:cubicBezTo>
                  <a:pt x="59" y="64"/>
                  <a:pt x="64" y="59"/>
                  <a:pt x="64" y="53"/>
                </a:cubicBezTo>
                <a:cubicBezTo>
                  <a:pt x="64" y="11"/>
                  <a:pt x="64" y="11"/>
                  <a:pt x="64" y="11"/>
                </a:cubicBezTo>
                <a:cubicBezTo>
                  <a:pt x="64" y="5"/>
                  <a:pt x="59" y="0"/>
                  <a:pt x="53" y="0"/>
                </a:cubicBezTo>
                <a:moveTo>
                  <a:pt x="53" y="8"/>
                </a:moveTo>
                <a:cubicBezTo>
                  <a:pt x="54" y="8"/>
                  <a:pt x="54" y="8"/>
                  <a:pt x="55" y="8"/>
                </a:cubicBezTo>
                <a:cubicBezTo>
                  <a:pt x="32" y="27"/>
                  <a:pt x="32" y="27"/>
                  <a:pt x="32" y="27"/>
                </a:cubicBezTo>
                <a:cubicBezTo>
                  <a:pt x="9" y="8"/>
                  <a:pt x="9" y="8"/>
                  <a:pt x="9" y="8"/>
                </a:cubicBezTo>
                <a:cubicBezTo>
                  <a:pt x="10" y="8"/>
                  <a:pt x="10" y="8"/>
                  <a:pt x="11" y="8"/>
                </a:cubicBezTo>
                <a:cubicBezTo>
                  <a:pt x="53" y="8"/>
                  <a:pt x="53" y="8"/>
                  <a:pt x="53" y="8"/>
                </a:cubicBezTo>
                <a:close/>
                <a:moveTo>
                  <a:pt x="11" y="56"/>
                </a:moveTo>
                <a:cubicBezTo>
                  <a:pt x="11" y="56"/>
                  <a:pt x="10" y="56"/>
                  <a:pt x="10" y="56"/>
                </a:cubicBezTo>
                <a:cubicBezTo>
                  <a:pt x="24" y="36"/>
                  <a:pt x="24" y="36"/>
                  <a:pt x="24" y="36"/>
                </a:cubicBezTo>
                <a:cubicBezTo>
                  <a:pt x="23" y="35"/>
                  <a:pt x="23" y="35"/>
                  <a:pt x="23" y="35"/>
                </a:cubicBezTo>
                <a:cubicBezTo>
                  <a:pt x="8" y="49"/>
                  <a:pt x="8" y="49"/>
                  <a:pt x="8" y="49"/>
                </a:cubicBezTo>
                <a:cubicBezTo>
                  <a:pt x="8" y="11"/>
                  <a:pt x="8" y="11"/>
                  <a:pt x="8" y="11"/>
                </a:cubicBezTo>
                <a:cubicBezTo>
                  <a:pt x="32" y="40"/>
                  <a:pt x="32" y="40"/>
                  <a:pt x="32" y="40"/>
                </a:cubicBezTo>
                <a:cubicBezTo>
                  <a:pt x="56" y="11"/>
                  <a:pt x="56" y="11"/>
                  <a:pt x="56" y="11"/>
                </a:cubicBezTo>
                <a:cubicBezTo>
                  <a:pt x="56" y="49"/>
                  <a:pt x="56" y="49"/>
                  <a:pt x="56" y="49"/>
                </a:cubicBezTo>
                <a:cubicBezTo>
                  <a:pt x="41" y="35"/>
                  <a:pt x="41" y="35"/>
                  <a:pt x="41" y="35"/>
                </a:cubicBezTo>
                <a:cubicBezTo>
                  <a:pt x="40" y="36"/>
                  <a:pt x="40" y="36"/>
                  <a:pt x="40" y="36"/>
                </a:cubicBezTo>
                <a:cubicBezTo>
                  <a:pt x="54" y="56"/>
                  <a:pt x="54" y="56"/>
                  <a:pt x="54" y="56"/>
                </a:cubicBezTo>
                <a:cubicBezTo>
                  <a:pt x="54" y="56"/>
                  <a:pt x="53" y="56"/>
                  <a:pt x="53" y="56"/>
                </a:cubicBezTo>
                <a:cubicBezTo>
                  <a:pt x="11" y="56"/>
                  <a:pt x="11" y="56"/>
                  <a:pt x="11" y="56"/>
                </a:cubicBezTo>
                <a:close/>
              </a:path>
            </a:pathLst>
          </a:custGeom>
          <a:solidFill>
            <a:schemeClr val="tx2">
              <a:lumMod val="75000"/>
            </a:schemeClr>
          </a:solidFill>
          <a:ln>
            <a:noFill/>
          </a:ln>
        </p:spPr>
        <p:txBody>
          <a:bodyPr vert="horz" wrap="square" lIns="110624" tIns="55312" rIns="110624" bIns="55312" numCol="1" anchor="t" anchorCtr="0" compatLnSpc="1">
            <a:prstTxWarp prst="textNoShape">
              <a:avLst/>
            </a:prstTxWarp>
          </a:bodyPr>
          <a:lstStyle/>
          <a:p>
            <a:endParaRPr lang="bg-BG"/>
          </a:p>
        </p:txBody>
      </p:sp>
      <p:sp>
        <p:nvSpPr>
          <p:cNvPr id="52" name="Freeform 243"/>
          <p:cNvSpPr>
            <a:spLocks noEditPoints="1"/>
          </p:cNvSpPr>
          <p:nvPr/>
        </p:nvSpPr>
        <p:spPr bwMode="auto">
          <a:xfrm>
            <a:off x="2565029" y="1892792"/>
            <a:ext cx="222074" cy="288038"/>
          </a:xfrm>
          <a:custGeom>
            <a:avLst/>
            <a:gdLst>
              <a:gd name="T0" fmla="*/ 12 w 48"/>
              <a:gd name="T1" fmla="*/ 12 h 60"/>
              <a:gd name="T2" fmla="*/ 24 w 48"/>
              <a:gd name="T3" fmla="*/ 0 h 60"/>
              <a:gd name="T4" fmla="*/ 36 w 48"/>
              <a:gd name="T5" fmla="*/ 12 h 60"/>
              <a:gd name="T6" fmla="*/ 24 w 48"/>
              <a:gd name="T7" fmla="*/ 24 h 60"/>
              <a:gd name="T8" fmla="*/ 12 w 48"/>
              <a:gd name="T9" fmla="*/ 12 h 60"/>
              <a:gd name="T10" fmla="*/ 40 w 48"/>
              <a:gd name="T11" fmla="*/ 28 h 60"/>
              <a:gd name="T12" fmla="*/ 38 w 48"/>
              <a:gd name="T13" fmla="*/ 28 h 60"/>
              <a:gd name="T14" fmla="*/ 25 w 48"/>
              <a:gd name="T15" fmla="*/ 53 h 60"/>
              <a:gd name="T16" fmla="*/ 30 w 48"/>
              <a:gd name="T17" fmla="*/ 30 h 60"/>
              <a:gd name="T18" fmla="*/ 24 w 48"/>
              <a:gd name="T19" fmla="*/ 24 h 60"/>
              <a:gd name="T20" fmla="*/ 18 w 48"/>
              <a:gd name="T21" fmla="*/ 30 h 60"/>
              <a:gd name="T22" fmla="*/ 23 w 48"/>
              <a:gd name="T23" fmla="*/ 53 h 60"/>
              <a:gd name="T24" fmla="*/ 10 w 48"/>
              <a:gd name="T25" fmla="*/ 28 h 60"/>
              <a:gd name="T26" fmla="*/ 8 w 48"/>
              <a:gd name="T27" fmla="*/ 28 h 60"/>
              <a:gd name="T28" fmla="*/ 0 w 48"/>
              <a:gd name="T29" fmla="*/ 40 h 60"/>
              <a:gd name="T30" fmla="*/ 0 w 48"/>
              <a:gd name="T31" fmla="*/ 60 h 60"/>
              <a:gd name="T32" fmla="*/ 48 w 48"/>
              <a:gd name="T33" fmla="*/ 60 h 60"/>
              <a:gd name="T34" fmla="*/ 48 w 48"/>
              <a:gd name="T35" fmla="*/ 40 h 60"/>
              <a:gd name="T36" fmla="*/ 40 w 48"/>
              <a:gd name="T37" fmla="*/ 2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60">
                <a:moveTo>
                  <a:pt x="12" y="12"/>
                </a:moveTo>
                <a:cubicBezTo>
                  <a:pt x="12" y="5"/>
                  <a:pt x="17" y="0"/>
                  <a:pt x="24" y="0"/>
                </a:cubicBezTo>
                <a:cubicBezTo>
                  <a:pt x="31" y="0"/>
                  <a:pt x="36" y="5"/>
                  <a:pt x="36" y="12"/>
                </a:cubicBezTo>
                <a:cubicBezTo>
                  <a:pt x="36" y="19"/>
                  <a:pt x="31" y="24"/>
                  <a:pt x="24" y="24"/>
                </a:cubicBezTo>
                <a:cubicBezTo>
                  <a:pt x="17" y="24"/>
                  <a:pt x="12" y="19"/>
                  <a:pt x="12" y="12"/>
                </a:cubicBezTo>
                <a:moveTo>
                  <a:pt x="40" y="28"/>
                </a:moveTo>
                <a:cubicBezTo>
                  <a:pt x="38" y="28"/>
                  <a:pt x="38" y="28"/>
                  <a:pt x="38" y="28"/>
                </a:cubicBezTo>
                <a:cubicBezTo>
                  <a:pt x="25" y="53"/>
                  <a:pt x="25" y="53"/>
                  <a:pt x="25" y="53"/>
                </a:cubicBezTo>
                <a:cubicBezTo>
                  <a:pt x="30" y="30"/>
                  <a:pt x="30" y="30"/>
                  <a:pt x="30" y="30"/>
                </a:cubicBezTo>
                <a:cubicBezTo>
                  <a:pt x="24" y="24"/>
                  <a:pt x="24" y="24"/>
                  <a:pt x="24" y="24"/>
                </a:cubicBezTo>
                <a:cubicBezTo>
                  <a:pt x="18" y="30"/>
                  <a:pt x="18" y="30"/>
                  <a:pt x="18" y="30"/>
                </a:cubicBezTo>
                <a:cubicBezTo>
                  <a:pt x="23" y="53"/>
                  <a:pt x="23" y="53"/>
                  <a:pt x="23" y="53"/>
                </a:cubicBezTo>
                <a:cubicBezTo>
                  <a:pt x="10" y="28"/>
                  <a:pt x="10" y="28"/>
                  <a:pt x="10" y="28"/>
                </a:cubicBezTo>
                <a:cubicBezTo>
                  <a:pt x="8" y="28"/>
                  <a:pt x="8" y="28"/>
                  <a:pt x="8" y="28"/>
                </a:cubicBezTo>
                <a:cubicBezTo>
                  <a:pt x="0" y="28"/>
                  <a:pt x="0" y="33"/>
                  <a:pt x="0" y="40"/>
                </a:cubicBezTo>
                <a:cubicBezTo>
                  <a:pt x="0" y="60"/>
                  <a:pt x="0" y="60"/>
                  <a:pt x="0" y="60"/>
                </a:cubicBezTo>
                <a:cubicBezTo>
                  <a:pt x="48" y="60"/>
                  <a:pt x="48" y="60"/>
                  <a:pt x="48" y="60"/>
                </a:cubicBezTo>
                <a:cubicBezTo>
                  <a:pt x="48" y="40"/>
                  <a:pt x="48" y="40"/>
                  <a:pt x="48" y="40"/>
                </a:cubicBezTo>
                <a:cubicBezTo>
                  <a:pt x="48" y="33"/>
                  <a:pt x="48" y="28"/>
                  <a:pt x="40" y="28"/>
                </a:cubicBezTo>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57" name="Freeform 174"/>
          <p:cNvSpPr>
            <a:spLocks/>
          </p:cNvSpPr>
          <p:nvPr/>
        </p:nvSpPr>
        <p:spPr bwMode="auto">
          <a:xfrm>
            <a:off x="2578947" y="2608546"/>
            <a:ext cx="208156" cy="240542"/>
          </a:xfrm>
          <a:custGeom>
            <a:avLst/>
            <a:gdLst>
              <a:gd name="T0" fmla="*/ 44 w 60"/>
              <a:gd name="T1" fmla="*/ 36 h 60"/>
              <a:gd name="T2" fmla="*/ 36 w 60"/>
              <a:gd name="T3" fmla="*/ 44 h 60"/>
              <a:gd name="T4" fmla="*/ 24 w 60"/>
              <a:gd name="T5" fmla="*/ 36 h 60"/>
              <a:gd name="T6" fmla="*/ 16 w 60"/>
              <a:gd name="T7" fmla="*/ 24 h 60"/>
              <a:gd name="T8" fmla="*/ 24 w 60"/>
              <a:gd name="T9" fmla="*/ 16 h 60"/>
              <a:gd name="T10" fmla="*/ 12 w 60"/>
              <a:gd name="T11" fmla="*/ 0 h 60"/>
              <a:gd name="T12" fmla="*/ 0 w 60"/>
              <a:gd name="T13" fmla="*/ 12 h 60"/>
              <a:gd name="T14" fmla="*/ 16 w 60"/>
              <a:gd name="T15" fmla="*/ 44 h 60"/>
              <a:gd name="T16" fmla="*/ 48 w 60"/>
              <a:gd name="T17" fmla="*/ 60 h 60"/>
              <a:gd name="T18" fmla="*/ 60 w 60"/>
              <a:gd name="T19" fmla="*/ 48 h 60"/>
              <a:gd name="T20" fmla="*/ 44 w 60"/>
              <a:gd name="T21" fmla="*/ 3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44" y="36"/>
                </a:moveTo>
                <a:cubicBezTo>
                  <a:pt x="40" y="40"/>
                  <a:pt x="40" y="44"/>
                  <a:pt x="36" y="44"/>
                </a:cubicBezTo>
                <a:cubicBezTo>
                  <a:pt x="32" y="44"/>
                  <a:pt x="28" y="40"/>
                  <a:pt x="24" y="36"/>
                </a:cubicBezTo>
                <a:cubicBezTo>
                  <a:pt x="20" y="32"/>
                  <a:pt x="16" y="28"/>
                  <a:pt x="16" y="24"/>
                </a:cubicBezTo>
                <a:cubicBezTo>
                  <a:pt x="16" y="20"/>
                  <a:pt x="20" y="20"/>
                  <a:pt x="24" y="16"/>
                </a:cubicBezTo>
                <a:cubicBezTo>
                  <a:pt x="28" y="12"/>
                  <a:pt x="16" y="0"/>
                  <a:pt x="12" y="0"/>
                </a:cubicBezTo>
                <a:cubicBezTo>
                  <a:pt x="8" y="0"/>
                  <a:pt x="0" y="12"/>
                  <a:pt x="0" y="12"/>
                </a:cubicBezTo>
                <a:cubicBezTo>
                  <a:pt x="0" y="20"/>
                  <a:pt x="8" y="36"/>
                  <a:pt x="16" y="44"/>
                </a:cubicBezTo>
                <a:cubicBezTo>
                  <a:pt x="24" y="52"/>
                  <a:pt x="40" y="60"/>
                  <a:pt x="48" y="60"/>
                </a:cubicBezTo>
                <a:cubicBezTo>
                  <a:pt x="48" y="60"/>
                  <a:pt x="60" y="52"/>
                  <a:pt x="60" y="48"/>
                </a:cubicBezTo>
                <a:cubicBezTo>
                  <a:pt x="60" y="44"/>
                  <a:pt x="48" y="32"/>
                  <a:pt x="44" y="36"/>
                </a:cubicBezTo>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grpSp>
        <p:nvGrpSpPr>
          <p:cNvPr id="19" name="Group 18"/>
          <p:cNvGrpSpPr/>
          <p:nvPr/>
        </p:nvGrpSpPr>
        <p:grpSpPr>
          <a:xfrm>
            <a:off x="2952750" y="1860564"/>
            <a:ext cx="2311400" cy="2468558"/>
            <a:chOff x="2952750" y="1860564"/>
            <a:chExt cx="2311400" cy="2468558"/>
          </a:xfrm>
        </p:grpSpPr>
        <p:sp>
          <p:nvSpPr>
            <p:cNvPr id="18" name="TextBox 17"/>
            <p:cNvSpPr txBox="1"/>
            <p:nvPr/>
          </p:nvSpPr>
          <p:spPr>
            <a:xfrm>
              <a:off x="2952750" y="1860564"/>
              <a:ext cx="2298700" cy="338554"/>
            </a:xfrm>
            <a:prstGeom prst="rect">
              <a:avLst/>
            </a:prstGeom>
            <a:noFill/>
          </p:spPr>
          <p:txBody>
            <a:bodyPr wrap="square" rtlCol="0">
              <a:spAutoFit/>
            </a:bodyPr>
            <a:lstStyle/>
            <a:p>
              <a:r>
                <a:rPr lang="en-US" sz="1600" dirty="0" smtClean="0">
                  <a:solidFill>
                    <a:schemeClr val="tx2">
                      <a:lumMod val="75000"/>
                    </a:schemeClr>
                  </a:solidFill>
                </a:rPr>
                <a:t>person</a:t>
              </a:r>
              <a:endParaRPr lang="en-US" sz="1600" dirty="0">
                <a:solidFill>
                  <a:schemeClr val="tx2">
                    <a:lumMod val="75000"/>
                  </a:schemeClr>
                </a:solidFill>
              </a:endParaRPr>
            </a:p>
          </p:txBody>
        </p:sp>
        <p:sp>
          <p:nvSpPr>
            <p:cNvPr id="58" name="TextBox 57"/>
            <p:cNvSpPr txBox="1"/>
            <p:nvPr/>
          </p:nvSpPr>
          <p:spPr>
            <a:xfrm>
              <a:off x="2959100" y="2542768"/>
              <a:ext cx="2298700" cy="338554"/>
            </a:xfrm>
            <a:prstGeom prst="rect">
              <a:avLst/>
            </a:prstGeom>
            <a:noFill/>
          </p:spPr>
          <p:txBody>
            <a:bodyPr wrap="square" rtlCol="0">
              <a:spAutoFit/>
            </a:bodyPr>
            <a:lstStyle/>
            <a:p>
              <a:r>
                <a:rPr lang="en-US" sz="1600" dirty="0" smtClean="0">
                  <a:solidFill>
                    <a:schemeClr val="tx2">
                      <a:lumMod val="75000"/>
                    </a:schemeClr>
                  </a:solidFill>
                </a:rPr>
                <a:t>phone</a:t>
              </a:r>
              <a:endParaRPr lang="en-US" sz="1600" dirty="0">
                <a:solidFill>
                  <a:schemeClr val="tx2">
                    <a:lumMod val="75000"/>
                  </a:schemeClr>
                </a:solidFill>
              </a:endParaRPr>
            </a:p>
          </p:txBody>
        </p:sp>
        <p:sp>
          <p:nvSpPr>
            <p:cNvPr id="59" name="TextBox 58"/>
            <p:cNvSpPr txBox="1"/>
            <p:nvPr/>
          </p:nvSpPr>
          <p:spPr>
            <a:xfrm>
              <a:off x="2965450" y="3240426"/>
              <a:ext cx="2298700" cy="338554"/>
            </a:xfrm>
            <a:prstGeom prst="rect">
              <a:avLst/>
            </a:prstGeom>
            <a:noFill/>
          </p:spPr>
          <p:txBody>
            <a:bodyPr wrap="square" rtlCol="0">
              <a:spAutoFit/>
            </a:bodyPr>
            <a:lstStyle/>
            <a:p>
              <a:r>
                <a:rPr lang="en-US" sz="1600" dirty="0" smtClean="0">
                  <a:solidFill>
                    <a:schemeClr val="tx2">
                      <a:lumMod val="75000"/>
                    </a:schemeClr>
                  </a:solidFill>
                </a:rPr>
                <a:t>email</a:t>
              </a:r>
              <a:endParaRPr lang="en-US" sz="1600" dirty="0">
                <a:solidFill>
                  <a:schemeClr val="tx2">
                    <a:lumMod val="75000"/>
                  </a:schemeClr>
                </a:solidFill>
              </a:endParaRPr>
            </a:p>
          </p:txBody>
        </p:sp>
        <p:sp>
          <p:nvSpPr>
            <p:cNvPr id="60" name="TextBox 59"/>
            <p:cNvSpPr txBox="1"/>
            <p:nvPr/>
          </p:nvSpPr>
          <p:spPr>
            <a:xfrm>
              <a:off x="2959100" y="3990568"/>
              <a:ext cx="2298700" cy="338554"/>
            </a:xfrm>
            <a:prstGeom prst="rect">
              <a:avLst/>
            </a:prstGeom>
            <a:noFill/>
          </p:spPr>
          <p:txBody>
            <a:bodyPr wrap="square" rtlCol="0">
              <a:spAutoFit/>
            </a:bodyPr>
            <a:lstStyle/>
            <a:p>
              <a:r>
                <a:rPr lang="en-US" sz="1600" dirty="0">
                  <a:solidFill>
                    <a:schemeClr val="tx2">
                      <a:lumMod val="75000"/>
                    </a:schemeClr>
                  </a:solidFill>
                </a:rPr>
                <a:t>s</a:t>
              </a:r>
              <a:r>
                <a:rPr lang="en-US" sz="1600" dirty="0" smtClean="0">
                  <a:solidFill>
                    <a:schemeClr val="tx2">
                      <a:lumMod val="75000"/>
                    </a:schemeClr>
                  </a:solidFill>
                </a:rPr>
                <a:t>ocial media</a:t>
              </a:r>
              <a:endParaRPr lang="en-US" sz="1600" dirty="0">
                <a:solidFill>
                  <a:schemeClr val="tx2">
                    <a:lumMod val="75000"/>
                  </a:schemeClr>
                </a:solidFill>
              </a:endParaRPr>
            </a:p>
          </p:txBody>
        </p:sp>
      </p:grpSp>
      <p:grpSp>
        <p:nvGrpSpPr>
          <p:cNvPr id="9" name="Group 8"/>
          <p:cNvGrpSpPr/>
          <p:nvPr/>
        </p:nvGrpSpPr>
        <p:grpSpPr>
          <a:xfrm>
            <a:off x="943689" y="5529190"/>
            <a:ext cx="9051074" cy="942380"/>
            <a:chOff x="943689" y="5529190"/>
            <a:chExt cx="9051074" cy="942380"/>
          </a:xfrm>
        </p:grpSpPr>
        <p:sp>
          <p:nvSpPr>
            <p:cNvPr id="8" name="Rectangle 7"/>
            <p:cNvSpPr/>
            <p:nvPr/>
          </p:nvSpPr>
          <p:spPr>
            <a:xfrm>
              <a:off x="943689"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1</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38" name="Rectangle 37"/>
            <p:cNvSpPr/>
            <p:nvPr/>
          </p:nvSpPr>
          <p:spPr>
            <a:xfrm>
              <a:off x="3658314"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2</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39" name="Rectangle 38"/>
            <p:cNvSpPr/>
            <p:nvPr/>
          </p:nvSpPr>
          <p:spPr>
            <a:xfrm>
              <a:off x="6496764" y="554824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3</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40" name="Rectangle 39"/>
            <p:cNvSpPr/>
            <p:nvPr/>
          </p:nvSpPr>
          <p:spPr>
            <a:xfrm>
              <a:off x="9459039" y="5529190"/>
              <a:ext cx="535724" cy="923330"/>
            </a:xfrm>
            <a:prstGeom prst="rect">
              <a:avLst/>
            </a:prstGeom>
            <a:noFill/>
          </p:spPr>
          <p:txBody>
            <a:bodyPr wrap="none" lIns="91440" tIns="45720" rIns="91440" bIns="45720">
              <a:spAutoFit/>
            </a:bodyPr>
            <a:lstStyle/>
            <a:p>
              <a:pPr algn="ctr"/>
              <a:r>
                <a:rPr lang="en-U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4</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grpSp>
      <p:sp>
        <p:nvSpPr>
          <p:cNvPr id="2" name="Rectangle 1"/>
          <p:cNvSpPr/>
          <p:nvPr/>
        </p:nvSpPr>
        <p:spPr>
          <a:xfrm rot="16200000">
            <a:off x="5722117" y="-5722118"/>
            <a:ext cx="747765"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grpSp>
        <p:nvGrpSpPr>
          <p:cNvPr id="3" name="Group 2"/>
          <p:cNvGrpSpPr/>
          <p:nvPr/>
        </p:nvGrpSpPr>
        <p:grpSpPr>
          <a:xfrm>
            <a:off x="1373333" y="5330510"/>
            <a:ext cx="10469672" cy="1301537"/>
            <a:chOff x="1373333" y="5330510"/>
            <a:chExt cx="10469672" cy="1301537"/>
          </a:xfrm>
        </p:grpSpPr>
        <p:grpSp>
          <p:nvGrpSpPr>
            <p:cNvPr id="85" name="Group 84"/>
            <p:cNvGrpSpPr/>
            <p:nvPr/>
          </p:nvGrpSpPr>
          <p:grpSpPr>
            <a:xfrm>
              <a:off x="1373333" y="5330510"/>
              <a:ext cx="10469672" cy="1301537"/>
              <a:chOff x="1373333" y="5198158"/>
              <a:chExt cx="10469672" cy="1301537"/>
            </a:xfrm>
          </p:grpSpPr>
          <p:sp>
            <p:nvSpPr>
              <p:cNvPr id="23" name="TextBox 22"/>
              <p:cNvSpPr txBox="1"/>
              <p:nvPr/>
            </p:nvSpPr>
            <p:spPr>
              <a:xfrm>
                <a:off x="1373333" y="5561641"/>
                <a:ext cx="1649890" cy="738664"/>
              </a:xfrm>
              <a:prstGeom prst="rect">
                <a:avLst/>
              </a:prstGeom>
              <a:noFill/>
            </p:spPr>
            <p:txBody>
              <a:bodyPr wrap="square" rtlCol="0">
                <a:spAutoFit/>
              </a:bodyPr>
              <a:lstStyle/>
              <a:p>
                <a:r>
                  <a:rPr lang="en-US" sz="1400" dirty="0" smtClean="0">
                    <a:solidFill>
                      <a:schemeClr val="bg2">
                        <a:lumMod val="75000"/>
                      </a:schemeClr>
                    </a:solidFill>
                  </a:rPr>
                  <a:t>No matter your level of access, you may be targeted</a:t>
                </a:r>
                <a:endParaRPr lang="en-US" sz="1400" dirty="0">
                  <a:solidFill>
                    <a:schemeClr val="bg2">
                      <a:lumMod val="75000"/>
                    </a:schemeClr>
                  </a:solidFill>
                </a:endParaRPr>
              </a:p>
            </p:txBody>
          </p:sp>
          <p:sp>
            <p:nvSpPr>
              <p:cNvPr id="25" name="TextBox 24"/>
              <p:cNvSpPr txBox="1"/>
              <p:nvPr/>
            </p:nvSpPr>
            <p:spPr>
              <a:xfrm>
                <a:off x="4086734" y="5545594"/>
                <a:ext cx="1760603" cy="738664"/>
              </a:xfrm>
              <a:prstGeom prst="rect">
                <a:avLst/>
              </a:prstGeom>
              <a:noFill/>
            </p:spPr>
            <p:txBody>
              <a:bodyPr wrap="square" rtlCol="0">
                <a:spAutoFit/>
              </a:bodyPr>
              <a:lstStyle/>
              <a:p>
                <a:r>
                  <a:rPr lang="en-US" sz="1400" dirty="0" smtClean="0">
                    <a:solidFill>
                      <a:schemeClr val="bg2">
                        <a:lumMod val="75000"/>
                      </a:schemeClr>
                    </a:solidFill>
                  </a:rPr>
                  <a:t>Targets are often approached in a non-threatening manner</a:t>
                </a:r>
                <a:endParaRPr lang="en-US" sz="1400" dirty="0">
                  <a:solidFill>
                    <a:schemeClr val="bg2">
                      <a:lumMod val="75000"/>
                    </a:schemeClr>
                  </a:solidFill>
                </a:endParaRPr>
              </a:p>
            </p:txBody>
          </p:sp>
          <p:sp>
            <p:nvSpPr>
              <p:cNvPr id="27" name="TextBox 26"/>
              <p:cNvSpPr txBox="1"/>
              <p:nvPr/>
            </p:nvSpPr>
            <p:spPr>
              <a:xfrm>
                <a:off x="6962287" y="5545588"/>
                <a:ext cx="2241872" cy="954107"/>
              </a:xfrm>
              <a:prstGeom prst="rect">
                <a:avLst/>
              </a:prstGeom>
              <a:noFill/>
            </p:spPr>
            <p:txBody>
              <a:bodyPr wrap="square" rtlCol="0">
                <a:spAutoFit/>
              </a:bodyPr>
              <a:lstStyle/>
              <a:p>
                <a:r>
                  <a:rPr lang="en-US" sz="1400" dirty="0" smtClean="0">
                    <a:solidFill>
                      <a:schemeClr val="bg2">
                        <a:lumMod val="75000"/>
                      </a:schemeClr>
                    </a:solidFill>
                  </a:rPr>
                  <a:t>Tradeshows, business conferences, social events and social media are all points of interest</a:t>
                </a:r>
                <a:endParaRPr lang="en-US" sz="1400" dirty="0">
                  <a:solidFill>
                    <a:schemeClr val="bg2">
                      <a:lumMod val="75000"/>
                    </a:schemeClr>
                  </a:solidFill>
                </a:endParaRPr>
              </a:p>
            </p:txBody>
          </p:sp>
          <p:sp>
            <p:nvSpPr>
              <p:cNvPr id="29" name="TextBox 28"/>
              <p:cNvSpPr txBox="1"/>
              <p:nvPr/>
            </p:nvSpPr>
            <p:spPr>
              <a:xfrm>
                <a:off x="9969035" y="5521531"/>
                <a:ext cx="1873970" cy="738664"/>
              </a:xfrm>
              <a:prstGeom prst="rect">
                <a:avLst/>
              </a:prstGeom>
              <a:noFill/>
            </p:spPr>
            <p:txBody>
              <a:bodyPr wrap="square" rtlCol="0">
                <a:spAutoFit/>
              </a:bodyPr>
              <a:lstStyle/>
              <a:p>
                <a:r>
                  <a:rPr lang="en-US" sz="1400" dirty="0" smtClean="0">
                    <a:solidFill>
                      <a:schemeClr val="bg2">
                        <a:lumMod val="75000"/>
                      </a:schemeClr>
                    </a:solidFill>
                  </a:rPr>
                  <a:t>If you suspect you’ve been targeted, report it immediately</a:t>
                </a:r>
                <a:endParaRPr lang="en-US" sz="1400" dirty="0">
                  <a:solidFill>
                    <a:schemeClr val="bg2">
                      <a:lumMod val="75000"/>
                    </a:schemeClr>
                  </a:solidFill>
                </a:endParaRPr>
              </a:p>
            </p:txBody>
          </p:sp>
          <p:sp>
            <p:nvSpPr>
              <p:cNvPr id="42" name="Freeform 303"/>
              <p:cNvSpPr>
                <a:spLocks noChangeAspect="1" noEditPoints="1"/>
              </p:cNvSpPr>
              <p:nvPr/>
            </p:nvSpPr>
            <p:spPr bwMode="auto">
              <a:xfrm>
                <a:off x="4763098" y="5243661"/>
                <a:ext cx="230404" cy="268214"/>
              </a:xfrm>
              <a:custGeom>
                <a:avLst/>
                <a:gdLst>
                  <a:gd name="T0" fmla="*/ 48 w 48"/>
                  <a:gd name="T1" fmla="*/ 3 h 56"/>
                  <a:gd name="T2" fmla="*/ 48 w 48"/>
                  <a:gd name="T3" fmla="*/ 1 h 56"/>
                  <a:gd name="T4" fmla="*/ 46 w 48"/>
                  <a:gd name="T5" fmla="*/ 0 h 56"/>
                  <a:gd name="T6" fmla="*/ 2 w 48"/>
                  <a:gd name="T7" fmla="*/ 0 h 56"/>
                  <a:gd name="T8" fmla="*/ 0 w 48"/>
                  <a:gd name="T9" fmla="*/ 1 h 56"/>
                  <a:gd name="T10" fmla="*/ 0 w 48"/>
                  <a:gd name="T11" fmla="*/ 3 h 56"/>
                  <a:gd name="T12" fmla="*/ 20 w 48"/>
                  <a:gd name="T13" fmla="*/ 28 h 56"/>
                  <a:gd name="T14" fmla="*/ 20 w 48"/>
                  <a:gd name="T15" fmla="*/ 52 h 56"/>
                  <a:gd name="T16" fmla="*/ 14 w 48"/>
                  <a:gd name="T17" fmla="*/ 52 h 56"/>
                  <a:gd name="T18" fmla="*/ 12 w 48"/>
                  <a:gd name="T19" fmla="*/ 54 h 56"/>
                  <a:gd name="T20" fmla="*/ 14 w 48"/>
                  <a:gd name="T21" fmla="*/ 56 h 56"/>
                  <a:gd name="T22" fmla="*/ 34 w 48"/>
                  <a:gd name="T23" fmla="*/ 56 h 56"/>
                  <a:gd name="T24" fmla="*/ 36 w 48"/>
                  <a:gd name="T25" fmla="*/ 54 h 56"/>
                  <a:gd name="T26" fmla="*/ 34 w 48"/>
                  <a:gd name="T27" fmla="*/ 52 h 56"/>
                  <a:gd name="T28" fmla="*/ 28 w 48"/>
                  <a:gd name="T29" fmla="*/ 52 h 56"/>
                  <a:gd name="T30" fmla="*/ 28 w 48"/>
                  <a:gd name="T31" fmla="*/ 28 h 56"/>
                  <a:gd name="T32" fmla="*/ 48 w 48"/>
                  <a:gd name="T33" fmla="*/ 3 h 56"/>
                  <a:gd name="T34" fmla="*/ 42 w 48"/>
                  <a:gd name="T35" fmla="*/ 4 h 56"/>
                  <a:gd name="T36" fmla="*/ 36 w 48"/>
                  <a:gd name="T37" fmla="*/ 12 h 56"/>
                  <a:gd name="T38" fmla="*/ 12 w 48"/>
                  <a:gd name="T39" fmla="*/ 12 h 56"/>
                  <a:gd name="T40" fmla="*/ 6 w 48"/>
                  <a:gd name="T41" fmla="*/ 4 h 56"/>
                  <a:gd name="T42" fmla="*/ 42 w 48"/>
                  <a:gd name="T43"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6">
                    <a:moveTo>
                      <a:pt x="48" y="3"/>
                    </a:moveTo>
                    <a:cubicBezTo>
                      <a:pt x="48" y="3"/>
                      <a:pt x="48" y="2"/>
                      <a:pt x="48" y="1"/>
                    </a:cubicBezTo>
                    <a:cubicBezTo>
                      <a:pt x="47" y="0"/>
                      <a:pt x="47" y="0"/>
                      <a:pt x="46" y="0"/>
                    </a:cubicBezTo>
                    <a:cubicBezTo>
                      <a:pt x="2" y="0"/>
                      <a:pt x="2" y="0"/>
                      <a:pt x="2" y="0"/>
                    </a:cubicBezTo>
                    <a:cubicBezTo>
                      <a:pt x="1" y="0"/>
                      <a:pt x="1" y="0"/>
                      <a:pt x="0" y="1"/>
                    </a:cubicBezTo>
                    <a:cubicBezTo>
                      <a:pt x="0" y="2"/>
                      <a:pt x="0" y="3"/>
                      <a:pt x="0" y="3"/>
                    </a:cubicBezTo>
                    <a:cubicBezTo>
                      <a:pt x="20" y="28"/>
                      <a:pt x="20" y="28"/>
                      <a:pt x="20" y="28"/>
                    </a:cubicBezTo>
                    <a:cubicBezTo>
                      <a:pt x="20" y="52"/>
                      <a:pt x="20" y="52"/>
                      <a:pt x="20" y="52"/>
                    </a:cubicBezTo>
                    <a:cubicBezTo>
                      <a:pt x="14" y="52"/>
                      <a:pt x="14" y="52"/>
                      <a:pt x="14" y="52"/>
                    </a:cubicBezTo>
                    <a:cubicBezTo>
                      <a:pt x="13" y="52"/>
                      <a:pt x="12" y="53"/>
                      <a:pt x="12" y="54"/>
                    </a:cubicBezTo>
                    <a:cubicBezTo>
                      <a:pt x="12" y="55"/>
                      <a:pt x="13" y="56"/>
                      <a:pt x="14" y="56"/>
                    </a:cubicBezTo>
                    <a:cubicBezTo>
                      <a:pt x="34" y="56"/>
                      <a:pt x="34" y="56"/>
                      <a:pt x="34" y="56"/>
                    </a:cubicBezTo>
                    <a:cubicBezTo>
                      <a:pt x="35" y="56"/>
                      <a:pt x="36" y="55"/>
                      <a:pt x="36" y="54"/>
                    </a:cubicBezTo>
                    <a:cubicBezTo>
                      <a:pt x="36" y="53"/>
                      <a:pt x="35" y="52"/>
                      <a:pt x="34" y="52"/>
                    </a:cubicBezTo>
                    <a:cubicBezTo>
                      <a:pt x="28" y="52"/>
                      <a:pt x="28" y="52"/>
                      <a:pt x="28" y="52"/>
                    </a:cubicBezTo>
                    <a:cubicBezTo>
                      <a:pt x="28" y="28"/>
                      <a:pt x="28" y="28"/>
                      <a:pt x="28" y="28"/>
                    </a:cubicBezTo>
                    <a:lnTo>
                      <a:pt x="48" y="3"/>
                    </a:lnTo>
                    <a:close/>
                    <a:moveTo>
                      <a:pt x="42" y="4"/>
                    </a:moveTo>
                    <a:cubicBezTo>
                      <a:pt x="36" y="12"/>
                      <a:pt x="36" y="12"/>
                      <a:pt x="36" y="12"/>
                    </a:cubicBezTo>
                    <a:cubicBezTo>
                      <a:pt x="12" y="12"/>
                      <a:pt x="12" y="12"/>
                      <a:pt x="12" y="12"/>
                    </a:cubicBezTo>
                    <a:cubicBezTo>
                      <a:pt x="6" y="4"/>
                      <a:pt x="6" y="4"/>
                      <a:pt x="6" y="4"/>
                    </a:cubicBezTo>
                    <a:cubicBezTo>
                      <a:pt x="42" y="4"/>
                      <a:pt x="42" y="4"/>
                      <a:pt x="42" y="4"/>
                    </a:cubicBezTo>
                    <a:close/>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43" name="Freeform 233"/>
              <p:cNvSpPr>
                <a:spLocks noChangeAspect="1" noEditPoints="1"/>
              </p:cNvSpPr>
              <p:nvPr/>
            </p:nvSpPr>
            <p:spPr bwMode="auto">
              <a:xfrm>
                <a:off x="7650842" y="5198158"/>
                <a:ext cx="393792" cy="353190"/>
              </a:xfrm>
              <a:custGeom>
                <a:avLst/>
                <a:gdLst>
                  <a:gd name="T0" fmla="*/ 30 w 72"/>
                  <a:gd name="T1" fmla="*/ 8 h 64"/>
                  <a:gd name="T2" fmla="*/ 21 w 72"/>
                  <a:gd name="T3" fmla="*/ 9 h 64"/>
                  <a:gd name="T4" fmla="*/ 14 w 72"/>
                  <a:gd name="T5" fmla="*/ 13 h 64"/>
                  <a:gd name="T6" fmla="*/ 8 w 72"/>
                  <a:gd name="T7" fmla="*/ 24 h 64"/>
                  <a:gd name="T8" fmla="*/ 10 w 72"/>
                  <a:gd name="T9" fmla="*/ 31 h 64"/>
                  <a:gd name="T10" fmla="*/ 16 w 72"/>
                  <a:gd name="T11" fmla="*/ 36 h 64"/>
                  <a:gd name="T12" fmla="*/ 19 w 72"/>
                  <a:gd name="T13" fmla="*/ 42 h 64"/>
                  <a:gd name="T14" fmla="*/ 19 w 72"/>
                  <a:gd name="T15" fmla="*/ 43 h 64"/>
                  <a:gd name="T16" fmla="*/ 20 w 72"/>
                  <a:gd name="T17" fmla="*/ 43 h 64"/>
                  <a:gd name="T18" fmla="*/ 25 w 72"/>
                  <a:gd name="T19" fmla="*/ 40 h 64"/>
                  <a:gd name="T20" fmla="*/ 26 w 72"/>
                  <a:gd name="T21" fmla="*/ 40 h 64"/>
                  <a:gd name="T22" fmla="*/ 30 w 72"/>
                  <a:gd name="T23" fmla="*/ 41 h 64"/>
                  <a:gd name="T24" fmla="*/ 39 w 72"/>
                  <a:gd name="T25" fmla="*/ 39 h 64"/>
                  <a:gd name="T26" fmla="*/ 46 w 72"/>
                  <a:gd name="T27" fmla="*/ 35 h 64"/>
                  <a:gd name="T28" fmla="*/ 52 w 72"/>
                  <a:gd name="T29" fmla="*/ 24 h 64"/>
                  <a:gd name="T30" fmla="*/ 46 w 72"/>
                  <a:gd name="T31" fmla="*/ 13 h 64"/>
                  <a:gd name="T32" fmla="*/ 39 w 72"/>
                  <a:gd name="T33" fmla="*/ 9 h 64"/>
                  <a:gd name="T34" fmla="*/ 30 w 72"/>
                  <a:gd name="T35" fmla="*/ 8 h 64"/>
                  <a:gd name="T36" fmla="*/ 30 w 72"/>
                  <a:gd name="T37" fmla="*/ 0 h 64"/>
                  <a:gd name="T38" fmla="*/ 30 w 72"/>
                  <a:gd name="T39" fmla="*/ 0 h 64"/>
                  <a:gd name="T40" fmla="*/ 60 w 72"/>
                  <a:gd name="T41" fmla="*/ 24 h 64"/>
                  <a:gd name="T42" fmla="*/ 30 w 72"/>
                  <a:gd name="T43" fmla="*/ 49 h 64"/>
                  <a:gd name="T44" fmla="*/ 25 w 72"/>
                  <a:gd name="T45" fmla="*/ 48 h 64"/>
                  <a:gd name="T46" fmla="*/ 4 w 72"/>
                  <a:gd name="T47" fmla="*/ 56 h 64"/>
                  <a:gd name="T48" fmla="*/ 4 w 72"/>
                  <a:gd name="T49" fmla="*/ 54 h 64"/>
                  <a:gd name="T50" fmla="*/ 11 w 72"/>
                  <a:gd name="T51" fmla="*/ 45 h 64"/>
                  <a:gd name="T52" fmla="*/ 11 w 72"/>
                  <a:gd name="T53" fmla="*/ 43 h 64"/>
                  <a:gd name="T54" fmla="*/ 0 w 72"/>
                  <a:gd name="T55" fmla="*/ 24 h 64"/>
                  <a:gd name="T56" fmla="*/ 30 w 72"/>
                  <a:gd name="T57" fmla="*/ 0 h 64"/>
                  <a:gd name="T58" fmla="*/ 62 w 72"/>
                  <a:gd name="T59" fmla="*/ 54 h 64"/>
                  <a:gd name="T60" fmla="*/ 68 w 72"/>
                  <a:gd name="T61" fmla="*/ 63 h 64"/>
                  <a:gd name="T62" fmla="*/ 68 w 72"/>
                  <a:gd name="T63" fmla="*/ 64 h 64"/>
                  <a:gd name="T64" fmla="*/ 50 w 72"/>
                  <a:gd name="T65" fmla="*/ 57 h 64"/>
                  <a:gd name="T66" fmla="*/ 46 w 72"/>
                  <a:gd name="T67" fmla="*/ 58 h 64"/>
                  <a:gd name="T68" fmla="*/ 30 w 72"/>
                  <a:gd name="T69" fmla="*/ 53 h 64"/>
                  <a:gd name="T70" fmla="*/ 54 w 72"/>
                  <a:gd name="T71" fmla="*/ 45 h 64"/>
                  <a:gd name="T72" fmla="*/ 62 w 72"/>
                  <a:gd name="T73" fmla="*/ 36 h 64"/>
                  <a:gd name="T74" fmla="*/ 65 w 72"/>
                  <a:gd name="T75" fmla="*/ 24 h 64"/>
                  <a:gd name="T76" fmla="*/ 65 w 72"/>
                  <a:gd name="T77" fmla="*/ 22 h 64"/>
                  <a:gd name="T78" fmla="*/ 72 w 72"/>
                  <a:gd name="T79" fmla="*/ 37 h 64"/>
                  <a:gd name="T80" fmla="*/ 62 w 72"/>
                  <a:gd name="T81" fmla="*/ 53 h 64"/>
                  <a:gd name="T82" fmla="*/ 62 w 72"/>
                  <a:gd name="T8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2" h="64">
                    <a:moveTo>
                      <a:pt x="30" y="8"/>
                    </a:moveTo>
                    <a:cubicBezTo>
                      <a:pt x="27" y="8"/>
                      <a:pt x="24" y="8"/>
                      <a:pt x="21" y="9"/>
                    </a:cubicBezTo>
                    <a:cubicBezTo>
                      <a:pt x="18" y="10"/>
                      <a:pt x="16" y="12"/>
                      <a:pt x="14" y="13"/>
                    </a:cubicBezTo>
                    <a:cubicBezTo>
                      <a:pt x="10" y="16"/>
                      <a:pt x="8" y="20"/>
                      <a:pt x="8" y="24"/>
                    </a:cubicBezTo>
                    <a:cubicBezTo>
                      <a:pt x="8" y="27"/>
                      <a:pt x="9" y="29"/>
                      <a:pt x="10" y="31"/>
                    </a:cubicBezTo>
                    <a:cubicBezTo>
                      <a:pt x="11" y="33"/>
                      <a:pt x="13" y="35"/>
                      <a:pt x="16" y="36"/>
                    </a:cubicBezTo>
                    <a:cubicBezTo>
                      <a:pt x="17" y="38"/>
                      <a:pt x="19" y="40"/>
                      <a:pt x="19" y="42"/>
                    </a:cubicBezTo>
                    <a:cubicBezTo>
                      <a:pt x="19" y="42"/>
                      <a:pt x="19" y="43"/>
                      <a:pt x="19" y="43"/>
                    </a:cubicBezTo>
                    <a:cubicBezTo>
                      <a:pt x="19" y="43"/>
                      <a:pt x="20" y="43"/>
                      <a:pt x="20" y="43"/>
                    </a:cubicBezTo>
                    <a:cubicBezTo>
                      <a:pt x="21" y="41"/>
                      <a:pt x="23" y="40"/>
                      <a:pt x="25" y="40"/>
                    </a:cubicBezTo>
                    <a:cubicBezTo>
                      <a:pt x="26" y="40"/>
                      <a:pt x="26" y="40"/>
                      <a:pt x="26" y="40"/>
                    </a:cubicBezTo>
                    <a:cubicBezTo>
                      <a:pt x="28" y="40"/>
                      <a:pt x="29" y="41"/>
                      <a:pt x="30" y="41"/>
                    </a:cubicBezTo>
                    <a:cubicBezTo>
                      <a:pt x="33" y="41"/>
                      <a:pt x="36" y="40"/>
                      <a:pt x="39" y="39"/>
                    </a:cubicBezTo>
                    <a:cubicBezTo>
                      <a:pt x="42" y="38"/>
                      <a:pt x="44" y="37"/>
                      <a:pt x="46" y="35"/>
                    </a:cubicBezTo>
                    <a:cubicBezTo>
                      <a:pt x="50" y="32"/>
                      <a:pt x="52" y="28"/>
                      <a:pt x="52" y="24"/>
                    </a:cubicBezTo>
                    <a:cubicBezTo>
                      <a:pt x="52" y="20"/>
                      <a:pt x="50" y="16"/>
                      <a:pt x="46" y="13"/>
                    </a:cubicBezTo>
                    <a:cubicBezTo>
                      <a:pt x="44" y="12"/>
                      <a:pt x="42" y="10"/>
                      <a:pt x="39" y="9"/>
                    </a:cubicBezTo>
                    <a:cubicBezTo>
                      <a:pt x="36" y="8"/>
                      <a:pt x="33" y="8"/>
                      <a:pt x="30" y="8"/>
                    </a:cubicBezTo>
                    <a:close/>
                    <a:moveTo>
                      <a:pt x="30" y="0"/>
                    </a:moveTo>
                    <a:cubicBezTo>
                      <a:pt x="30" y="0"/>
                      <a:pt x="30" y="0"/>
                      <a:pt x="30" y="0"/>
                    </a:cubicBezTo>
                    <a:cubicBezTo>
                      <a:pt x="47" y="0"/>
                      <a:pt x="60" y="11"/>
                      <a:pt x="60" y="24"/>
                    </a:cubicBezTo>
                    <a:cubicBezTo>
                      <a:pt x="60" y="38"/>
                      <a:pt x="47" y="49"/>
                      <a:pt x="30" y="49"/>
                    </a:cubicBezTo>
                    <a:cubicBezTo>
                      <a:pt x="28" y="49"/>
                      <a:pt x="27" y="48"/>
                      <a:pt x="25" y="48"/>
                    </a:cubicBezTo>
                    <a:cubicBezTo>
                      <a:pt x="19" y="55"/>
                      <a:pt x="11" y="56"/>
                      <a:pt x="4" y="56"/>
                    </a:cubicBezTo>
                    <a:cubicBezTo>
                      <a:pt x="4" y="54"/>
                      <a:pt x="4" y="54"/>
                      <a:pt x="4" y="54"/>
                    </a:cubicBezTo>
                    <a:cubicBezTo>
                      <a:pt x="8" y="52"/>
                      <a:pt x="11" y="49"/>
                      <a:pt x="11" y="45"/>
                    </a:cubicBezTo>
                    <a:cubicBezTo>
                      <a:pt x="11" y="44"/>
                      <a:pt x="11" y="44"/>
                      <a:pt x="11" y="43"/>
                    </a:cubicBezTo>
                    <a:cubicBezTo>
                      <a:pt x="4" y="39"/>
                      <a:pt x="0" y="32"/>
                      <a:pt x="0" y="24"/>
                    </a:cubicBezTo>
                    <a:cubicBezTo>
                      <a:pt x="0" y="11"/>
                      <a:pt x="13" y="0"/>
                      <a:pt x="30" y="0"/>
                    </a:cubicBezTo>
                    <a:close/>
                    <a:moveTo>
                      <a:pt x="62" y="54"/>
                    </a:moveTo>
                    <a:cubicBezTo>
                      <a:pt x="62" y="58"/>
                      <a:pt x="65" y="61"/>
                      <a:pt x="68" y="63"/>
                    </a:cubicBezTo>
                    <a:cubicBezTo>
                      <a:pt x="68" y="64"/>
                      <a:pt x="68" y="64"/>
                      <a:pt x="68" y="64"/>
                    </a:cubicBezTo>
                    <a:cubicBezTo>
                      <a:pt x="62" y="64"/>
                      <a:pt x="56" y="63"/>
                      <a:pt x="50" y="57"/>
                    </a:cubicBezTo>
                    <a:cubicBezTo>
                      <a:pt x="49" y="58"/>
                      <a:pt x="47" y="58"/>
                      <a:pt x="46" y="58"/>
                    </a:cubicBezTo>
                    <a:cubicBezTo>
                      <a:pt x="40" y="58"/>
                      <a:pt x="35" y="56"/>
                      <a:pt x="30" y="53"/>
                    </a:cubicBezTo>
                    <a:cubicBezTo>
                      <a:pt x="39" y="53"/>
                      <a:pt x="48" y="50"/>
                      <a:pt x="54" y="45"/>
                    </a:cubicBezTo>
                    <a:cubicBezTo>
                      <a:pt x="57" y="42"/>
                      <a:pt x="60" y="39"/>
                      <a:pt x="62" y="36"/>
                    </a:cubicBezTo>
                    <a:cubicBezTo>
                      <a:pt x="64" y="32"/>
                      <a:pt x="65" y="28"/>
                      <a:pt x="65" y="24"/>
                    </a:cubicBezTo>
                    <a:cubicBezTo>
                      <a:pt x="65" y="24"/>
                      <a:pt x="65" y="23"/>
                      <a:pt x="65" y="22"/>
                    </a:cubicBezTo>
                    <a:cubicBezTo>
                      <a:pt x="69" y="26"/>
                      <a:pt x="72" y="31"/>
                      <a:pt x="72" y="37"/>
                    </a:cubicBezTo>
                    <a:cubicBezTo>
                      <a:pt x="72" y="43"/>
                      <a:pt x="68" y="49"/>
                      <a:pt x="62" y="53"/>
                    </a:cubicBezTo>
                    <a:cubicBezTo>
                      <a:pt x="62" y="53"/>
                      <a:pt x="62" y="54"/>
                      <a:pt x="62" y="54"/>
                    </a:cubicBezTo>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grpSp>
        <p:sp>
          <p:nvSpPr>
            <p:cNvPr id="36" name="Freeform 73"/>
            <p:cNvSpPr>
              <a:spLocks noEditPoints="1"/>
            </p:cNvSpPr>
            <p:nvPr/>
          </p:nvSpPr>
          <p:spPr bwMode="auto">
            <a:xfrm flipV="1">
              <a:off x="1862119" y="5384827"/>
              <a:ext cx="367904" cy="275318"/>
            </a:xfrm>
            <a:custGeom>
              <a:avLst/>
              <a:gdLst>
                <a:gd name="T0" fmla="*/ 56 w 64"/>
                <a:gd name="T1" fmla="*/ 8 h 48"/>
                <a:gd name="T2" fmla="*/ 56 w 64"/>
                <a:gd name="T3" fmla="*/ 0 h 48"/>
                <a:gd name="T4" fmla="*/ 0 w 64"/>
                <a:gd name="T5" fmla="*/ 0 h 48"/>
                <a:gd name="T6" fmla="*/ 0 w 64"/>
                <a:gd name="T7" fmla="*/ 44 h 48"/>
                <a:gd name="T8" fmla="*/ 4 w 64"/>
                <a:gd name="T9" fmla="*/ 48 h 48"/>
                <a:gd name="T10" fmla="*/ 58 w 64"/>
                <a:gd name="T11" fmla="*/ 48 h 48"/>
                <a:gd name="T12" fmla="*/ 64 w 64"/>
                <a:gd name="T13" fmla="*/ 42 h 48"/>
                <a:gd name="T14" fmla="*/ 64 w 64"/>
                <a:gd name="T15" fmla="*/ 8 h 48"/>
                <a:gd name="T16" fmla="*/ 56 w 64"/>
                <a:gd name="T17" fmla="*/ 8 h 48"/>
                <a:gd name="T18" fmla="*/ 52 w 64"/>
                <a:gd name="T19" fmla="*/ 44 h 48"/>
                <a:gd name="T20" fmla="*/ 4 w 64"/>
                <a:gd name="T21" fmla="*/ 44 h 48"/>
                <a:gd name="T22" fmla="*/ 4 w 64"/>
                <a:gd name="T23" fmla="*/ 4 h 48"/>
                <a:gd name="T24" fmla="*/ 52 w 64"/>
                <a:gd name="T25" fmla="*/ 4 h 48"/>
                <a:gd name="T26" fmla="*/ 52 w 64"/>
                <a:gd name="T27" fmla="*/ 44 h 48"/>
                <a:gd name="T28" fmla="*/ 8 w 64"/>
                <a:gd name="T29" fmla="*/ 12 h 48"/>
                <a:gd name="T30" fmla="*/ 48 w 64"/>
                <a:gd name="T31" fmla="*/ 12 h 48"/>
                <a:gd name="T32" fmla="*/ 48 w 64"/>
                <a:gd name="T33" fmla="*/ 16 h 48"/>
                <a:gd name="T34" fmla="*/ 8 w 64"/>
                <a:gd name="T35" fmla="*/ 16 h 48"/>
                <a:gd name="T36" fmla="*/ 8 w 64"/>
                <a:gd name="T37" fmla="*/ 12 h 48"/>
                <a:gd name="T38" fmla="*/ 32 w 64"/>
                <a:gd name="T39" fmla="*/ 20 h 48"/>
                <a:gd name="T40" fmla="*/ 48 w 64"/>
                <a:gd name="T41" fmla="*/ 20 h 48"/>
                <a:gd name="T42" fmla="*/ 48 w 64"/>
                <a:gd name="T43" fmla="*/ 24 h 48"/>
                <a:gd name="T44" fmla="*/ 32 w 64"/>
                <a:gd name="T45" fmla="*/ 24 h 48"/>
                <a:gd name="T46" fmla="*/ 32 w 64"/>
                <a:gd name="T47" fmla="*/ 20 h 48"/>
                <a:gd name="T48" fmla="*/ 32 w 64"/>
                <a:gd name="T49" fmla="*/ 28 h 48"/>
                <a:gd name="T50" fmla="*/ 48 w 64"/>
                <a:gd name="T51" fmla="*/ 28 h 48"/>
                <a:gd name="T52" fmla="*/ 48 w 64"/>
                <a:gd name="T53" fmla="*/ 32 h 48"/>
                <a:gd name="T54" fmla="*/ 32 w 64"/>
                <a:gd name="T55" fmla="*/ 32 h 48"/>
                <a:gd name="T56" fmla="*/ 32 w 64"/>
                <a:gd name="T57" fmla="*/ 28 h 48"/>
                <a:gd name="T58" fmla="*/ 32 w 64"/>
                <a:gd name="T59" fmla="*/ 36 h 48"/>
                <a:gd name="T60" fmla="*/ 44 w 64"/>
                <a:gd name="T61" fmla="*/ 36 h 48"/>
                <a:gd name="T62" fmla="*/ 44 w 64"/>
                <a:gd name="T63" fmla="*/ 40 h 48"/>
                <a:gd name="T64" fmla="*/ 32 w 64"/>
                <a:gd name="T65" fmla="*/ 40 h 48"/>
                <a:gd name="T66" fmla="*/ 32 w 64"/>
                <a:gd name="T67" fmla="*/ 36 h 48"/>
                <a:gd name="T68" fmla="*/ 8 w 64"/>
                <a:gd name="T69" fmla="*/ 20 h 48"/>
                <a:gd name="T70" fmla="*/ 28 w 64"/>
                <a:gd name="T71" fmla="*/ 20 h 48"/>
                <a:gd name="T72" fmla="*/ 28 w 64"/>
                <a:gd name="T73" fmla="*/ 40 h 48"/>
                <a:gd name="T74" fmla="*/ 8 w 64"/>
                <a:gd name="T75" fmla="*/ 40 h 48"/>
                <a:gd name="T76" fmla="*/ 8 w 64"/>
                <a:gd name="T77" fmla="*/ 2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4" h="48">
                  <a:moveTo>
                    <a:pt x="56" y="8"/>
                  </a:moveTo>
                  <a:cubicBezTo>
                    <a:pt x="56" y="0"/>
                    <a:pt x="56" y="0"/>
                    <a:pt x="56" y="0"/>
                  </a:cubicBezTo>
                  <a:cubicBezTo>
                    <a:pt x="0" y="0"/>
                    <a:pt x="0" y="0"/>
                    <a:pt x="0" y="0"/>
                  </a:cubicBezTo>
                  <a:cubicBezTo>
                    <a:pt x="0" y="44"/>
                    <a:pt x="0" y="44"/>
                    <a:pt x="0" y="44"/>
                  </a:cubicBezTo>
                  <a:cubicBezTo>
                    <a:pt x="0" y="46"/>
                    <a:pt x="2" y="48"/>
                    <a:pt x="4" y="48"/>
                  </a:cubicBezTo>
                  <a:cubicBezTo>
                    <a:pt x="58" y="48"/>
                    <a:pt x="58" y="48"/>
                    <a:pt x="58" y="48"/>
                  </a:cubicBezTo>
                  <a:cubicBezTo>
                    <a:pt x="61" y="48"/>
                    <a:pt x="64" y="45"/>
                    <a:pt x="64" y="42"/>
                  </a:cubicBezTo>
                  <a:cubicBezTo>
                    <a:pt x="64" y="8"/>
                    <a:pt x="64" y="8"/>
                    <a:pt x="64" y="8"/>
                  </a:cubicBezTo>
                  <a:lnTo>
                    <a:pt x="56" y="8"/>
                  </a:lnTo>
                  <a:close/>
                  <a:moveTo>
                    <a:pt x="52" y="44"/>
                  </a:moveTo>
                  <a:cubicBezTo>
                    <a:pt x="4" y="44"/>
                    <a:pt x="4" y="44"/>
                    <a:pt x="4" y="44"/>
                  </a:cubicBezTo>
                  <a:cubicBezTo>
                    <a:pt x="4" y="4"/>
                    <a:pt x="4" y="4"/>
                    <a:pt x="4" y="4"/>
                  </a:cubicBezTo>
                  <a:cubicBezTo>
                    <a:pt x="52" y="4"/>
                    <a:pt x="52" y="4"/>
                    <a:pt x="52" y="4"/>
                  </a:cubicBezTo>
                  <a:lnTo>
                    <a:pt x="52" y="44"/>
                  </a:lnTo>
                  <a:close/>
                  <a:moveTo>
                    <a:pt x="8" y="12"/>
                  </a:moveTo>
                  <a:cubicBezTo>
                    <a:pt x="48" y="12"/>
                    <a:pt x="48" y="12"/>
                    <a:pt x="48" y="12"/>
                  </a:cubicBezTo>
                  <a:cubicBezTo>
                    <a:pt x="48" y="16"/>
                    <a:pt x="48" y="16"/>
                    <a:pt x="48" y="16"/>
                  </a:cubicBezTo>
                  <a:cubicBezTo>
                    <a:pt x="8" y="16"/>
                    <a:pt x="8" y="16"/>
                    <a:pt x="8" y="16"/>
                  </a:cubicBezTo>
                  <a:lnTo>
                    <a:pt x="8" y="12"/>
                  </a:lnTo>
                  <a:close/>
                  <a:moveTo>
                    <a:pt x="32" y="20"/>
                  </a:moveTo>
                  <a:cubicBezTo>
                    <a:pt x="48" y="20"/>
                    <a:pt x="48" y="20"/>
                    <a:pt x="48" y="20"/>
                  </a:cubicBezTo>
                  <a:cubicBezTo>
                    <a:pt x="48" y="24"/>
                    <a:pt x="48" y="24"/>
                    <a:pt x="48" y="24"/>
                  </a:cubicBezTo>
                  <a:cubicBezTo>
                    <a:pt x="32" y="24"/>
                    <a:pt x="32" y="24"/>
                    <a:pt x="32" y="24"/>
                  </a:cubicBezTo>
                  <a:lnTo>
                    <a:pt x="32" y="20"/>
                  </a:lnTo>
                  <a:close/>
                  <a:moveTo>
                    <a:pt x="32" y="28"/>
                  </a:moveTo>
                  <a:cubicBezTo>
                    <a:pt x="48" y="28"/>
                    <a:pt x="48" y="28"/>
                    <a:pt x="48" y="28"/>
                  </a:cubicBezTo>
                  <a:cubicBezTo>
                    <a:pt x="48" y="32"/>
                    <a:pt x="48" y="32"/>
                    <a:pt x="48" y="32"/>
                  </a:cubicBezTo>
                  <a:cubicBezTo>
                    <a:pt x="32" y="32"/>
                    <a:pt x="32" y="32"/>
                    <a:pt x="32" y="32"/>
                  </a:cubicBezTo>
                  <a:lnTo>
                    <a:pt x="32" y="28"/>
                  </a:lnTo>
                  <a:close/>
                  <a:moveTo>
                    <a:pt x="32" y="36"/>
                  </a:moveTo>
                  <a:cubicBezTo>
                    <a:pt x="44" y="36"/>
                    <a:pt x="44" y="36"/>
                    <a:pt x="44" y="36"/>
                  </a:cubicBezTo>
                  <a:cubicBezTo>
                    <a:pt x="44" y="40"/>
                    <a:pt x="44" y="40"/>
                    <a:pt x="44" y="40"/>
                  </a:cubicBezTo>
                  <a:cubicBezTo>
                    <a:pt x="32" y="40"/>
                    <a:pt x="32" y="40"/>
                    <a:pt x="32" y="40"/>
                  </a:cubicBezTo>
                  <a:lnTo>
                    <a:pt x="32" y="36"/>
                  </a:lnTo>
                  <a:close/>
                  <a:moveTo>
                    <a:pt x="8" y="20"/>
                  </a:moveTo>
                  <a:cubicBezTo>
                    <a:pt x="28" y="20"/>
                    <a:pt x="28" y="20"/>
                    <a:pt x="28" y="20"/>
                  </a:cubicBezTo>
                  <a:cubicBezTo>
                    <a:pt x="28" y="40"/>
                    <a:pt x="28" y="40"/>
                    <a:pt x="28" y="40"/>
                  </a:cubicBezTo>
                  <a:cubicBezTo>
                    <a:pt x="8" y="40"/>
                    <a:pt x="8" y="40"/>
                    <a:pt x="8" y="40"/>
                  </a:cubicBezTo>
                  <a:lnTo>
                    <a:pt x="8" y="20"/>
                  </a:lnTo>
                  <a:close/>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37" name="Freeform 74"/>
            <p:cNvSpPr>
              <a:spLocks noEditPoints="1"/>
            </p:cNvSpPr>
            <p:nvPr/>
          </p:nvSpPr>
          <p:spPr bwMode="auto">
            <a:xfrm>
              <a:off x="10608120" y="5373555"/>
              <a:ext cx="298532" cy="297870"/>
            </a:xfrm>
            <a:custGeom>
              <a:avLst/>
              <a:gdLst>
                <a:gd name="T0" fmla="*/ 54 w 64"/>
                <a:gd name="T1" fmla="*/ 0 h 64"/>
                <a:gd name="T2" fmla="*/ 64 w 64"/>
                <a:gd name="T3" fmla="*/ 10 h 64"/>
                <a:gd name="T4" fmla="*/ 62 w 64"/>
                <a:gd name="T5" fmla="*/ 16 h 64"/>
                <a:gd name="T6" fmla="*/ 58 w 64"/>
                <a:gd name="T7" fmla="*/ 20 h 64"/>
                <a:gd name="T8" fmla="*/ 44 w 64"/>
                <a:gd name="T9" fmla="*/ 6 h 64"/>
                <a:gd name="T10" fmla="*/ 48 w 64"/>
                <a:gd name="T11" fmla="*/ 2 h 64"/>
                <a:gd name="T12" fmla="*/ 54 w 64"/>
                <a:gd name="T13" fmla="*/ 0 h 64"/>
                <a:gd name="T14" fmla="*/ 4 w 64"/>
                <a:gd name="T15" fmla="*/ 46 h 64"/>
                <a:gd name="T16" fmla="*/ 0 w 64"/>
                <a:gd name="T17" fmla="*/ 64 h 64"/>
                <a:gd name="T18" fmla="*/ 18 w 64"/>
                <a:gd name="T19" fmla="*/ 60 h 64"/>
                <a:gd name="T20" fmla="*/ 55 w 64"/>
                <a:gd name="T21" fmla="*/ 23 h 64"/>
                <a:gd name="T22" fmla="*/ 41 w 64"/>
                <a:gd name="T23" fmla="*/ 9 h 64"/>
                <a:gd name="T24" fmla="*/ 4 w 64"/>
                <a:gd name="T25" fmla="*/ 46 h 64"/>
                <a:gd name="T26" fmla="*/ 45 w 64"/>
                <a:gd name="T27" fmla="*/ 23 h 64"/>
                <a:gd name="T28" fmla="*/ 17 w 64"/>
                <a:gd name="T29" fmla="*/ 51 h 64"/>
                <a:gd name="T30" fmla="*/ 13 w 64"/>
                <a:gd name="T31" fmla="*/ 47 h 64"/>
                <a:gd name="T32" fmla="*/ 41 w 64"/>
                <a:gd name="T33" fmla="*/ 19 h 64"/>
                <a:gd name="T34" fmla="*/ 45 w 64"/>
                <a:gd name="T35" fmla="*/ 2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4">
                  <a:moveTo>
                    <a:pt x="54" y="0"/>
                  </a:moveTo>
                  <a:cubicBezTo>
                    <a:pt x="60" y="0"/>
                    <a:pt x="64" y="4"/>
                    <a:pt x="64" y="10"/>
                  </a:cubicBezTo>
                  <a:cubicBezTo>
                    <a:pt x="64" y="12"/>
                    <a:pt x="63" y="14"/>
                    <a:pt x="62" y="16"/>
                  </a:cubicBezTo>
                  <a:cubicBezTo>
                    <a:pt x="58" y="20"/>
                    <a:pt x="58" y="20"/>
                    <a:pt x="58" y="20"/>
                  </a:cubicBezTo>
                  <a:cubicBezTo>
                    <a:pt x="44" y="6"/>
                    <a:pt x="44" y="6"/>
                    <a:pt x="44" y="6"/>
                  </a:cubicBezTo>
                  <a:cubicBezTo>
                    <a:pt x="48" y="2"/>
                    <a:pt x="48" y="2"/>
                    <a:pt x="48" y="2"/>
                  </a:cubicBezTo>
                  <a:cubicBezTo>
                    <a:pt x="50" y="1"/>
                    <a:pt x="52" y="0"/>
                    <a:pt x="54" y="0"/>
                  </a:cubicBezTo>
                  <a:moveTo>
                    <a:pt x="4" y="46"/>
                  </a:moveTo>
                  <a:cubicBezTo>
                    <a:pt x="0" y="64"/>
                    <a:pt x="0" y="64"/>
                    <a:pt x="0" y="64"/>
                  </a:cubicBezTo>
                  <a:cubicBezTo>
                    <a:pt x="18" y="60"/>
                    <a:pt x="18" y="60"/>
                    <a:pt x="18" y="60"/>
                  </a:cubicBezTo>
                  <a:cubicBezTo>
                    <a:pt x="55" y="23"/>
                    <a:pt x="55" y="23"/>
                    <a:pt x="55" y="23"/>
                  </a:cubicBezTo>
                  <a:cubicBezTo>
                    <a:pt x="41" y="9"/>
                    <a:pt x="41" y="9"/>
                    <a:pt x="41" y="9"/>
                  </a:cubicBezTo>
                  <a:lnTo>
                    <a:pt x="4" y="46"/>
                  </a:lnTo>
                  <a:close/>
                  <a:moveTo>
                    <a:pt x="45" y="23"/>
                  </a:moveTo>
                  <a:cubicBezTo>
                    <a:pt x="17" y="51"/>
                    <a:pt x="17" y="51"/>
                    <a:pt x="17" y="51"/>
                  </a:cubicBezTo>
                  <a:cubicBezTo>
                    <a:pt x="13" y="47"/>
                    <a:pt x="13" y="47"/>
                    <a:pt x="13" y="47"/>
                  </a:cubicBezTo>
                  <a:cubicBezTo>
                    <a:pt x="41" y="19"/>
                    <a:pt x="41" y="19"/>
                    <a:pt x="41" y="19"/>
                  </a:cubicBezTo>
                  <a:lnTo>
                    <a:pt x="45" y="23"/>
                  </a:lnTo>
                  <a:close/>
                </a:path>
              </a:pathLst>
            </a:custGeom>
            <a:solidFill>
              <a:schemeClr val="tx2">
                <a:lumMod val="40000"/>
                <a:lumOff val="60000"/>
              </a:schemeClr>
            </a:solidFill>
            <a:ln>
              <a:noFill/>
            </a:ln>
          </p:spPr>
          <p:txBody>
            <a:bodyPr vert="horz" wrap="square" lIns="92172" tIns="46086" rIns="92172" bIns="46086" numCol="1" anchor="t" anchorCtr="0" compatLnSpc="1">
              <a:prstTxWarp prst="textNoShape">
                <a:avLst/>
              </a:prstTxWarp>
            </a:bodyPr>
            <a:lstStyle/>
            <a:p>
              <a:endParaRPr lang="bg-BG"/>
            </a:p>
          </p:txBody>
        </p:sp>
      </p:grpSp>
      <p:pic>
        <p:nvPicPr>
          <p:cNvPr id="11" name="83788__shazam118__audienc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490645" y="5897820"/>
            <a:ext cx="331009" cy="331009"/>
          </a:xfrm>
          <a:prstGeom prst="rect">
            <a:avLst/>
          </a:prstGeom>
        </p:spPr>
      </p:pic>
    </p:spTree>
    <p:extLst>
      <p:ext uri="{BB962C8B-B14F-4D97-AF65-F5344CB8AC3E}">
        <p14:creationId xmlns:p14="http://schemas.microsoft.com/office/powerpoint/2010/main" val="166109527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437" fill="hold"/>
                                        <p:tgtEl>
                                          <p:spTgt spid="11"/>
                                        </p:tgtEl>
                                      </p:cBhvr>
                                    </p:cmd>
                                  </p:childTnLst>
                                </p:cTn>
                              </p:par>
                              <p:par>
                                <p:cTn id="7" presetID="2" presetClass="entr" presetSubtype="8"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500" fill="hold"/>
                                        <p:tgtEl>
                                          <p:spTgt spid="2"/>
                                        </p:tgtEl>
                                        <p:attrNameLst>
                                          <p:attrName>ppt_x</p:attrName>
                                        </p:attrNameLst>
                                      </p:cBhvr>
                                      <p:tavLst>
                                        <p:tav tm="0">
                                          <p:val>
                                            <p:strVal val="0-#ppt_w/2"/>
                                          </p:val>
                                        </p:tav>
                                        <p:tav tm="100000">
                                          <p:val>
                                            <p:strVal val="#ppt_x"/>
                                          </p:val>
                                        </p:tav>
                                      </p:tavLst>
                                    </p:anim>
                                    <p:anim calcmode="lin" valueType="num">
                                      <p:cBhvr additive="base">
                                        <p:cTn id="10" dur="500" fill="hold"/>
                                        <p:tgtEl>
                                          <p:spTgt spid="2"/>
                                        </p:tgtEl>
                                        <p:attrNameLst>
                                          <p:attrName>ppt_y</p:attrName>
                                        </p:attrNameLst>
                                      </p:cBhvr>
                                      <p:tavLst>
                                        <p:tav tm="0">
                                          <p:val>
                                            <p:strVal val="#ppt_y"/>
                                          </p:val>
                                        </p:tav>
                                        <p:tav tm="100000">
                                          <p:val>
                                            <p:strVal val="#ppt_y"/>
                                          </p:val>
                                        </p:tav>
                                      </p:tavLst>
                                    </p:anim>
                                  </p:childTnLst>
                                </p:cTn>
                              </p:par>
                              <p:par>
                                <p:cTn id="11" presetID="2" presetClass="entr" presetSubtype="2" fill="hold" grpId="0" nodeType="withEffect">
                                  <p:stCondLst>
                                    <p:cond delay="30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par>
                                <p:cTn id="15" presetID="42" presetClass="entr" presetSubtype="0" fill="hold" nodeType="withEffect">
                                  <p:stCondLst>
                                    <p:cond delay="30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0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2" presetClass="entr" presetSubtype="2" fill="hold" grpId="0" nodeType="withEffect">
                                  <p:stCondLst>
                                    <p:cond delay="150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1+#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160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par>
                          <p:cTn id="32" fill="hold">
                            <p:stCondLst>
                              <p:cond delay="56437"/>
                            </p:stCondLst>
                            <p:childTnLst>
                              <p:par>
                                <p:cTn id="33" presetID="22" presetClass="entr" presetSubtype="8" fill="hold" nodeType="afterEffect">
                                  <p:stCondLst>
                                    <p:cond delay="5663"/>
                                  </p:stCondLst>
                                  <p:childTnLst>
                                    <p:set>
                                      <p:cBhvr>
                                        <p:cTn id="34" dur="1" fill="hold">
                                          <p:stCondLst>
                                            <p:cond delay="0"/>
                                          </p:stCondLst>
                                        </p:cTn>
                                        <p:tgtEl>
                                          <p:spTgt spid="48"/>
                                        </p:tgtEl>
                                        <p:attrNameLst>
                                          <p:attrName>style.visibility</p:attrName>
                                        </p:attrNameLst>
                                      </p:cBhvr>
                                      <p:to>
                                        <p:strVal val="visible"/>
                                      </p:to>
                                    </p:set>
                                    <p:animEffect transition="in" filter="wipe(left)">
                                      <p:cBhvr>
                                        <p:cTn id="35" dur="1000"/>
                                        <p:tgtEl>
                                          <p:spTgt spid="4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1000"/>
                                        <p:tgtEl>
                                          <p:spTgt spid="14"/>
                                        </p:tgtEl>
                                      </p:cBhvr>
                                    </p:animEffect>
                                  </p:childTnLst>
                                </p:cTn>
                              </p:par>
                            </p:childTnLst>
                          </p:cTn>
                        </p:par>
                        <p:par>
                          <p:cTn id="41" fill="hold">
                            <p:stCondLst>
                              <p:cond delay="1000"/>
                            </p:stCondLst>
                            <p:childTnLst>
                              <p:par>
                                <p:cTn id="42" presetID="42" presetClass="entr" presetSubtype="0"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par>
                          <p:cTn id="47" fill="hold">
                            <p:stCondLst>
                              <p:cond delay="2000"/>
                            </p:stCondLst>
                            <p:childTnLst>
                              <p:par>
                                <p:cTn id="48" presetID="42" presetClass="entr" presetSubtype="0" fill="hold" grpId="0" nodeType="afterEffect">
                                  <p:stCondLst>
                                    <p:cond delay="0"/>
                                  </p:stCondLst>
                                  <p:childTnLst>
                                    <p:set>
                                      <p:cBhvr>
                                        <p:cTn id="49" dur="1" fill="hold">
                                          <p:stCondLst>
                                            <p:cond delay="0"/>
                                          </p:stCondLst>
                                        </p:cTn>
                                        <p:tgtEl>
                                          <p:spTgt spid="52"/>
                                        </p:tgtEl>
                                        <p:attrNameLst>
                                          <p:attrName>style.visibility</p:attrName>
                                        </p:attrNameLst>
                                      </p:cBhvr>
                                      <p:to>
                                        <p:strVal val="visible"/>
                                      </p:to>
                                    </p:set>
                                    <p:animEffect transition="in" filter="fade">
                                      <p:cBhvr>
                                        <p:cTn id="50" dur="1000"/>
                                        <p:tgtEl>
                                          <p:spTgt spid="52"/>
                                        </p:tgtEl>
                                      </p:cBhvr>
                                    </p:animEffect>
                                    <p:anim calcmode="lin" valueType="num">
                                      <p:cBhvr>
                                        <p:cTn id="51" dur="1000" fill="hold"/>
                                        <p:tgtEl>
                                          <p:spTgt spid="52"/>
                                        </p:tgtEl>
                                        <p:attrNameLst>
                                          <p:attrName>ppt_x</p:attrName>
                                        </p:attrNameLst>
                                      </p:cBhvr>
                                      <p:tavLst>
                                        <p:tav tm="0">
                                          <p:val>
                                            <p:strVal val="#ppt_x"/>
                                          </p:val>
                                        </p:tav>
                                        <p:tav tm="100000">
                                          <p:val>
                                            <p:strVal val="#ppt_x"/>
                                          </p:val>
                                        </p:tav>
                                      </p:tavLst>
                                    </p:anim>
                                    <p:anim calcmode="lin" valueType="num">
                                      <p:cBhvr>
                                        <p:cTn id="52" dur="1000" fill="hold"/>
                                        <p:tgtEl>
                                          <p:spTgt spid="52"/>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400"/>
                                  </p:stCondLst>
                                  <p:childTnLst>
                                    <p:set>
                                      <p:cBhvr>
                                        <p:cTn id="54" dur="1" fill="hold">
                                          <p:stCondLst>
                                            <p:cond delay="0"/>
                                          </p:stCondLst>
                                        </p:cTn>
                                        <p:tgtEl>
                                          <p:spTgt spid="57"/>
                                        </p:tgtEl>
                                        <p:attrNameLst>
                                          <p:attrName>style.visibility</p:attrName>
                                        </p:attrNameLst>
                                      </p:cBhvr>
                                      <p:to>
                                        <p:strVal val="visible"/>
                                      </p:to>
                                    </p:set>
                                    <p:animEffect transition="in" filter="fade">
                                      <p:cBhvr>
                                        <p:cTn id="55" dur="1000"/>
                                        <p:tgtEl>
                                          <p:spTgt spid="57"/>
                                        </p:tgtEl>
                                      </p:cBhvr>
                                    </p:animEffect>
                                    <p:anim calcmode="lin" valueType="num">
                                      <p:cBhvr>
                                        <p:cTn id="56" dur="1000" fill="hold"/>
                                        <p:tgtEl>
                                          <p:spTgt spid="57"/>
                                        </p:tgtEl>
                                        <p:attrNameLst>
                                          <p:attrName>ppt_x</p:attrName>
                                        </p:attrNameLst>
                                      </p:cBhvr>
                                      <p:tavLst>
                                        <p:tav tm="0">
                                          <p:val>
                                            <p:strVal val="#ppt_x"/>
                                          </p:val>
                                        </p:tav>
                                        <p:tav tm="100000">
                                          <p:val>
                                            <p:strVal val="#ppt_x"/>
                                          </p:val>
                                        </p:tav>
                                      </p:tavLst>
                                    </p:anim>
                                    <p:anim calcmode="lin" valueType="num">
                                      <p:cBhvr>
                                        <p:cTn id="57" dur="1000" fill="hold"/>
                                        <p:tgtEl>
                                          <p:spTgt spid="57"/>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800"/>
                                  </p:stCondLst>
                                  <p:childTnLst>
                                    <p:set>
                                      <p:cBhvr>
                                        <p:cTn id="59" dur="1" fill="hold">
                                          <p:stCondLst>
                                            <p:cond delay="0"/>
                                          </p:stCondLst>
                                        </p:cTn>
                                        <p:tgtEl>
                                          <p:spTgt spid="51"/>
                                        </p:tgtEl>
                                        <p:attrNameLst>
                                          <p:attrName>style.visibility</p:attrName>
                                        </p:attrNameLst>
                                      </p:cBhvr>
                                      <p:to>
                                        <p:strVal val="visible"/>
                                      </p:to>
                                    </p:set>
                                    <p:animEffect transition="in" filter="fade">
                                      <p:cBhvr>
                                        <p:cTn id="60" dur="1000"/>
                                        <p:tgtEl>
                                          <p:spTgt spid="51"/>
                                        </p:tgtEl>
                                      </p:cBhvr>
                                    </p:animEffect>
                                    <p:anim calcmode="lin" valueType="num">
                                      <p:cBhvr>
                                        <p:cTn id="61" dur="1000" fill="hold"/>
                                        <p:tgtEl>
                                          <p:spTgt spid="51"/>
                                        </p:tgtEl>
                                        <p:attrNameLst>
                                          <p:attrName>ppt_x</p:attrName>
                                        </p:attrNameLst>
                                      </p:cBhvr>
                                      <p:tavLst>
                                        <p:tav tm="0">
                                          <p:val>
                                            <p:strVal val="#ppt_x"/>
                                          </p:val>
                                        </p:tav>
                                        <p:tav tm="100000">
                                          <p:val>
                                            <p:strVal val="#ppt_x"/>
                                          </p:val>
                                        </p:tav>
                                      </p:tavLst>
                                    </p:anim>
                                    <p:anim calcmode="lin" valueType="num">
                                      <p:cBhvr>
                                        <p:cTn id="62" dur="1000" fill="hold"/>
                                        <p:tgtEl>
                                          <p:spTgt spid="51"/>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1100"/>
                                  </p:stCondLst>
                                  <p:childTnLst>
                                    <p:set>
                                      <p:cBhvr>
                                        <p:cTn id="64" dur="1" fill="hold">
                                          <p:stCondLst>
                                            <p:cond delay="0"/>
                                          </p:stCondLst>
                                        </p:cTn>
                                        <p:tgtEl>
                                          <p:spTgt spid="35"/>
                                        </p:tgtEl>
                                        <p:attrNameLst>
                                          <p:attrName>style.visibility</p:attrName>
                                        </p:attrNameLst>
                                      </p:cBhvr>
                                      <p:to>
                                        <p:strVal val="visible"/>
                                      </p:to>
                                    </p:set>
                                    <p:animEffect transition="in" filter="fade">
                                      <p:cBhvr>
                                        <p:cTn id="65" dur="1000"/>
                                        <p:tgtEl>
                                          <p:spTgt spid="35"/>
                                        </p:tgtEl>
                                      </p:cBhvr>
                                    </p:animEffect>
                                    <p:anim calcmode="lin" valueType="num">
                                      <p:cBhvr>
                                        <p:cTn id="66" dur="1000" fill="hold"/>
                                        <p:tgtEl>
                                          <p:spTgt spid="35"/>
                                        </p:tgtEl>
                                        <p:attrNameLst>
                                          <p:attrName>ppt_x</p:attrName>
                                        </p:attrNameLst>
                                      </p:cBhvr>
                                      <p:tavLst>
                                        <p:tav tm="0">
                                          <p:val>
                                            <p:strVal val="#ppt_x"/>
                                          </p:val>
                                        </p:tav>
                                        <p:tav tm="100000">
                                          <p:val>
                                            <p:strVal val="#ppt_x"/>
                                          </p:val>
                                        </p:tav>
                                      </p:tavLst>
                                    </p:anim>
                                    <p:anim calcmode="lin" valueType="num">
                                      <p:cBhvr>
                                        <p:cTn id="67" dur="1000" fill="hold"/>
                                        <p:tgtEl>
                                          <p:spTgt spid="35"/>
                                        </p:tgtEl>
                                        <p:attrNameLst>
                                          <p:attrName>ppt_y</p:attrName>
                                        </p:attrNameLst>
                                      </p:cBhvr>
                                      <p:tavLst>
                                        <p:tav tm="0">
                                          <p:val>
                                            <p:strVal val="#ppt_y+.1"/>
                                          </p:val>
                                        </p:tav>
                                        <p:tav tm="100000">
                                          <p:val>
                                            <p:strVal val="#ppt_y"/>
                                          </p:val>
                                        </p:tav>
                                      </p:tavLst>
                                    </p:anim>
                                  </p:childTnLst>
                                </p:cTn>
                              </p:par>
                              <p:par>
                                <p:cTn id="68" presetID="22" presetClass="entr" presetSubtype="4" fill="hold" nodeType="withEffect">
                                  <p:stCondLst>
                                    <p:cond delay="1100"/>
                                  </p:stCondLst>
                                  <p:childTnLst>
                                    <p:set>
                                      <p:cBhvr>
                                        <p:cTn id="69" dur="1" fill="hold">
                                          <p:stCondLst>
                                            <p:cond delay="0"/>
                                          </p:stCondLst>
                                        </p:cTn>
                                        <p:tgtEl>
                                          <p:spTgt spid="19"/>
                                        </p:tgtEl>
                                        <p:attrNameLst>
                                          <p:attrName>style.visibility</p:attrName>
                                        </p:attrNameLst>
                                      </p:cBhvr>
                                      <p:to>
                                        <p:strVal val="visible"/>
                                      </p:to>
                                    </p:set>
                                    <p:animEffect transition="in" filter="wipe(down)">
                                      <p:cBhvr>
                                        <p:cTn id="7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6061">
                <p:cTn id="71" fill="hold" display="0">
                  <p:stCondLst>
                    <p:cond delay="indefinite"/>
                  </p:stCondLst>
                  <p:endCondLst>
                    <p:cond evt="onStopAudio" delay="0">
                      <p:tgtEl>
                        <p:sldTgt/>
                      </p:tgtEl>
                    </p:cond>
                  </p:endCondLst>
                </p:cTn>
                <p:tgtEl>
                  <p:spTgt spid="11"/>
                </p:tgtEl>
              </p:cMediaNode>
            </p:audio>
          </p:childTnLst>
        </p:cTn>
      </p:par>
    </p:tnLst>
    <p:bldLst>
      <p:bldP spid="4" grpId="0" animBg="1"/>
      <p:bldP spid="17" grpId="0" animBg="1"/>
      <p:bldP spid="6" grpId="0"/>
      <p:bldP spid="10" grpId="0"/>
      <p:bldP spid="35" grpId="0" animBg="1"/>
      <p:bldP spid="51" grpId="0" animBg="1"/>
      <p:bldP spid="52" grpId="0" animBg="1"/>
      <p:bldP spid="57"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5" name="Freeform 74"/>
          <p:cNvSpPr>
            <a:spLocks noEditPoints="1"/>
          </p:cNvSpPr>
          <p:nvPr/>
        </p:nvSpPr>
        <p:spPr bwMode="auto">
          <a:xfrm>
            <a:off x="2377851" y="3727770"/>
            <a:ext cx="499408" cy="498300"/>
          </a:xfrm>
          <a:custGeom>
            <a:avLst/>
            <a:gdLst>
              <a:gd name="T0" fmla="*/ 54 w 64"/>
              <a:gd name="T1" fmla="*/ 0 h 64"/>
              <a:gd name="T2" fmla="*/ 64 w 64"/>
              <a:gd name="T3" fmla="*/ 10 h 64"/>
              <a:gd name="T4" fmla="*/ 62 w 64"/>
              <a:gd name="T5" fmla="*/ 16 h 64"/>
              <a:gd name="T6" fmla="*/ 58 w 64"/>
              <a:gd name="T7" fmla="*/ 20 h 64"/>
              <a:gd name="T8" fmla="*/ 44 w 64"/>
              <a:gd name="T9" fmla="*/ 6 h 64"/>
              <a:gd name="T10" fmla="*/ 48 w 64"/>
              <a:gd name="T11" fmla="*/ 2 h 64"/>
              <a:gd name="T12" fmla="*/ 54 w 64"/>
              <a:gd name="T13" fmla="*/ 0 h 64"/>
              <a:gd name="T14" fmla="*/ 4 w 64"/>
              <a:gd name="T15" fmla="*/ 46 h 64"/>
              <a:gd name="T16" fmla="*/ 0 w 64"/>
              <a:gd name="T17" fmla="*/ 64 h 64"/>
              <a:gd name="T18" fmla="*/ 18 w 64"/>
              <a:gd name="T19" fmla="*/ 60 h 64"/>
              <a:gd name="T20" fmla="*/ 55 w 64"/>
              <a:gd name="T21" fmla="*/ 23 h 64"/>
              <a:gd name="T22" fmla="*/ 41 w 64"/>
              <a:gd name="T23" fmla="*/ 9 h 64"/>
              <a:gd name="T24" fmla="*/ 4 w 64"/>
              <a:gd name="T25" fmla="*/ 46 h 64"/>
              <a:gd name="T26" fmla="*/ 45 w 64"/>
              <a:gd name="T27" fmla="*/ 23 h 64"/>
              <a:gd name="T28" fmla="*/ 17 w 64"/>
              <a:gd name="T29" fmla="*/ 51 h 64"/>
              <a:gd name="T30" fmla="*/ 13 w 64"/>
              <a:gd name="T31" fmla="*/ 47 h 64"/>
              <a:gd name="T32" fmla="*/ 41 w 64"/>
              <a:gd name="T33" fmla="*/ 19 h 64"/>
              <a:gd name="T34" fmla="*/ 45 w 64"/>
              <a:gd name="T35" fmla="*/ 2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4">
                <a:moveTo>
                  <a:pt x="54" y="0"/>
                </a:moveTo>
                <a:cubicBezTo>
                  <a:pt x="60" y="0"/>
                  <a:pt x="64" y="4"/>
                  <a:pt x="64" y="10"/>
                </a:cubicBezTo>
                <a:cubicBezTo>
                  <a:pt x="64" y="12"/>
                  <a:pt x="63" y="14"/>
                  <a:pt x="62" y="16"/>
                </a:cubicBezTo>
                <a:cubicBezTo>
                  <a:pt x="58" y="20"/>
                  <a:pt x="58" y="20"/>
                  <a:pt x="58" y="20"/>
                </a:cubicBezTo>
                <a:cubicBezTo>
                  <a:pt x="44" y="6"/>
                  <a:pt x="44" y="6"/>
                  <a:pt x="44" y="6"/>
                </a:cubicBezTo>
                <a:cubicBezTo>
                  <a:pt x="48" y="2"/>
                  <a:pt x="48" y="2"/>
                  <a:pt x="48" y="2"/>
                </a:cubicBezTo>
                <a:cubicBezTo>
                  <a:pt x="50" y="1"/>
                  <a:pt x="52" y="0"/>
                  <a:pt x="54" y="0"/>
                </a:cubicBezTo>
                <a:moveTo>
                  <a:pt x="4" y="46"/>
                </a:moveTo>
                <a:cubicBezTo>
                  <a:pt x="0" y="64"/>
                  <a:pt x="0" y="64"/>
                  <a:pt x="0" y="64"/>
                </a:cubicBezTo>
                <a:cubicBezTo>
                  <a:pt x="18" y="60"/>
                  <a:pt x="18" y="60"/>
                  <a:pt x="18" y="60"/>
                </a:cubicBezTo>
                <a:cubicBezTo>
                  <a:pt x="55" y="23"/>
                  <a:pt x="55" y="23"/>
                  <a:pt x="55" y="23"/>
                </a:cubicBezTo>
                <a:cubicBezTo>
                  <a:pt x="41" y="9"/>
                  <a:pt x="41" y="9"/>
                  <a:pt x="41" y="9"/>
                </a:cubicBezTo>
                <a:lnTo>
                  <a:pt x="4" y="46"/>
                </a:lnTo>
                <a:close/>
                <a:moveTo>
                  <a:pt x="45" y="23"/>
                </a:moveTo>
                <a:cubicBezTo>
                  <a:pt x="17" y="51"/>
                  <a:pt x="17" y="51"/>
                  <a:pt x="17" y="51"/>
                </a:cubicBezTo>
                <a:cubicBezTo>
                  <a:pt x="13" y="47"/>
                  <a:pt x="13" y="47"/>
                  <a:pt x="13" y="47"/>
                </a:cubicBezTo>
                <a:cubicBezTo>
                  <a:pt x="41" y="19"/>
                  <a:pt x="41" y="19"/>
                  <a:pt x="41" y="19"/>
                </a:cubicBezTo>
                <a:lnTo>
                  <a:pt x="45" y="23"/>
                </a:lnTo>
                <a:close/>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24" name="Freeform 73"/>
          <p:cNvSpPr>
            <a:spLocks noEditPoints="1"/>
          </p:cNvSpPr>
          <p:nvPr/>
        </p:nvSpPr>
        <p:spPr bwMode="auto">
          <a:xfrm flipV="1">
            <a:off x="2287152" y="970781"/>
            <a:ext cx="656690" cy="491428"/>
          </a:xfrm>
          <a:custGeom>
            <a:avLst/>
            <a:gdLst>
              <a:gd name="T0" fmla="*/ 56 w 64"/>
              <a:gd name="T1" fmla="*/ 8 h 48"/>
              <a:gd name="T2" fmla="*/ 56 w 64"/>
              <a:gd name="T3" fmla="*/ 0 h 48"/>
              <a:gd name="T4" fmla="*/ 0 w 64"/>
              <a:gd name="T5" fmla="*/ 0 h 48"/>
              <a:gd name="T6" fmla="*/ 0 w 64"/>
              <a:gd name="T7" fmla="*/ 44 h 48"/>
              <a:gd name="T8" fmla="*/ 4 w 64"/>
              <a:gd name="T9" fmla="*/ 48 h 48"/>
              <a:gd name="T10" fmla="*/ 58 w 64"/>
              <a:gd name="T11" fmla="*/ 48 h 48"/>
              <a:gd name="T12" fmla="*/ 64 w 64"/>
              <a:gd name="T13" fmla="*/ 42 h 48"/>
              <a:gd name="T14" fmla="*/ 64 w 64"/>
              <a:gd name="T15" fmla="*/ 8 h 48"/>
              <a:gd name="T16" fmla="*/ 56 w 64"/>
              <a:gd name="T17" fmla="*/ 8 h 48"/>
              <a:gd name="T18" fmla="*/ 52 w 64"/>
              <a:gd name="T19" fmla="*/ 44 h 48"/>
              <a:gd name="T20" fmla="*/ 4 w 64"/>
              <a:gd name="T21" fmla="*/ 44 h 48"/>
              <a:gd name="T22" fmla="*/ 4 w 64"/>
              <a:gd name="T23" fmla="*/ 4 h 48"/>
              <a:gd name="T24" fmla="*/ 52 w 64"/>
              <a:gd name="T25" fmla="*/ 4 h 48"/>
              <a:gd name="T26" fmla="*/ 52 w 64"/>
              <a:gd name="T27" fmla="*/ 44 h 48"/>
              <a:gd name="T28" fmla="*/ 8 w 64"/>
              <a:gd name="T29" fmla="*/ 12 h 48"/>
              <a:gd name="T30" fmla="*/ 48 w 64"/>
              <a:gd name="T31" fmla="*/ 12 h 48"/>
              <a:gd name="T32" fmla="*/ 48 w 64"/>
              <a:gd name="T33" fmla="*/ 16 h 48"/>
              <a:gd name="T34" fmla="*/ 8 w 64"/>
              <a:gd name="T35" fmla="*/ 16 h 48"/>
              <a:gd name="T36" fmla="*/ 8 w 64"/>
              <a:gd name="T37" fmla="*/ 12 h 48"/>
              <a:gd name="T38" fmla="*/ 32 w 64"/>
              <a:gd name="T39" fmla="*/ 20 h 48"/>
              <a:gd name="T40" fmla="*/ 48 w 64"/>
              <a:gd name="T41" fmla="*/ 20 h 48"/>
              <a:gd name="T42" fmla="*/ 48 w 64"/>
              <a:gd name="T43" fmla="*/ 24 h 48"/>
              <a:gd name="T44" fmla="*/ 32 w 64"/>
              <a:gd name="T45" fmla="*/ 24 h 48"/>
              <a:gd name="T46" fmla="*/ 32 w 64"/>
              <a:gd name="T47" fmla="*/ 20 h 48"/>
              <a:gd name="T48" fmla="*/ 32 w 64"/>
              <a:gd name="T49" fmla="*/ 28 h 48"/>
              <a:gd name="T50" fmla="*/ 48 w 64"/>
              <a:gd name="T51" fmla="*/ 28 h 48"/>
              <a:gd name="T52" fmla="*/ 48 w 64"/>
              <a:gd name="T53" fmla="*/ 32 h 48"/>
              <a:gd name="T54" fmla="*/ 32 w 64"/>
              <a:gd name="T55" fmla="*/ 32 h 48"/>
              <a:gd name="T56" fmla="*/ 32 w 64"/>
              <a:gd name="T57" fmla="*/ 28 h 48"/>
              <a:gd name="T58" fmla="*/ 32 w 64"/>
              <a:gd name="T59" fmla="*/ 36 h 48"/>
              <a:gd name="T60" fmla="*/ 44 w 64"/>
              <a:gd name="T61" fmla="*/ 36 h 48"/>
              <a:gd name="T62" fmla="*/ 44 w 64"/>
              <a:gd name="T63" fmla="*/ 40 h 48"/>
              <a:gd name="T64" fmla="*/ 32 w 64"/>
              <a:gd name="T65" fmla="*/ 40 h 48"/>
              <a:gd name="T66" fmla="*/ 32 w 64"/>
              <a:gd name="T67" fmla="*/ 36 h 48"/>
              <a:gd name="T68" fmla="*/ 8 w 64"/>
              <a:gd name="T69" fmla="*/ 20 h 48"/>
              <a:gd name="T70" fmla="*/ 28 w 64"/>
              <a:gd name="T71" fmla="*/ 20 h 48"/>
              <a:gd name="T72" fmla="*/ 28 w 64"/>
              <a:gd name="T73" fmla="*/ 40 h 48"/>
              <a:gd name="T74" fmla="*/ 8 w 64"/>
              <a:gd name="T75" fmla="*/ 40 h 48"/>
              <a:gd name="T76" fmla="*/ 8 w 64"/>
              <a:gd name="T77" fmla="*/ 2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4" h="48">
                <a:moveTo>
                  <a:pt x="56" y="8"/>
                </a:moveTo>
                <a:cubicBezTo>
                  <a:pt x="56" y="0"/>
                  <a:pt x="56" y="0"/>
                  <a:pt x="56" y="0"/>
                </a:cubicBezTo>
                <a:cubicBezTo>
                  <a:pt x="0" y="0"/>
                  <a:pt x="0" y="0"/>
                  <a:pt x="0" y="0"/>
                </a:cubicBezTo>
                <a:cubicBezTo>
                  <a:pt x="0" y="44"/>
                  <a:pt x="0" y="44"/>
                  <a:pt x="0" y="44"/>
                </a:cubicBezTo>
                <a:cubicBezTo>
                  <a:pt x="0" y="46"/>
                  <a:pt x="2" y="48"/>
                  <a:pt x="4" y="48"/>
                </a:cubicBezTo>
                <a:cubicBezTo>
                  <a:pt x="58" y="48"/>
                  <a:pt x="58" y="48"/>
                  <a:pt x="58" y="48"/>
                </a:cubicBezTo>
                <a:cubicBezTo>
                  <a:pt x="61" y="48"/>
                  <a:pt x="64" y="45"/>
                  <a:pt x="64" y="42"/>
                </a:cubicBezTo>
                <a:cubicBezTo>
                  <a:pt x="64" y="8"/>
                  <a:pt x="64" y="8"/>
                  <a:pt x="64" y="8"/>
                </a:cubicBezTo>
                <a:lnTo>
                  <a:pt x="56" y="8"/>
                </a:lnTo>
                <a:close/>
                <a:moveTo>
                  <a:pt x="52" y="44"/>
                </a:moveTo>
                <a:cubicBezTo>
                  <a:pt x="4" y="44"/>
                  <a:pt x="4" y="44"/>
                  <a:pt x="4" y="44"/>
                </a:cubicBezTo>
                <a:cubicBezTo>
                  <a:pt x="4" y="4"/>
                  <a:pt x="4" y="4"/>
                  <a:pt x="4" y="4"/>
                </a:cubicBezTo>
                <a:cubicBezTo>
                  <a:pt x="52" y="4"/>
                  <a:pt x="52" y="4"/>
                  <a:pt x="52" y="4"/>
                </a:cubicBezTo>
                <a:lnTo>
                  <a:pt x="52" y="44"/>
                </a:lnTo>
                <a:close/>
                <a:moveTo>
                  <a:pt x="8" y="12"/>
                </a:moveTo>
                <a:cubicBezTo>
                  <a:pt x="48" y="12"/>
                  <a:pt x="48" y="12"/>
                  <a:pt x="48" y="12"/>
                </a:cubicBezTo>
                <a:cubicBezTo>
                  <a:pt x="48" y="16"/>
                  <a:pt x="48" y="16"/>
                  <a:pt x="48" y="16"/>
                </a:cubicBezTo>
                <a:cubicBezTo>
                  <a:pt x="8" y="16"/>
                  <a:pt x="8" y="16"/>
                  <a:pt x="8" y="16"/>
                </a:cubicBezTo>
                <a:lnTo>
                  <a:pt x="8" y="12"/>
                </a:lnTo>
                <a:close/>
                <a:moveTo>
                  <a:pt x="32" y="20"/>
                </a:moveTo>
                <a:cubicBezTo>
                  <a:pt x="48" y="20"/>
                  <a:pt x="48" y="20"/>
                  <a:pt x="48" y="20"/>
                </a:cubicBezTo>
                <a:cubicBezTo>
                  <a:pt x="48" y="24"/>
                  <a:pt x="48" y="24"/>
                  <a:pt x="48" y="24"/>
                </a:cubicBezTo>
                <a:cubicBezTo>
                  <a:pt x="32" y="24"/>
                  <a:pt x="32" y="24"/>
                  <a:pt x="32" y="24"/>
                </a:cubicBezTo>
                <a:lnTo>
                  <a:pt x="32" y="20"/>
                </a:lnTo>
                <a:close/>
                <a:moveTo>
                  <a:pt x="32" y="28"/>
                </a:moveTo>
                <a:cubicBezTo>
                  <a:pt x="48" y="28"/>
                  <a:pt x="48" y="28"/>
                  <a:pt x="48" y="28"/>
                </a:cubicBezTo>
                <a:cubicBezTo>
                  <a:pt x="48" y="32"/>
                  <a:pt x="48" y="32"/>
                  <a:pt x="48" y="32"/>
                </a:cubicBezTo>
                <a:cubicBezTo>
                  <a:pt x="32" y="32"/>
                  <a:pt x="32" y="32"/>
                  <a:pt x="32" y="32"/>
                </a:cubicBezTo>
                <a:lnTo>
                  <a:pt x="32" y="28"/>
                </a:lnTo>
                <a:close/>
                <a:moveTo>
                  <a:pt x="32" y="36"/>
                </a:moveTo>
                <a:cubicBezTo>
                  <a:pt x="44" y="36"/>
                  <a:pt x="44" y="36"/>
                  <a:pt x="44" y="36"/>
                </a:cubicBezTo>
                <a:cubicBezTo>
                  <a:pt x="44" y="40"/>
                  <a:pt x="44" y="40"/>
                  <a:pt x="44" y="40"/>
                </a:cubicBezTo>
                <a:cubicBezTo>
                  <a:pt x="32" y="40"/>
                  <a:pt x="32" y="40"/>
                  <a:pt x="32" y="40"/>
                </a:cubicBezTo>
                <a:lnTo>
                  <a:pt x="32" y="36"/>
                </a:lnTo>
                <a:close/>
                <a:moveTo>
                  <a:pt x="8" y="20"/>
                </a:moveTo>
                <a:cubicBezTo>
                  <a:pt x="28" y="20"/>
                  <a:pt x="28" y="20"/>
                  <a:pt x="28" y="20"/>
                </a:cubicBezTo>
                <a:cubicBezTo>
                  <a:pt x="28" y="40"/>
                  <a:pt x="28" y="40"/>
                  <a:pt x="28" y="40"/>
                </a:cubicBezTo>
                <a:cubicBezTo>
                  <a:pt x="8" y="40"/>
                  <a:pt x="8" y="40"/>
                  <a:pt x="8" y="40"/>
                </a:cubicBezTo>
                <a:lnTo>
                  <a:pt x="8" y="20"/>
                </a:lnTo>
                <a:close/>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5" name="Rectangle 4">
            <a:hlinkClick r:id="" action="ppaction://noaction" highlightClick="1"/>
          </p:cNvPr>
          <p:cNvSpPr/>
          <p:nvPr/>
        </p:nvSpPr>
        <p:spPr>
          <a:xfrm rot="16200000">
            <a:off x="5926019" y="-5936411"/>
            <a:ext cx="319176"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5865909" y="-831069"/>
            <a:ext cx="46018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 name="Rectangle 2"/>
          <p:cNvSpPr/>
          <p:nvPr/>
        </p:nvSpPr>
        <p:spPr>
          <a:xfrm rot="16200000">
            <a:off x="5359931" y="29137"/>
            <a:ext cx="1472131"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9" name="TextBox 18"/>
          <p:cNvSpPr txBox="1"/>
          <p:nvPr/>
        </p:nvSpPr>
        <p:spPr>
          <a:xfrm>
            <a:off x="1" y="5783985"/>
            <a:ext cx="12111486" cy="861774"/>
          </a:xfrm>
          <a:prstGeom prst="rect">
            <a:avLst/>
          </a:prstGeom>
          <a:noFill/>
        </p:spPr>
        <p:txBody>
          <a:bodyPr wrap="square" rtlCol="0">
            <a:spAutoFit/>
          </a:bodyPr>
          <a:lstStyle/>
          <a:p>
            <a:pPr algn="ctr"/>
            <a:r>
              <a:rPr lang="en-US" sz="3200" dirty="0" smtClean="0">
                <a:solidFill>
                  <a:schemeClr val="bg2">
                    <a:lumMod val="75000"/>
                  </a:schemeClr>
                </a:solidFill>
              </a:rPr>
              <a:t>SUMMARY</a:t>
            </a:r>
          </a:p>
          <a:p>
            <a:pPr algn="ctr"/>
            <a:r>
              <a:rPr lang="en-US" dirty="0" smtClean="0">
                <a:solidFill>
                  <a:schemeClr val="bg2">
                    <a:lumMod val="75000"/>
                  </a:schemeClr>
                </a:solidFill>
              </a:rPr>
              <a:t>TAREGETING &amp; RECURITING</a:t>
            </a:r>
            <a:endParaRPr lang="en-US" dirty="0">
              <a:solidFill>
                <a:schemeClr val="bg2">
                  <a:lumMod val="75000"/>
                </a:schemeClr>
              </a:solidFill>
            </a:endParaRPr>
          </a:p>
        </p:txBody>
      </p:sp>
      <p:sp>
        <p:nvSpPr>
          <p:cNvPr id="20" name="TextBox 19"/>
          <p:cNvSpPr txBox="1"/>
          <p:nvPr/>
        </p:nvSpPr>
        <p:spPr>
          <a:xfrm>
            <a:off x="1130506" y="5043823"/>
            <a:ext cx="9729138" cy="369332"/>
          </a:xfrm>
          <a:prstGeom prst="rect">
            <a:avLst/>
          </a:prstGeom>
          <a:noFill/>
        </p:spPr>
        <p:txBody>
          <a:bodyPr wrap="square" rtlCol="0">
            <a:spAutoFit/>
          </a:bodyPr>
          <a:lstStyle/>
          <a:p>
            <a:pPr algn="ctr"/>
            <a:r>
              <a:rPr lang="en-US" b="1" dirty="0" smtClean="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Things to Remember</a:t>
            </a:r>
            <a:endParaRPr lang="en-US" b="1" dirty="0">
              <a:solidFill>
                <a:schemeClr val="bg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graphicFrame>
        <p:nvGraphicFramePr>
          <p:cNvPr id="6" name="Table 5"/>
          <p:cNvGraphicFramePr>
            <a:graphicFrameLocks noGrp="1"/>
          </p:cNvGraphicFramePr>
          <p:nvPr>
            <p:extLst>
              <p:ext uri="{D42A27DB-BD31-4B8C-83A1-F6EECF244321}">
                <p14:modId xmlns:p14="http://schemas.microsoft.com/office/powerpoint/2010/main" val="2774857054"/>
              </p:ext>
            </p:extLst>
          </p:nvPr>
        </p:nvGraphicFramePr>
        <p:xfrm>
          <a:off x="2052102" y="673406"/>
          <a:ext cx="5386717" cy="3931920"/>
        </p:xfrm>
        <a:graphic>
          <a:graphicData uri="http://schemas.openxmlformats.org/drawingml/2006/table">
            <a:tbl>
              <a:tblPr firstRow="1" bandRow="1">
                <a:tableStyleId>{5C22544A-7EE6-4342-B048-85BDC9FD1C3A}</a:tableStyleId>
              </a:tblPr>
              <a:tblGrid>
                <a:gridCol w="1203118"/>
                <a:gridCol w="4183599"/>
              </a:tblGrid>
              <a:tr h="914234">
                <a:tc>
                  <a:txBody>
                    <a:bodyPr/>
                    <a:lstStyle/>
                    <a:p>
                      <a:endParaRPr lang="en-US" dirty="0" smtClean="0"/>
                    </a:p>
                    <a:p>
                      <a:endParaRPr lang="en-US" dirty="0" smtClean="0"/>
                    </a:p>
                    <a:p>
                      <a:endParaRPr lang="en-US" dirty="0" smtClean="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b="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550">
                <a:tc>
                  <a:txBody>
                    <a:bodyPr/>
                    <a:lstStyle/>
                    <a:p>
                      <a:endParaRPr lang="en-US" dirty="0" smtClean="0"/>
                    </a:p>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600" dirty="0" smtClean="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9" name="Freeform 303"/>
          <p:cNvSpPr>
            <a:spLocks noChangeAspect="1" noEditPoints="1"/>
          </p:cNvSpPr>
          <p:nvPr/>
        </p:nvSpPr>
        <p:spPr bwMode="auto">
          <a:xfrm>
            <a:off x="2374416" y="1847458"/>
            <a:ext cx="444170" cy="517060"/>
          </a:xfrm>
          <a:custGeom>
            <a:avLst/>
            <a:gdLst>
              <a:gd name="T0" fmla="*/ 48 w 48"/>
              <a:gd name="T1" fmla="*/ 3 h 56"/>
              <a:gd name="T2" fmla="*/ 48 w 48"/>
              <a:gd name="T3" fmla="*/ 1 h 56"/>
              <a:gd name="T4" fmla="*/ 46 w 48"/>
              <a:gd name="T5" fmla="*/ 0 h 56"/>
              <a:gd name="T6" fmla="*/ 2 w 48"/>
              <a:gd name="T7" fmla="*/ 0 h 56"/>
              <a:gd name="T8" fmla="*/ 0 w 48"/>
              <a:gd name="T9" fmla="*/ 1 h 56"/>
              <a:gd name="T10" fmla="*/ 0 w 48"/>
              <a:gd name="T11" fmla="*/ 3 h 56"/>
              <a:gd name="T12" fmla="*/ 20 w 48"/>
              <a:gd name="T13" fmla="*/ 28 h 56"/>
              <a:gd name="T14" fmla="*/ 20 w 48"/>
              <a:gd name="T15" fmla="*/ 52 h 56"/>
              <a:gd name="T16" fmla="*/ 14 w 48"/>
              <a:gd name="T17" fmla="*/ 52 h 56"/>
              <a:gd name="T18" fmla="*/ 12 w 48"/>
              <a:gd name="T19" fmla="*/ 54 h 56"/>
              <a:gd name="T20" fmla="*/ 14 w 48"/>
              <a:gd name="T21" fmla="*/ 56 h 56"/>
              <a:gd name="T22" fmla="*/ 34 w 48"/>
              <a:gd name="T23" fmla="*/ 56 h 56"/>
              <a:gd name="T24" fmla="*/ 36 w 48"/>
              <a:gd name="T25" fmla="*/ 54 h 56"/>
              <a:gd name="T26" fmla="*/ 34 w 48"/>
              <a:gd name="T27" fmla="*/ 52 h 56"/>
              <a:gd name="T28" fmla="*/ 28 w 48"/>
              <a:gd name="T29" fmla="*/ 52 h 56"/>
              <a:gd name="T30" fmla="*/ 28 w 48"/>
              <a:gd name="T31" fmla="*/ 28 h 56"/>
              <a:gd name="T32" fmla="*/ 48 w 48"/>
              <a:gd name="T33" fmla="*/ 3 h 56"/>
              <a:gd name="T34" fmla="*/ 42 w 48"/>
              <a:gd name="T35" fmla="*/ 4 h 56"/>
              <a:gd name="T36" fmla="*/ 36 w 48"/>
              <a:gd name="T37" fmla="*/ 12 h 56"/>
              <a:gd name="T38" fmla="*/ 12 w 48"/>
              <a:gd name="T39" fmla="*/ 12 h 56"/>
              <a:gd name="T40" fmla="*/ 6 w 48"/>
              <a:gd name="T41" fmla="*/ 4 h 56"/>
              <a:gd name="T42" fmla="*/ 42 w 48"/>
              <a:gd name="T43"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6">
                <a:moveTo>
                  <a:pt x="48" y="3"/>
                </a:moveTo>
                <a:cubicBezTo>
                  <a:pt x="48" y="3"/>
                  <a:pt x="48" y="2"/>
                  <a:pt x="48" y="1"/>
                </a:cubicBezTo>
                <a:cubicBezTo>
                  <a:pt x="47" y="0"/>
                  <a:pt x="47" y="0"/>
                  <a:pt x="46" y="0"/>
                </a:cubicBezTo>
                <a:cubicBezTo>
                  <a:pt x="2" y="0"/>
                  <a:pt x="2" y="0"/>
                  <a:pt x="2" y="0"/>
                </a:cubicBezTo>
                <a:cubicBezTo>
                  <a:pt x="1" y="0"/>
                  <a:pt x="1" y="0"/>
                  <a:pt x="0" y="1"/>
                </a:cubicBezTo>
                <a:cubicBezTo>
                  <a:pt x="0" y="2"/>
                  <a:pt x="0" y="3"/>
                  <a:pt x="0" y="3"/>
                </a:cubicBezTo>
                <a:cubicBezTo>
                  <a:pt x="20" y="28"/>
                  <a:pt x="20" y="28"/>
                  <a:pt x="20" y="28"/>
                </a:cubicBezTo>
                <a:cubicBezTo>
                  <a:pt x="20" y="52"/>
                  <a:pt x="20" y="52"/>
                  <a:pt x="20" y="52"/>
                </a:cubicBezTo>
                <a:cubicBezTo>
                  <a:pt x="14" y="52"/>
                  <a:pt x="14" y="52"/>
                  <a:pt x="14" y="52"/>
                </a:cubicBezTo>
                <a:cubicBezTo>
                  <a:pt x="13" y="52"/>
                  <a:pt x="12" y="53"/>
                  <a:pt x="12" y="54"/>
                </a:cubicBezTo>
                <a:cubicBezTo>
                  <a:pt x="12" y="55"/>
                  <a:pt x="13" y="56"/>
                  <a:pt x="14" y="56"/>
                </a:cubicBezTo>
                <a:cubicBezTo>
                  <a:pt x="34" y="56"/>
                  <a:pt x="34" y="56"/>
                  <a:pt x="34" y="56"/>
                </a:cubicBezTo>
                <a:cubicBezTo>
                  <a:pt x="35" y="56"/>
                  <a:pt x="36" y="55"/>
                  <a:pt x="36" y="54"/>
                </a:cubicBezTo>
                <a:cubicBezTo>
                  <a:pt x="36" y="53"/>
                  <a:pt x="35" y="52"/>
                  <a:pt x="34" y="52"/>
                </a:cubicBezTo>
                <a:cubicBezTo>
                  <a:pt x="28" y="52"/>
                  <a:pt x="28" y="52"/>
                  <a:pt x="28" y="52"/>
                </a:cubicBezTo>
                <a:cubicBezTo>
                  <a:pt x="28" y="28"/>
                  <a:pt x="28" y="28"/>
                  <a:pt x="28" y="28"/>
                </a:cubicBezTo>
                <a:lnTo>
                  <a:pt x="48" y="3"/>
                </a:lnTo>
                <a:close/>
                <a:moveTo>
                  <a:pt x="42" y="4"/>
                </a:moveTo>
                <a:cubicBezTo>
                  <a:pt x="36" y="12"/>
                  <a:pt x="36" y="12"/>
                  <a:pt x="36" y="12"/>
                </a:cubicBezTo>
                <a:cubicBezTo>
                  <a:pt x="12" y="12"/>
                  <a:pt x="12" y="12"/>
                  <a:pt x="12" y="12"/>
                </a:cubicBezTo>
                <a:cubicBezTo>
                  <a:pt x="6" y="4"/>
                  <a:pt x="6" y="4"/>
                  <a:pt x="6" y="4"/>
                </a:cubicBezTo>
                <a:cubicBezTo>
                  <a:pt x="42" y="4"/>
                  <a:pt x="42" y="4"/>
                  <a:pt x="42" y="4"/>
                </a:cubicBezTo>
                <a:close/>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40" name="Freeform 233"/>
          <p:cNvSpPr>
            <a:spLocks noChangeAspect="1" noEditPoints="1"/>
          </p:cNvSpPr>
          <p:nvPr/>
        </p:nvSpPr>
        <p:spPr bwMode="auto">
          <a:xfrm>
            <a:off x="2304346" y="2659023"/>
            <a:ext cx="636126" cy="570538"/>
          </a:xfrm>
          <a:custGeom>
            <a:avLst/>
            <a:gdLst>
              <a:gd name="T0" fmla="*/ 30 w 72"/>
              <a:gd name="T1" fmla="*/ 8 h 64"/>
              <a:gd name="T2" fmla="*/ 21 w 72"/>
              <a:gd name="T3" fmla="*/ 9 h 64"/>
              <a:gd name="T4" fmla="*/ 14 w 72"/>
              <a:gd name="T5" fmla="*/ 13 h 64"/>
              <a:gd name="T6" fmla="*/ 8 w 72"/>
              <a:gd name="T7" fmla="*/ 24 h 64"/>
              <a:gd name="T8" fmla="*/ 10 w 72"/>
              <a:gd name="T9" fmla="*/ 31 h 64"/>
              <a:gd name="T10" fmla="*/ 16 w 72"/>
              <a:gd name="T11" fmla="*/ 36 h 64"/>
              <a:gd name="T12" fmla="*/ 19 w 72"/>
              <a:gd name="T13" fmla="*/ 42 h 64"/>
              <a:gd name="T14" fmla="*/ 19 w 72"/>
              <a:gd name="T15" fmla="*/ 43 h 64"/>
              <a:gd name="T16" fmla="*/ 20 w 72"/>
              <a:gd name="T17" fmla="*/ 43 h 64"/>
              <a:gd name="T18" fmla="*/ 25 w 72"/>
              <a:gd name="T19" fmla="*/ 40 h 64"/>
              <a:gd name="T20" fmla="*/ 26 w 72"/>
              <a:gd name="T21" fmla="*/ 40 h 64"/>
              <a:gd name="T22" fmla="*/ 30 w 72"/>
              <a:gd name="T23" fmla="*/ 41 h 64"/>
              <a:gd name="T24" fmla="*/ 39 w 72"/>
              <a:gd name="T25" fmla="*/ 39 h 64"/>
              <a:gd name="T26" fmla="*/ 46 w 72"/>
              <a:gd name="T27" fmla="*/ 35 h 64"/>
              <a:gd name="T28" fmla="*/ 52 w 72"/>
              <a:gd name="T29" fmla="*/ 24 h 64"/>
              <a:gd name="T30" fmla="*/ 46 w 72"/>
              <a:gd name="T31" fmla="*/ 13 h 64"/>
              <a:gd name="T32" fmla="*/ 39 w 72"/>
              <a:gd name="T33" fmla="*/ 9 h 64"/>
              <a:gd name="T34" fmla="*/ 30 w 72"/>
              <a:gd name="T35" fmla="*/ 8 h 64"/>
              <a:gd name="T36" fmla="*/ 30 w 72"/>
              <a:gd name="T37" fmla="*/ 0 h 64"/>
              <a:gd name="T38" fmla="*/ 30 w 72"/>
              <a:gd name="T39" fmla="*/ 0 h 64"/>
              <a:gd name="T40" fmla="*/ 60 w 72"/>
              <a:gd name="T41" fmla="*/ 24 h 64"/>
              <a:gd name="T42" fmla="*/ 30 w 72"/>
              <a:gd name="T43" fmla="*/ 49 h 64"/>
              <a:gd name="T44" fmla="*/ 25 w 72"/>
              <a:gd name="T45" fmla="*/ 48 h 64"/>
              <a:gd name="T46" fmla="*/ 4 w 72"/>
              <a:gd name="T47" fmla="*/ 56 h 64"/>
              <a:gd name="T48" fmla="*/ 4 w 72"/>
              <a:gd name="T49" fmla="*/ 54 h 64"/>
              <a:gd name="T50" fmla="*/ 11 w 72"/>
              <a:gd name="T51" fmla="*/ 45 h 64"/>
              <a:gd name="T52" fmla="*/ 11 w 72"/>
              <a:gd name="T53" fmla="*/ 43 h 64"/>
              <a:gd name="T54" fmla="*/ 0 w 72"/>
              <a:gd name="T55" fmla="*/ 24 h 64"/>
              <a:gd name="T56" fmla="*/ 30 w 72"/>
              <a:gd name="T57" fmla="*/ 0 h 64"/>
              <a:gd name="T58" fmla="*/ 62 w 72"/>
              <a:gd name="T59" fmla="*/ 54 h 64"/>
              <a:gd name="T60" fmla="*/ 68 w 72"/>
              <a:gd name="T61" fmla="*/ 63 h 64"/>
              <a:gd name="T62" fmla="*/ 68 w 72"/>
              <a:gd name="T63" fmla="*/ 64 h 64"/>
              <a:gd name="T64" fmla="*/ 50 w 72"/>
              <a:gd name="T65" fmla="*/ 57 h 64"/>
              <a:gd name="T66" fmla="*/ 46 w 72"/>
              <a:gd name="T67" fmla="*/ 58 h 64"/>
              <a:gd name="T68" fmla="*/ 30 w 72"/>
              <a:gd name="T69" fmla="*/ 53 h 64"/>
              <a:gd name="T70" fmla="*/ 54 w 72"/>
              <a:gd name="T71" fmla="*/ 45 h 64"/>
              <a:gd name="T72" fmla="*/ 62 w 72"/>
              <a:gd name="T73" fmla="*/ 36 h 64"/>
              <a:gd name="T74" fmla="*/ 65 w 72"/>
              <a:gd name="T75" fmla="*/ 24 h 64"/>
              <a:gd name="T76" fmla="*/ 65 w 72"/>
              <a:gd name="T77" fmla="*/ 22 h 64"/>
              <a:gd name="T78" fmla="*/ 72 w 72"/>
              <a:gd name="T79" fmla="*/ 37 h 64"/>
              <a:gd name="T80" fmla="*/ 62 w 72"/>
              <a:gd name="T81" fmla="*/ 53 h 64"/>
              <a:gd name="T82" fmla="*/ 62 w 72"/>
              <a:gd name="T8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2" h="64">
                <a:moveTo>
                  <a:pt x="30" y="8"/>
                </a:moveTo>
                <a:cubicBezTo>
                  <a:pt x="27" y="8"/>
                  <a:pt x="24" y="8"/>
                  <a:pt x="21" y="9"/>
                </a:cubicBezTo>
                <a:cubicBezTo>
                  <a:pt x="18" y="10"/>
                  <a:pt x="16" y="12"/>
                  <a:pt x="14" y="13"/>
                </a:cubicBezTo>
                <a:cubicBezTo>
                  <a:pt x="10" y="16"/>
                  <a:pt x="8" y="20"/>
                  <a:pt x="8" y="24"/>
                </a:cubicBezTo>
                <a:cubicBezTo>
                  <a:pt x="8" y="27"/>
                  <a:pt x="9" y="29"/>
                  <a:pt x="10" y="31"/>
                </a:cubicBezTo>
                <a:cubicBezTo>
                  <a:pt x="11" y="33"/>
                  <a:pt x="13" y="35"/>
                  <a:pt x="16" y="36"/>
                </a:cubicBezTo>
                <a:cubicBezTo>
                  <a:pt x="17" y="38"/>
                  <a:pt x="19" y="40"/>
                  <a:pt x="19" y="42"/>
                </a:cubicBezTo>
                <a:cubicBezTo>
                  <a:pt x="19" y="42"/>
                  <a:pt x="19" y="43"/>
                  <a:pt x="19" y="43"/>
                </a:cubicBezTo>
                <a:cubicBezTo>
                  <a:pt x="19" y="43"/>
                  <a:pt x="20" y="43"/>
                  <a:pt x="20" y="43"/>
                </a:cubicBezTo>
                <a:cubicBezTo>
                  <a:pt x="21" y="41"/>
                  <a:pt x="23" y="40"/>
                  <a:pt x="25" y="40"/>
                </a:cubicBezTo>
                <a:cubicBezTo>
                  <a:pt x="26" y="40"/>
                  <a:pt x="26" y="40"/>
                  <a:pt x="26" y="40"/>
                </a:cubicBezTo>
                <a:cubicBezTo>
                  <a:pt x="28" y="40"/>
                  <a:pt x="29" y="41"/>
                  <a:pt x="30" y="41"/>
                </a:cubicBezTo>
                <a:cubicBezTo>
                  <a:pt x="33" y="41"/>
                  <a:pt x="36" y="40"/>
                  <a:pt x="39" y="39"/>
                </a:cubicBezTo>
                <a:cubicBezTo>
                  <a:pt x="42" y="38"/>
                  <a:pt x="44" y="37"/>
                  <a:pt x="46" y="35"/>
                </a:cubicBezTo>
                <a:cubicBezTo>
                  <a:pt x="50" y="32"/>
                  <a:pt x="52" y="28"/>
                  <a:pt x="52" y="24"/>
                </a:cubicBezTo>
                <a:cubicBezTo>
                  <a:pt x="52" y="20"/>
                  <a:pt x="50" y="16"/>
                  <a:pt x="46" y="13"/>
                </a:cubicBezTo>
                <a:cubicBezTo>
                  <a:pt x="44" y="12"/>
                  <a:pt x="42" y="10"/>
                  <a:pt x="39" y="9"/>
                </a:cubicBezTo>
                <a:cubicBezTo>
                  <a:pt x="36" y="8"/>
                  <a:pt x="33" y="8"/>
                  <a:pt x="30" y="8"/>
                </a:cubicBezTo>
                <a:close/>
                <a:moveTo>
                  <a:pt x="30" y="0"/>
                </a:moveTo>
                <a:cubicBezTo>
                  <a:pt x="30" y="0"/>
                  <a:pt x="30" y="0"/>
                  <a:pt x="30" y="0"/>
                </a:cubicBezTo>
                <a:cubicBezTo>
                  <a:pt x="47" y="0"/>
                  <a:pt x="60" y="11"/>
                  <a:pt x="60" y="24"/>
                </a:cubicBezTo>
                <a:cubicBezTo>
                  <a:pt x="60" y="38"/>
                  <a:pt x="47" y="49"/>
                  <a:pt x="30" y="49"/>
                </a:cubicBezTo>
                <a:cubicBezTo>
                  <a:pt x="28" y="49"/>
                  <a:pt x="27" y="48"/>
                  <a:pt x="25" y="48"/>
                </a:cubicBezTo>
                <a:cubicBezTo>
                  <a:pt x="19" y="55"/>
                  <a:pt x="11" y="56"/>
                  <a:pt x="4" y="56"/>
                </a:cubicBezTo>
                <a:cubicBezTo>
                  <a:pt x="4" y="54"/>
                  <a:pt x="4" y="54"/>
                  <a:pt x="4" y="54"/>
                </a:cubicBezTo>
                <a:cubicBezTo>
                  <a:pt x="8" y="52"/>
                  <a:pt x="11" y="49"/>
                  <a:pt x="11" y="45"/>
                </a:cubicBezTo>
                <a:cubicBezTo>
                  <a:pt x="11" y="44"/>
                  <a:pt x="11" y="44"/>
                  <a:pt x="11" y="43"/>
                </a:cubicBezTo>
                <a:cubicBezTo>
                  <a:pt x="4" y="39"/>
                  <a:pt x="0" y="32"/>
                  <a:pt x="0" y="24"/>
                </a:cubicBezTo>
                <a:cubicBezTo>
                  <a:pt x="0" y="11"/>
                  <a:pt x="13" y="0"/>
                  <a:pt x="30" y="0"/>
                </a:cubicBezTo>
                <a:close/>
                <a:moveTo>
                  <a:pt x="62" y="54"/>
                </a:moveTo>
                <a:cubicBezTo>
                  <a:pt x="62" y="58"/>
                  <a:pt x="65" y="61"/>
                  <a:pt x="68" y="63"/>
                </a:cubicBezTo>
                <a:cubicBezTo>
                  <a:pt x="68" y="64"/>
                  <a:pt x="68" y="64"/>
                  <a:pt x="68" y="64"/>
                </a:cubicBezTo>
                <a:cubicBezTo>
                  <a:pt x="62" y="64"/>
                  <a:pt x="56" y="63"/>
                  <a:pt x="50" y="57"/>
                </a:cubicBezTo>
                <a:cubicBezTo>
                  <a:pt x="49" y="58"/>
                  <a:pt x="47" y="58"/>
                  <a:pt x="46" y="58"/>
                </a:cubicBezTo>
                <a:cubicBezTo>
                  <a:pt x="40" y="58"/>
                  <a:pt x="35" y="56"/>
                  <a:pt x="30" y="53"/>
                </a:cubicBezTo>
                <a:cubicBezTo>
                  <a:pt x="39" y="53"/>
                  <a:pt x="48" y="50"/>
                  <a:pt x="54" y="45"/>
                </a:cubicBezTo>
                <a:cubicBezTo>
                  <a:pt x="57" y="42"/>
                  <a:pt x="60" y="39"/>
                  <a:pt x="62" y="36"/>
                </a:cubicBezTo>
                <a:cubicBezTo>
                  <a:pt x="64" y="32"/>
                  <a:pt x="65" y="28"/>
                  <a:pt x="65" y="24"/>
                </a:cubicBezTo>
                <a:cubicBezTo>
                  <a:pt x="65" y="24"/>
                  <a:pt x="65" y="23"/>
                  <a:pt x="65" y="22"/>
                </a:cubicBezTo>
                <a:cubicBezTo>
                  <a:pt x="69" y="26"/>
                  <a:pt x="72" y="31"/>
                  <a:pt x="72" y="37"/>
                </a:cubicBezTo>
                <a:cubicBezTo>
                  <a:pt x="72" y="43"/>
                  <a:pt x="68" y="49"/>
                  <a:pt x="62" y="53"/>
                </a:cubicBezTo>
                <a:cubicBezTo>
                  <a:pt x="62" y="53"/>
                  <a:pt x="62" y="54"/>
                  <a:pt x="62" y="54"/>
                </a:cubicBezTo>
              </a:path>
            </a:pathLst>
          </a:custGeom>
          <a:solidFill>
            <a:schemeClr val="tx2">
              <a:lumMod val="75000"/>
            </a:schemeClr>
          </a:solidFill>
          <a:ln>
            <a:noFill/>
          </a:ln>
        </p:spPr>
        <p:txBody>
          <a:bodyPr vert="horz" wrap="square" lIns="92172" tIns="46086" rIns="92172" bIns="46086" numCol="1" anchor="t" anchorCtr="0" compatLnSpc="1">
            <a:prstTxWarp prst="textNoShape">
              <a:avLst/>
            </a:prstTxWarp>
          </a:bodyPr>
          <a:lstStyle/>
          <a:p>
            <a:endParaRPr lang="bg-BG"/>
          </a:p>
        </p:txBody>
      </p:sp>
      <p:sp>
        <p:nvSpPr>
          <p:cNvPr id="7" name="TextBox 6"/>
          <p:cNvSpPr txBox="1"/>
          <p:nvPr/>
        </p:nvSpPr>
        <p:spPr>
          <a:xfrm>
            <a:off x="7717134" y="753626"/>
            <a:ext cx="4220308" cy="646331"/>
          </a:xfrm>
          <a:prstGeom prst="rect">
            <a:avLst/>
          </a:prstGeom>
          <a:noFill/>
        </p:spPr>
        <p:txBody>
          <a:bodyPr wrap="square" rtlCol="0">
            <a:spAutoFit/>
          </a:bodyPr>
          <a:lstStyle/>
          <a:p>
            <a:r>
              <a:rPr lang="en-US" sz="2000" dirty="0" smtClean="0">
                <a:solidFill>
                  <a:srgbClr val="C00000"/>
                </a:solidFill>
              </a:rPr>
              <a:t>A.</a:t>
            </a:r>
            <a:r>
              <a:rPr lang="en-US" sz="1600" dirty="0" smtClean="0"/>
              <a:t> </a:t>
            </a:r>
            <a:r>
              <a:rPr lang="en-US" sz="1600" dirty="0" smtClean="0">
                <a:solidFill>
                  <a:schemeClr val="tx2">
                    <a:lumMod val="75000"/>
                  </a:schemeClr>
                </a:solidFill>
              </a:rPr>
              <a:t>No matter your level of access, you may be targeted</a:t>
            </a:r>
            <a:endParaRPr lang="en-US" sz="1600" dirty="0">
              <a:solidFill>
                <a:schemeClr val="tx2">
                  <a:lumMod val="75000"/>
                </a:schemeClr>
              </a:solidFill>
            </a:endParaRPr>
          </a:p>
        </p:txBody>
      </p:sp>
      <p:sp>
        <p:nvSpPr>
          <p:cNvPr id="42" name="TextBox 41"/>
          <p:cNvSpPr txBox="1"/>
          <p:nvPr/>
        </p:nvSpPr>
        <p:spPr>
          <a:xfrm>
            <a:off x="7717134" y="1663771"/>
            <a:ext cx="4220308" cy="646331"/>
          </a:xfrm>
          <a:prstGeom prst="rect">
            <a:avLst/>
          </a:prstGeom>
          <a:noFill/>
        </p:spPr>
        <p:txBody>
          <a:bodyPr wrap="square" rtlCol="0">
            <a:spAutoFit/>
          </a:bodyPr>
          <a:lstStyle/>
          <a:p>
            <a:r>
              <a:rPr lang="en-US" sz="2000" dirty="0">
                <a:solidFill>
                  <a:srgbClr val="C00000"/>
                </a:solidFill>
              </a:rPr>
              <a:t>B</a:t>
            </a:r>
            <a:r>
              <a:rPr lang="en-US" sz="2000" dirty="0" smtClean="0">
                <a:solidFill>
                  <a:srgbClr val="C00000"/>
                </a:solidFill>
              </a:rPr>
              <a:t>.</a:t>
            </a:r>
            <a:r>
              <a:rPr lang="en-US" sz="1600" dirty="0" smtClean="0"/>
              <a:t> </a:t>
            </a:r>
            <a:r>
              <a:rPr lang="en-US" sz="1600" dirty="0" smtClean="0">
                <a:solidFill>
                  <a:schemeClr val="tx2">
                    <a:lumMod val="75000"/>
                  </a:schemeClr>
                </a:solidFill>
              </a:rPr>
              <a:t>If you suspect you’ve been targeted, report it immediately</a:t>
            </a:r>
            <a:endParaRPr lang="en-US" sz="1600" dirty="0">
              <a:solidFill>
                <a:schemeClr val="tx2">
                  <a:lumMod val="75000"/>
                </a:schemeClr>
              </a:solidFill>
            </a:endParaRPr>
          </a:p>
        </p:txBody>
      </p:sp>
      <p:sp>
        <p:nvSpPr>
          <p:cNvPr id="43" name="TextBox 42"/>
          <p:cNvSpPr txBox="1"/>
          <p:nvPr/>
        </p:nvSpPr>
        <p:spPr>
          <a:xfrm>
            <a:off x="7748905" y="2573916"/>
            <a:ext cx="4220308" cy="646331"/>
          </a:xfrm>
          <a:prstGeom prst="rect">
            <a:avLst/>
          </a:prstGeom>
          <a:noFill/>
        </p:spPr>
        <p:txBody>
          <a:bodyPr wrap="square" rtlCol="0">
            <a:spAutoFit/>
          </a:bodyPr>
          <a:lstStyle/>
          <a:p>
            <a:r>
              <a:rPr lang="en-US" sz="2000" dirty="0" smtClean="0">
                <a:solidFill>
                  <a:srgbClr val="C00000"/>
                </a:solidFill>
              </a:rPr>
              <a:t>C.</a:t>
            </a:r>
            <a:r>
              <a:rPr lang="en-US" sz="1600" dirty="0" smtClean="0"/>
              <a:t> </a:t>
            </a:r>
            <a:r>
              <a:rPr lang="en-US" sz="1600" dirty="0" smtClean="0">
                <a:solidFill>
                  <a:schemeClr val="tx2">
                    <a:lumMod val="75000"/>
                  </a:schemeClr>
                </a:solidFill>
              </a:rPr>
              <a:t>Targets are often approached in a non-threatening manner</a:t>
            </a:r>
            <a:endParaRPr lang="en-US" sz="1600" dirty="0">
              <a:solidFill>
                <a:schemeClr val="tx2">
                  <a:lumMod val="75000"/>
                </a:schemeClr>
              </a:solidFill>
            </a:endParaRPr>
          </a:p>
        </p:txBody>
      </p:sp>
      <p:sp>
        <p:nvSpPr>
          <p:cNvPr id="44" name="TextBox 43"/>
          <p:cNvSpPr txBox="1"/>
          <p:nvPr/>
        </p:nvSpPr>
        <p:spPr>
          <a:xfrm>
            <a:off x="7748905" y="3630895"/>
            <a:ext cx="4220308" cy="646331"/>
          </a:xfrm>
          <a:prstGeom prst="rect">
            <a:avLst/>
          </a:prstGeom>
          <a:noFill/>
        </p:spPr>
        <p:txBody>
          <a:bodyPr wrap="square" rtlCol="0">
            <a:spAutoFit/>
          </a:bodyPr>
          <a:lstStyle/>
          <a:p>
            <a:r>
              <a:rPr lang="en-US" sz="2000" dirty="0">
                <a:solidFill>
                  <a:srgbClr val="C00000"/>
                </a:solidFill>
              </a:rPr>
              <a:t>D</a:t>
            </a:r>
            <a:r>
              <a:rPr lang="en-US" sz="2000" dirty="0" smtClean="0">
                <a:solidFill>
                  <a:schemeClr val="tx2">
                    <a:lumMod val="75000"/>
                  </a:schemeClr>
                </a:solidFill>
              </a:rPr>
              <a:t>.</a:t>
            </a:r>
            <a:r>
              <a:rPr lang="en-US" sz="1600" dirty="0" smtClean="0">
                <a:solidFill>
                  <a:schemeClr val="tx2">
                    <a:lumMod val="75000"/>
                  </a:schemeClr>
                </a:solidFill>
              </a:rPr>
              <a:t> Tradeshows, business conferences, social events and social media are all points of interest</a:t>
            </a:r>
            <a:endParaRPr lang="en-US" sz="1600" dirty="0">
              <a:solidFill>
                <a:schemeClr val="tx2">
                  <a:lumMod val="75000"/>
                </a:schemeClr>
              </a:solidFill>
            </a:endParaRPr>
          </a:p>
        </p:txBody>
      </p:sp>
      <p:grpSp>
        <p:nvGrpSpPr>
          <p:cNvPr id="46" name="Group 45"/>
          <p:cNvGrpSpPr/>
          <p:nvPr/>
        </p:nvGrpSpPr>
        <p:grpSpPr>
          <a:xfrm>
            <a:off x="-22432" y="332533"/>
            <a:ext cx="12204039" cy="4715660"/>
            <a:chOff x="-126337" y="699191"/>
            <a:chExt cx="12204039" cy="4578882"/>
          </a:xfrm>
        </p:grpSpPr>
        <p:sp>
          <p:nvSpPr>
            <p:cNvPr id="47" name="Rectangle 46"/>
            <p:cNvSpPr/>
            <p:nvPr/>
          </p:nvSpPr>
          <p:spPr>
            <a:xfrm>
              <a:off x="-126337" y="805023"/>
              <a:ext cx="12204039" cy="3986353"/>
            </a:xfrm>
            <a:prstGeom prst="rect">
              <a:avLst/>
            </a:prstGeom>
            <a:solidFill>
              <a:srgbClr val="D6DCE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p:cNvSpPr txBox="1"/>
            <p:nvPr/>
          </p:nvSpPr>
          <p:spPr>
            <a:xfrm>
              <a:off x="-35543" y="699191"/>
              <a:ext cx="1107996" cy="4578882"/>
            </a:xfrm>
            <a:prstGeom prst="rect">
              <a:avLst/>
            </a:prstGeom>
            <a:noFill/>
          </p:spPr>
          <p:txBody>
            <a:bodyPr vert="vert270" wrap="square" rtlCol="0">
              <a:spAutoFit/>
            </a:bodyPr>
            <a:lstStyle/>
            <a:p>
              <a:pPr algn="ctr"/>
              <a:r>
                <a:rPr lang="en-US" sz="6000" dirty="0" smtClean="0">
                  <a:solidFill>
                    <a:schemeClr val="tx2">
                      <a:lumMod val="75000"/>
                    </a:schemeClr>
                  </a:solidFill>
                </a:rPr>
                <a:t>ANSWERS</a:t>
              </a:r>
              <a:endParaRPr lang="en-US" sz="6000" dirty="0">
                <a:solidFill>
                  <a:schemeClr val="tx2">
                    <a:lumMod val="75000"/>
                  </a:schemeClr>
                </a:solidFill>
              </a:endParaRPr>
            </a:p>
          </p:txBody>
        </p:sp>
      </p:grpSp>
      <p:sp>
        <p:nvSpPr>
          <p:cNvPr id="10" name="TextBox 9"/>
          <p:cNvSpPr txBox="1"/>
          <p:nvPr/>
        </p:nvSpPr>
        <p:spPr>
          <a:xfrm>
            <a:off x="3403039" y="828534"/>
            <a:ext cx="1723032" cy="523220"/>
          </a:xfrm>
          <a:prstGeom prst="rect">
            <a:avLst/>
          </a:prstGeom>
          <a:noFill/>
        </p:spPr>
        <p:txBody>
          <a:bodyPr wrap="square" rtlCol="0">
            <a:spAutoFit/>
          </a:bodyPr>
          <a:lstStyle/>
          <a:p>
            <a:pPr algn="ctr"/>
            <a:r>
              <a:rPr lang="en-US" sz="2800" dirty="0">
                <a:solidFill>
                  <a:srgbClr val="C00000"/>
                </a:solidFill>
              </a:rPr>
              <a:t>A</a:t>
            </a:r>
          </a:p>
        </p:txBody>
      </p:sp>
      <p:sp>
        <p:nvSpPr>
          <p:cNvPr id="49" name="TextBox 48"/>
          <p:cNvSpPr txBox="1"/>
          <p:nvPr/>
        </p:nvSpPr>
        <p:spPr>
          <a:xfrm>
            <a:off x="3403039" y="1738680"/>
            <a:ext cx="1723032" cy="523220"/>
          </a:xfrm>
          <a:prstGeom prst="rect">
            <a:avLst/>
          </a:prstGeom>
          <a:noFill/>
        </p:spPr>
        <p:txBody>
          <a:bodyPr wrap="square" rtlCol="0">
            <a:spAutoFit/>
          </a:bodyPr>
          <a:lstStyle/>
          <a:p>
            <a:pPr algn="ctr"/>
            <a:r>
              <a:rPr lang="en-US" sz="2800" dirty="0" smtClean="0">
                <a:solidFill>
                  <a:srgbClr val="C00000"/>
                </a:solidFill>
              </a:rPr>
              <a:t>C</a:t>
            </a:r>
            <a:endParaRPr lang="en-US" sz="2800" dirty="0">
              <a:solidFill>
                <a:srgbClr val="C00000"/>
              </a:solidFill>
            </a:endParaRPr>
          </a:p>
        </p:txBody>
      </p:sp>
      <p:sp>
        <p:nvSpPr>
          <p:cNvPr id="50" name="TextBox 49"/>
          <p:cNvSpPr txBox="1"/>
          <p:nvPr/>
        </p:nvSpPr>
        <p:spPr>
          <a:xfrm>
            <a:off x="3403039" y="2680908"/>
            <a:ext cx="1723032" cy="523220"/>
          </a:xfrm>
          <a:prstGeom prst="rect">
            <a:avLst/>
          </a:prstGeom>
          <a:noFill/>
        </p:spPr>
        <p:txBody>
          <a:bodyPr wrap="square" rtlCol="0">
            <a:spAutoFit/>
          </a:bodyPr>
          <a:lstStyle/>
          <a:p>
            <a:pPr algn="ctr"/>
            <a:r>
              <a:rPr lang="en-US" sz="2800" dirty="0" smtClean="0">
                <a:solidFill>
                  <a:srgbClr val="C00000"/>
                </a:solidFill>
              </a:rPr>
              <a:t>D</a:t>
            </a:r>
            <a:endParaRPr lang="en-US" sz="2800" dirty="0">
              <a:solidFill>
                <a:srgbClr val="C00000"/>
              </a:solidFill>
            </a:endParaRPr>
          </a:p>
        </p:txBody>
      </p:sp>
      <p:sp>
        <p:nvSpPr>
          <p:cNvPr id="51" name="TextBox 50"/>
          <p:cNvSpPr txBox="1"/>
          <p:nvPr/>
        </p:nvSpPr>
        <p:spPr>
          <a:xfrm>
            <a:off x="3403039" y="3689775"/>
            <a:ext cx="1723032" cy="523220"/>
          </a:xfrm>
          <a:prstGeom prst="rect">
            <a:avLst/>
          </a:prstGeom>
          <a:noFill/>
        </p:spPr>
        <p:txBody>
          <a:bodyPr wrap="square" rtlCol="0">
            <a:spAutoFit/>
          </a:bodyPr>
          <a:lstStyle/>
          <a:p>
            <a:pPr algn="ctr"/>
            <a:r>
              <a:rPr lang="en-US" sz="2800" dirty="0" smtClean="0">
                <a:solidFill>
                  <a:srgbClr val="C00000"/>
                </a:solidFill>
              </a:rPr>
              <a:t>B</a:t>
            </a:r>
            <a:endParaRPr lang="en-US" sz="2800" dirty="0">
              <a:solidFill>
                <a:srgbClr val="C00000"/>
              </a:solidFill>
            </a:endParaRPr>
          </a:p>
        </p:txBody>
      </p:sp>
    </p:spTree>
    <p:extLst>
      <p:ext uri="{BB962C8B-B14F-4D97-AF65-F5344CB8AC3E}">
        <p14:creationId xmlns:p14="http://schemas.microsoft.com/office/powerpoint/2010/main" val="22554887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160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ipe(right)">
                                      <p:cBhvr>
                                        <p:cTn id="28" dur="500"/>
                                        <p:tgtEl>
                                          <p:spTgt spid="4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3" grpId="0" animBg="1"/>
      <p:bldP spid="19" grpId="0"/>
      <p:bldP spid="20" grpId="0"/>
      <p:bldP spid="10" grpId="0"/>
      <p:bldP spid="49" grpId="0"/>
      <p:bldP spid="50" grpId="0"/>
      <p:bldP spid="5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 y="0"/>
            <a:ext cx="12192000" cy="6858000"/>
          </a:xfrm>
          <a:prstGeom prst="rect">
            <a:avLst/>
          </a:prstGeom>
        </p:spPr>
      </p:pic>
      <p:grpSp>
        <p:nvGrpSpPr>
          <p:cNvPr id="33" name="Group 32"/>
          <p:cNvGrpSpPr/>
          <p:nvPr/>
        </p:nvGrpSpPr>
        <p:grpSpPr>
          <a:xfrm>
            <a:off x="-131997" y="-383407"/>
            <a:ext cx="4457300" cy="7902464"/>
            <a:chOff x="-131997" y="-383407"/>
            <a:chExt cx="4457300" cy="7902464"/>
          </a:xfrm>
        </p:grpSpPr>
        <p:grpSp>
          <p:nvGrpSpPr>
            <p:cNvPr id="23" name="Group 22"/>
            <p:cNvGrpSpPr/>
            <p:nvPr/>
          </p:nvGrpSpPr>
          <p:grpSpPr>
            <a:xfrm>
              <a:off x="-131997" y="-383407"/>
              <a:ext cx="4457300" cy="7902464"/>
              <a:chOff x="-131997" y="-383407"/>
              <a:chExt cx="4457300" cy="7902464"/>
            </a:xfrm>
          </p:grpSpPr>
          <p:grpSp>
            <p:nvGrpSpPr>
              <p:cNvPr id="4" name="Group 3"/>
              <p:cNvGrpSpPr/>
              <p:nvPr/>
            </p:nvGrpSpPr>
            <p:grpSpPr>
              <a:xfrm>
                <a:off x="-131997" y="-383407"/>
                <a:ext cx="4457300" cy="7902464"/>
                <a:chOff x="-131997" y="-383407"/>
                <a:chExt cx="4457300" cy="7902464"/>
              </a:xfrm>
            </p:grpSpPr>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21851" r="21746"/>
                <a:stretch/>
              </p:blipFill>
              <p:spPr>
                <a:xfrm rot="20861879">
                  <a:off x="-131997" y="-383407"/>
                  <a:ext cx="4457300" cy="7902464"/>
                </a:xfrm>
                <a:prstGeom prst="rect">
                  <a:avLst/>
                </a:prstGeom>
              </p:spPr>
            </p:pic>
            <p:sp>
              <p:nvSpPr>
                <p:cNvPr id="10" name="Rounded Rectangle 9"/>
                <p:cNvSpPr/>
                <p:nvPr/>
              </p:nvSpPr>
              <p:spPr>
                <a:xfrm rot="20861879">
                  <a:off x="459643" y="629044"/>
                  <a:ext cx="3305778" cy="5926952"/>
                </a:xfrm>
                <a:prstGeom prst="roundRect">
                  <a:avLst>
                    <a:gd name="adj" fmla="val 1098"/>
                  </a:avLst>
                </a:prstGeom>
                <a:gradFill flip="none" rotWithShape="1">
                  <a:gsLst>
                    <a:gs pos="38000">
                      <a:srgbClr val="697E93">
                        <a:shade val="30000"/>
                        <a:satMod val="115000"/>
                      </a:srgbClr>
                    </a:gs>
                    <a:gs pos="56000">
                      <a:srgbClr val="697E93">
                        <a:shade val="67500"/>
                        <a:satMod val="115000"/>
                      </a:srgbClr>
                    </a:gs>
                    <a:gs pos="100000">
                      <a:srgbClr val="697E93">
                        <a:shade val="100000"/>
                        <a:satMod val="115000"/>
                      </a:srgbClr>
                    </a:gs>
                  </a:gsLst>
                  <a:lin ang="2700000" scaled="1"/>
                  <a:tileRect/>
                </a:gradFill>
                <a:ln>
                  <a:noFill/>
                </a:ln>
                <a:effectLst>
                  <a:innerShdw blurRad="114300">
                    <a:prstClr val="black"/>
                  </a:inn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17" name="Group 16"/>
                <p:cNvGrpSpPr/>
                <p:nvPr/>
              </p:nvGrpSpPr>
              <p:grpSpPr>
                <a:xfrm rot="20861879">
                  <a:off x="1060424" y="5323132"/>
                  <a:ext cx="3023108" cy="598770"/>
                  <a:chOff x="1920333" y="5314383"/>
                  <a:chExt cx="2221288" cy="439957"/>
                </a:xfrm>
              </p:grpSpPr>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20333" y="5385193"/>
                    <a:ext cx="322921" cy="322921"/>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72675" y="5372955"/>
                    <a:ext cx="403517" cy="322814"/>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87393" y="5314383"/>
                    <a:ext cx="439957" cy="439957"/>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60510" y="5341916"/>
                    <a:ext cx="481111" cy="384889"/>
                  </a:xfrm>
                  <a:prstGeom prst="rect">
                    <a:avLst/>
                  </a:prstGeom>
                </p:spPr>
              </p:pic>
            </p:grpSp>
            <p:sp>
              <p:nvSpPr>
                <p:cNvPr id="11" name="Rectangle 10"/>
                <p:cNvSpPr/>
                <p:nvPr/>
              </p:nvSpPr>
              <p:spPr>
                <a:xfrm rot="20861879">
                  <a:off x="631146" y="4102031"/>
                  <a:ext cx="3327138" cy="79853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rot="20861879">
                  <a:off x="981982" y="4111230"/>
                  <a:ext cx="2445849" cy="338554"/>
                </a:xfrm>
                <a:prstGeom prst="rect">
                  <a:avLst/>
                </a:prstGeom>
                <a:noFill/>
              </p:spPr>
              <p:txBody>
                <a:bodyPr wrap="square" rtlCol="0">
                  <a:spAutoFit/>
                </a:bodyPr>
                <a:lstStyle/>
                <a:p>
                  <a:pPr algn="ctr"/>
                  <a:r>
                    <a:rPr lang="en-US" sz="1600" dirty="0" smtClean="0">
                      <a:solidFill>
                        <a:schemeClr val="accent1">
                          <a:lumMod val="20000"/>
                          <a:lumOff val="80000"/>
                        </a:schemeClr>
                      </a:solidFill>
                      <a:latin typeface="Aharoni" panose="02010803020104030203" pitchFamily="2" charset="-79"/>
                      <a:cs typeface="Aharoni" panose="02010803020104030203" pitchFamily="2" charset="-79"/>
                    </a:rPr>
                    <a:t>REPORT</a:t>
                  </a:r>
                  <a:endParaRPr lang="en-US" sz="1600" dirty="0">
                    <a:solidFill>
                      <a:schemeClr val="accent1">
                        <a:lumMod val="20000"/>
                        <a:lumOff val="80000"/>
                      </a:schemeClr>
                    </a:solidFill>
                    <a:latin typeface="Aharoni" panose="02010803020104030203" pitchFamily="2" charset="-79"/>
                    <a:cs typeface="Aharoni" panose="02010803020104030203" pitchFamily="2" charset="-79"/>
                  </a:endParaRPr>
                </a:p>
              </p:txBody>
            </p:sp>
            <p:sp>
              <p:nvSpPr>
                <p:cNvPr id="19" name="TextBox 18"/>
                <p:cNvSpPr txBox="1"/>
                <p:nvPr/>
              </p:nvSpPr>
              <p:spPr>
                <a:xfrm rot="20861879">
                  <a:off x="-43993" y="842148"/>
                  <a:ext cx="3215377" cy="375815"/>
                </a:xfrm>
                <a:prstGeom prst="rect">
                  <a:avLst/>
                </a:prstGeom>
                <a:noFill/>
              </p:spPr>
              <p:txBody>
                <a:bodyPr wrap="square" rtlCol="0">
                  <a:spAutoFit/>
                </a:bodyPr>
                <a:lstStyle/>
                <a:p>
                  <a:pPr algn="ctr"/>
                  <a:r>
                    <a:rPr lang="en-US" dirty="0" smtClean="0">
                      <a:solidFill>
                        <a:schemeClr val="accent1">
                          <a:lumMod val="20000"/>
                          <a:lumOff val="80000"/>
                        </a:schemeClr>
                      </a:solidFill>
                      <a:latin typeface="Aharoni" panose="02010803020104030203" pitchFamily="2" charset="-79"/>
                      <a:cs typeface="Aharoni" panose="02010803020104030203" pitchFamily="2" charset="-79"/>
                    </a:rPr>
                    <a:t>BE AWARE</a:t>
                  </a:r>
                  <a:endParaRPr lang="en-US" dirty="0">
                    <a:solidFill>
                      <a:schemeClr val="accent1">
                        <a:lumMod val="20000"/>
                        <a:lumOff val="80000"/>
                      </a:schemeClr>
                    </a:solidFill>
                    <a:latin typeface="Aharoni" panose="02010803020104030203" pitchFamily="2" charset="-79"/>
                    <a:cs typeface="Aharoni" panose="02010803020104030203" pitchFamily="2" charset="-79"/>
                  </a:endParaRPr>
                </a:p>
              </p:txBody>
            </p:sp>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861879">
                  <a:off x="430656" y="1450194"/>
                  <a:ext cx="697493" cy="697493"/>
                </a:xfrm>
                <a:prstGeom prst="rect">
                  <a:avLst/>
                </a:prstGeom>
              </p:spPr>
            </p:pic>
            <p:sp>
              <p:nvSpPr>
                <p:cNvPr id="26" name="TextBox 25"/>
                <p:cNvSpPr txBox="1"/>
                <p:nvPr/>
              </p:nvSpPr>
              <p:spPr>
                <a:xfrm rot="20861879">
                  <a:off x="385776" y="2129508"/>
                  <a:ext cx="1152772" cy="276999"/>
                </a:xfrm>
                <a:prstGeom prst="rect">
                  <a:avLst/>
                </a:prstGeom>
                <a:noFill/>
              </p:spPr>
              <p:txBody>
                <a:bodyPr wrap="square" rtlCol="0">
                  <a:spAutoFit/>
                </a:bodyPr>
                <a:lstStyle/>
                <a:p>
                  <a:r>
                    <a:rPr lang="en-US" sz="1200" dirty="0" smtClean="0">
                      <a:solidFill>
                        <a:schemeClr val="accent1">
                          <a:lumMod val="20000"/>
                          <a:lumOff val="80000"/>
                        </a:schemeClr>
                      </a:solidFill>
                    </a:rPr>
                    <a:t>THUMB DRIVES</a:t>
                  </a:r>
                  <a:endParaRPr lang="en-US" sz="1200" dirty="0">
                    <a:solidFill>
                      <a:schemeClr val="accent1">
                        <a:lumMod val="20000"/>
                        <a:lumOff val="80000"/>
                      </a:schemeClr>
                    </a:solidFill>
                  </a:endParaRPr>
                </a:p>
              </p:txBody>
            </p:sp>
            <p:pic>
              <p:nvPicPr>
                <p:cNvPr id="25" name="Picture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861879">
                  <a:off x="1974731" y="1100064"/>
                  <a:ext cx="675366" cy="675366"/>
                </a:xfrm>
                <a:prstGeom prst="rect">
                  <a:avLst/>
                </a:prstGeom>
              </p:spPr>
            </p:pic>
            <p:sp>
              <p:nvSpPr>
                <p:cNvPr id="28" name="TextBox 27"/>
                <p:cNvSpPr txBox="1"/>
                <p:nvPr/>
              </p:nvSpPr>
              <p:spPr>
                <a:xfrm rot="20861879">
                  <a:off x="1977518" y="1768541"/>
                  <a:ext cx="1126350" cy="276999"/>
                </a:xfrm>
                <a:prstGeom prst="rect">
                  <a:avLst/>
                </a:prstGeom>
                <a:noFill/>
              </p:spPr>
              <p:txBody>
                <a:bodyPr wrap="square" rtlCol="0">
                  <a:spAutoFit/>
                </a:bodyPr>
                <a:lstStyle/>
                <a:p>
                  <a:r>
                    <a:rPr lang="en-US" sz="1200" dirty="0" smtClean="0">
                      <a:solidFill>
                        <a:schemeClr val="accent1">
                          <a:lumMod val="20000"/>
                          <a:lumOff val="80000"/>
                        </a:schemeClr>
                      </a:solidFill>
                    </a:rPr>
                    <a:t>ELICITATION</a:t>
                  </a:r>
                  <a:endParaRPr lang="en-US" sz="1200" dirty="0">
                    <a:solidFill>
                      <a:schemeClr val="accent1">
                        <a:lumMod val="20000"/>
                        <a:lumOff val="80000"/>
                      </a:schemeClr>
                    </a:solidFill>
                  </a:endParaRPr>
                </a:p>
              </p:txBody>
            </p:sp>
            <p:pic>
              <p:nvPicPr>
                <p:cNvPr id="22" name="Picture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861879">
                  <a:off x="877471" y="2685983"/>
                  <a:ext cx="498735" cy="498735"/>
                </a:xfrm>
                <a:prstGeom prst="rect">
                  <a:avLst/>
                </a:prstGeom>
              </p:spPr>
            </p:pic>
            <p:sp>
              <p:nvSpPr>
                <p:cNvPr id="27" name="TextBox 26"/>
                <p:cNvSpPr txBox="1"/>
                <p:nvPr/>
              </p:nvSpPr>
              <p:spPr>
                <a:xfrm rot="20861879">
                  <a:off x="687952" y="3240876"/>
                  <a:ext cx="1152772" cy="276999"/>
                </a:xfrm>
                <a:prstGeom prst="rect">
                  <a:avLst/>
                </a:prstGeom>
                <a:noFill/>
              </p:spPr>
              <p:txBody>
                <a:bodyPr wrap="square" rtlCol="0">
                  <a:spAutoFit/>
                </a:bodyPr>
                <a:lstStyle/>
                <a:p>
                  <a:r>
                    <a:rPr lang="en-US" sz="1200" dirty="0" smtClean="0">
                      <a:solidFill>
                        <a:schemeClr val="accent1">
                          <a:lumMod val="20000"/>
                          <a:lumOff val="80000"/>
                        </a:schemeClr>
                      </a:solidFill>
                    </a:rPr>
                    <a:t>SURVEILLANCE</a:t>
                  </a:r>
                  <a:endParaRPr lang="en-US" sz="1200" dirty="0">
                    <a:solidFill>
                      <a:schemeClr val="accent1">
                        <a:lumMod val="20000"/>
                        <a:lumOff val="80000"/>
                      </a:schemeClr>
                    </a:solidFill>
                  </a:endParaRPr>
                </a:p>
              </p:txBody>
            </p:sp>
            <p:pic>
              <p:nvPicPr>
                <p:cNvPr id="24" name="Picture 2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5375159">
                  <a:off x="2197713" y="2293301"/>
                  <a:ext cx="706104" cy="564884"/>
                </a:xfrm>
                <a:prstGeom prst="rect">
                  <a:avLst/>
                </a:prstGeom>
              </p:spPr>
            </p:pic>
            <p:sp>
              <p:nvSpPr>
                <p:cNvPr id="29" name="TextBox 28"/>
                <p:cNvSpPr txBox="1"/>
                <p:nvPr/>
              </p:nvSpPr>
              <p:spPr>
                <a:xfrm rot="20861879">
                  <a:off x="1985419" y="2906282"/>
                  <a:ext cx="1499671" cy="276999"/>
                </a:xfrm>
                <a:prstGeom prst="rect">
                  <a:avLst/>
                </a:prstGeom>
                <a:noFill/>
              </p:spPr>
              <p:txBody>
                <a:bodyPr wrap="square" rtlCol="0">
                  <a:spAutoFit/>
                </a:bodyPr>
                <a:lstStyle/>
                <a:p>
                  <a:r>
                    <a:rPr lang="en-US" sz="1200" dirty="0" smtClean="0">
                      <a:solidFill>
                        <a:schemeClr val="accent1">
                          <a:lumMod val="20000"/>
                          <a:lumOff val="80000"/>
                        </a:schemeClr>
                      </a:solidFill>
                    </a:rPr>
                    <a:t>COMMUNICATIONS</a:t>
                  </a:r>
                  <a:endParaRPr lang="en-US" sz="1200" dirty="0">
                    <a:solidFill>
                      <a:schemeClr val="accent1">
                        <a:lumMod val="20000"/>
                        <a:lumOff val="80000"/>
                      </a:schemeClr>
                    </a:solidFill>
                  </a:endParaRPr>
                </a:p>
              </p:txBody>
            </p:sp>
            <p:sp>
              <p:nvSpPr>
                <p:cNvPr id="31" name="TextBox 30"/>
                <p:cNvSpPr txBox="1"/>
                <p:nvPr/>
              </p:nvSpPr>
              <p:spPr>
                <a:xfrm rot="20861879">
                  <a:off x="1240965" y="4369562"/>
                  <a:ext cx="2065093" cy="523220"/>
                </a:xfrm>
                <a:prstGeom prst="rect">
                  <a:avLst/>
                </a:prstGeom>
                <a:noFill/>
              </p:spPr>
              <p:txBody>
                <a:bodyPr wrap="square" rtlCol="0">
                  <a:spAutoFit/>
                </a:bodyPr>
                <a:lstStyle/>
                <a:p>
                  <a:pPr algn="ctr"/>
                  <a:r>
                    <a:rPr lang="en-US" sz="1400" dirty="0" smtClean="0">
                      <a:solidFill>
                        <a:schemeClr val="accent1">
                          <a:lumMod val="20000"/>
                          <a:lumOff val="80000"/>
                        </a:schemeClr>
                      </a:solidFill>
                    </a:rPr>
                    <a:t>INCIDENTS IMMEDIATELY</a:t>
                  </a:r>
                </a:p>
                <a:p>
                  <a:endParaRPr lang="en-US" sz="1400" dirty="0">
                    <a:solidFill>
                      <a:schemeClr val="accent1">
                        <a:lumMod val="20000"/>
                        <a:lumOff val="80000"/>
                      </a:schemeClr>
                    </a:solidFill>
                  </a:endParaRPr>
                </a:p>
              </p:txBody>
            </p:sp>
            <p:sp>
              <p:nvSpPr>
                <p:cNvPr id="35" name="Rectangle 34"/>
                <p:cNvSpPr/>
                <p:nvPr/>
              </p:nvSpPr>
              <p:spPr>
                <a:xfrm rot="20782615">
                  <a:off x="847073" y="390330"/>
                  <a:ext cx="1169033" cy="197331"/>
                </a:xfrm>
                <a:prstGeom prst="rect">
                  <a:avLst/>
                </a:prstGeom>
                <a:solidFill>
                  <a:srgbClr val="262626"/>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pic>
            <p:nvPicPr>
              <p:cNvPr id="21" name="Picture 20"/>
              <p:cNvPicPr>
                <a:picLocks noChangeAspect="1"/>
              </p:cNvPicPr>
              <p:nvPr/>
            </p:nvPicPr>
            <p:blipFill>
              <a:blip r:embed="rId13" cstate="print">
                <a:extLst>
                  <a:ext uri="{BEBA8EAE-BF5A-486C-A8C5-ECC9F3942E4B}">
                    <a14:imgProps xmlns:a14="http://schemas.microsoft.com/office/drawing/2010/main">
                      <a14:imgLayer r:embed="rId14">
                        <a14:imgEffect>
                          <a14:backgroundRemoval t="211" b="99051" l="838" r="100000">
                            <a14:foregroundMark x1="31414" y1="64873" x2="31414" y2="64873"/>
                            <a14:foregroundMark x1="31414" y1="64346" x2="68796" y2="30591"/>
                            <a14:foregroundMark x1="29634" y1="62025" x2="61780" y2="27954"/>
                          </a14:backgroundRemoval>
                        </a14:imgEffect>
                        <a14:imgEffect>
                          <a14:saturation sat="33000"/>
                        </a14:imgEffect>
                      </a14:imgLayer>
                    </a14:imgProps>
                  </a:ext>
                  <a:ext uri="{28A0092B-C50C-407E-A947-70E740481C1C}">
                    <a14:useLocalDpi xmlns:a14="http://schemas.microsoft.com/office/drawing/2010/main" val="0"/>
                  </a:ext>
                </a:extLst>
              </a:blip>
              <a:stretch>
                <a:fillRect/>
              </a:stretch>
            </p:blipFill>
            <p:spPr>
              <a:xfrm rot="19213390">
                <a:off x="3232310" y="3950489"/>
                <a:ext cx="424042" cy="420934"/>
              </a:xfrm>
              <a:prstGeom prst="rect">
                <a:avLst/>
              </a:prstGeom>
            </p:spPr>
          </p:pic>
        </p:grpSp>
        <p:sp>
          <p:nvSpPr>
            <p:cNvPr id="30" name="TextBox 29"/>
            <p:cNvSpPr txBox="1"/>
            <p:nvPr/>
          </p:nvSpPr>
          <p:spPr>
            <a:xfrm rot="20814969">
              <a:off x="640620" y="303895"/>
              <a:ext cx="1609212" cy="369332"/>
            </a:xfrm>
            <a:prstGeom prst="rect">
              <a:avLst/>
            </a:prstGeom>
            <a:noFill/>
          </p:spPr>
          <p:txBody>
            <a:bodyPr wrap="square" rtlCol="0">
              <a:spAutoFit/>
            </a:bodyPr>
            <a:lstStyle/>
            <a:p>
              <a:pPr algn="ctr"/>
              <a:r>
                <a:rPr lang="en-US" dirty="0" smtClean="0">
                  <a:solidFill>
                    <a:schemeClr val="tx2">
                      <a:lumMod val="40000"/>
                      <a:lumOff val="60000"/>
                    </a:schemeClr>
                  </a:solidFill>
                  <a:latin typeface="Lucida Console" panose="020B0609040504020204" pitchFamily="49" charset="0"/>
                </a:rPr>
                <a:t>CFIT</a:t>
              </a:r>
              <a:endParaRPr lang="en-US" dirty="0">
                <a:solidFill>
                  <a:schemeClr val="tx2">
                    <a:lumMod val="40000"/>
                    <a:lumOff val="60000"/>
                  </a:schemeClr>
                </a:solidFill>
                <a:latin typeface="Lucida Console" panose="020B0609040504020204" pitchFamily="49" charset="0"/>
              </a:endParaRPr>
            </a:p>
          </p:txBody>
        </p:sp>
      </p:grpSp>
      <p:sp>
        <p:nvSpPr>
          <p:cNvPr id="34" name="Rectangle 33"/>
          <p:cNvSpPr/>
          <p:nvPr/>
        </p:nvSpPr>
        <p:spPr>
          <a:xfrm rot="16200000">
            <a:off x="5855408" y="-657635"/>
            <a:ext cx="477254" cy="12192003"/>
          </a:xfrm>
          <a:prstGeom prst="rect">
            <a:avLst/>
          </a:prstGeom>
          <a:solidFill>
            <a:srgbClr val="C00000">
              <a:alpha val="9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37" name="Rectangle 36"/>
          <p:cNvSpPr/>
          <p:nvPr/>
        </p:nvSpPr>
        <p:spPr>
          <a:xfrm rot="16200000">
            <a:off x="5359566" y="27536"/>
            <a:ext cx="1468928"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2" name="TextBox 41"/>
          <p:cNvSpPr txBox="1"/>
          <p:nvPr/>
        </p:nvSpPr>
        <p:spPr>
          <a:xfrm>
            <a:off x="-6" y="5783985"/>
            <a:ext cx="12192000" cy="584775"/>
          </a:xfrm>
          <a:prstGeom prst="rect">
            <a:avLst/>
          </a:prstGeom>
          <a:noFill/>
        </p:spPr>
        <p:txBody>
          <a:bodyPr wrap="square" rtlCol="0">
            <a:spAutoFit/>
          </a:bodyPr>
          <a:lstStyle/>
          <a:p>
            <a:pPr algn="ctr"/>
            <a:r>
              <a:rPr lang="en-US" sz="3200" dirty="0" smtClean="0">
                <a:solidFill>
                  <a:schemeClr val="bg2">
                    <a:lumMod val="75000"/>
                  </a:schemeClr>
                </a:solidFill>
              </a:rPr>
              <a:t>FOREIGN TRAVEL</a:t>
            </a:r>
            <a:endParaRPr lang="en-US" sz="3200" dirty="0">
              <a:solidFill>
                <a:schemeClr val="bg2">
                  <a:lumMod val="75000"/>
                </a:schemeClr>
              </a:solidFill>
            </a:endParaRPr>
          </a:p>
        </p:txBody>
      </p:sp>
    </p:spTree>
    <p:extLst>
      <p:ext uri="{BB962C8B-B14F-4D97-AF65-F5344CB8AC3E}">
        <p14:creationId xmlns:p14="http://schemas.microsoft.com/office/powerpoint/2010/main" val="38075061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1+#ppt_w/2"/>
                                          </p:val>
                                        </p:tav>
                                        <p:tav tm="100000">
                                          <p:val>
                                            <p:strVal val="#ppt_x"/>
                                          </p:val>
                                        </p:tav>
                                      </p:tavLst>
                                    </p:anim>
                                    <p:anim calcmode="lin" valueType="num">
                                      <p:cBhvr additive="base">
                                        <p:cTn id="16"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P spid="4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travel_awareness_snippe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1459" y="342901"/>
            <a:ext cx="11626217" cy="6263640"/>
          </a:xfrm>
          <a:prstGeom prst="rect">
            <a:avLst/>
          </a:prstGeom>
        </p:spPr>
      </p:pic>
      <p:sp>
        <p:nvSpPr>
          <p:cNvPr id="3" name="Rectangle 2"/>
          <p:cNvSpPr/>
          <p:nvPr/>
        </p:nvSpPr>
        <p:spPr>
          <a:xfrm>
            <a:off x="-1" y="0"/>
            <a:ext cx="598715" cy="6858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2" name="Rectangle 1"/>
          <p:cNvSpPr/>
          <p:nvPr/>
        </p:nvSpPr>
        <p:spPr>
          <a:xfrm rot="16200000">
            <a:off x="5726832" y="-5746711"/>
            <a:ext cx="738335" cy="12192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4" name="Rectangle 3"/>
          <p:cNvSpPr/>
          <p:nvPr/>
        </p:nvSpPr>
        <p:spPr>
          <a:xfrm rot="16200000">
            <a:off x="5753100" y="419100"/>
            <a:ext cx="685800" cy="12192000"/>
          </a:xfrm>
          <a:prstGeom prst="rect">
            <a:avLst/>
          </a:prstGeom>
          <a:solidFill>
            <a:srgbClr val="333F50">
              <a:alpha val="89804"/>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5" name="Rectangle 4"/>
          <p:cNvSpPr/>
          <p:nvPr/>
        </p:nvSpPr>
        <p:spPr>
          <a:xfrm>
            <a:off x="11604171" y="0"/>
            <a:ext cx="587828" cy="6858000"/>
          </a:xfrm>
          <a:prstGeom prst="rect">
            <a:avLst/>
          </a:prstGeom>
          <a:solidFill>
            <a:schemeClr val="tx2">
              <a:lumMod val="75000"/>
              <a:alpha val="9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8" name="TextBox 7"/>
          <p:cNvSpPr txBox="1"/>
          <p:nvPr/>
        </p:nvSpPr>
        <p:spPr>
          <a:xfrm>
            <a:off x="360590" y="309686"/>
            <a:ext cx="11517086" cy="369332"/>
          </a:xfrm>
          <a:prstGeom prst="rect">
            <a:avLst/>
          </a:prstGeom>
          <a:noFill/>
        </p:spPr>
        <p:txBody>
          <a:bodyPr wrap="square" rtlCol="0">
            <a:spAutoFit/>
          </a:bodyPr>
          <a:lstStyle/>
          <a:p>
            <a:pPr algn="ctr"/>
            <a:r>
              <a:rPr lang="en-US" dirty="0" smtClean="0">
                <a:solidFill>
                  <a:schemeClr val="bg2">
                    <a:lumMod val="75000"/>
                  </a:schemeClr>
                </a:solidFill>
              </a:rPr>
              <a:t>FOREIGN TRAVEL VIDEO</a:t>
            </a:r>
            <a:endParaRPr lang="en-US" dirty="0">
              <a:solidFill>
                <a:schemeClr val="bg2">
                  <a:lumMod val="75000"/>
                </a:schemeClr>
              </a:solidFill>
            </a:endParaRPr>
          </a:p>
        </p:txBody>
      </p:sp>
    </p:spTree>
    <p:extLst>
      <p:ext uri="{BB962C8B-B14F-4D97-AF65-F5344CB8AC3E}">
        <p14:creationId xmlns:p14="http://schemas.microsoft.com/office/powerpoint/2010/main" val="38033235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538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8" fill="hold" display="0">
                  <p:stCondLst>
                    <p:cond delay="indefinite"/>
                  </p:stCondLst>
                </p:cTn>
                <p:tgtEl>
                  <p:spTgt spid="6"/>
                </p:tgtEl>
              </p:cMediaNode>
            </p:video>
          </p:childTnLst>
        </p:cTn>
      </p:par>
    </p:tnLst>
    <p:bldLst>
      <p:bldP spid="3" grpId="0" animBg="1"/>
      <p:bldP spid="2" grpId="0" animBg="1"/>
      <p:bldP spid="4" grpId="0" animBg="1"/>
      <p:bldP spid="5" grpId="0" animBg="1"/>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6745</TotalTime>
  <Words>4963</Words>
  <Application>Microsoft Office PowerPoint</Application>
  <PresentationFormat>Widescreen</PresentationFormat>
  <Paragraphs>643</Paragraphs>
  <Slides>31</Slides>
  <Notes>30</Notes>
  <HiddenSlides>0</HiddenSlides>
  <MMClips>9</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 Unicode MS</vt:lpstr>
      <vt:lpstr>Aharoni</vt:lpstr>
      <vt:lpstr>Arial</vt:lpstr>
      <vt:lpstr>Arial Rounded MT Bold</vt:lpstr>
      <vt:lpstr>Calibri</vt:lpstr>
      <vt:lpstr>Calibri Light</vt:lpstr>
      <vt:lpstr>Lucida Console</vt:lpstr>
      <vt:lpstr>MV Boli</vt:lpstr>
      <vt:lpstr>Office Theme</vt:lpstr>
      <vt:lpstr>READ PRIOR TO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 Government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AUDREYR</dc:creator>
  <cp:keywords>nscc;cfit</cp:keywords>
  <cp:lastModifiedBy>MATTAP</cp:lastModifiedBy>
  <cp:revision>565</cp:revision>
  <cp:lastPrinted>2017-07-18T16:40:24Z</cp:lastPrinted>
  <dcterms:created xsi:type="dcterms:W3CDTF">2017-04-19T10:52:29Z</dcterms:created>
  <dcterms:modified xsi:type="dcterms:W3CDTF">2017-11-07T20:22:08Z</dcterms:modified>
</cp:coreProperties>
</file>